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52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300F5E-8C29-1F62-F3D3-17ED9FB4B6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hr-BA"/>
              <a:t>SVEUČILIŠTE HERCEGOVINA   -   HERZEGOVINA UNIVERSITY</a:t>
            </a:r>
          </a:p>
        </p:txBody>
      </p:sp>
      <p:sp>
        <p:nvSpPr>
          <p:cNvPr id="3" name="Date Placeholder 2">
            <a:extLst>
              <a:ext uri="{FF2B5EF4-FFF2-40B4-BE49-F238E27FC236}">
                <a16:creationId xmlns:a16="http://schemas.microsoft.com/office/drawing/2014/main" id="{0758FD01-067F-0852-5C6A-18F952E34D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24606-9B5B-494A-8E58-BEC813262F9F}" type="datetimeFigureOut">
              <a:rPr lang="hr-BA" smtClean="0"/>
              <a:t>7. 9. 2023.</a:t>
            </a:fld>
            <a:endParaRPr lang="hr-BA"/>
          </a:p>
        </p:txBody>
      </p:sp>
      <p:sp>
        <p:nvSpPr>
          <p:cNvPr id="4" name="Footer Placeholder 3">
            <a:extLst>
              <a:ext uri="{FF2B5EF4-FFF2-40B4-BE49-F238E27FC236}">
                <a16:creationId xmlns:a16="http://schemas.microsoft.com/office/drawing/2014/main" id="{E75D641E-D0FD-771D-5C41-7E324229E1F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r-BA"/>
          </a:p>
        </p:txBody>
      </p:sp>
      <p:sp>
        <p:nvSpPr>
          <p:cNvPr id="5" name="Slide Number Placeholder 4">
            <a:extLst>
              <a:ext uri="{FF2B5EF4-FFF2-40B4-BE49-F238E27FC236}">
                <a16:creationId xmlns:a16="http://schemas.microsoft.com/office/drawing/2014/main" id="{17F52D73-E857-6CBF-C640-B4CE02A3F7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30646F-51DF-481D-BDAF-99596DE4EEFD}" type="slidenum">
              <a:rPr lang="hr-BA" smtClean="0"/>
              <a:t>‹#›</a:t>
            </a:fld>
            <a:endParaRPr lang="hr-BA"/>
          </a:p>
        </p:txBody>
      </p:sp>
    </p:spTree>
    <p:extLst>
      <p:ext uri="{BB962C8B-B14F-4D97-AF65-F5344CB8AC3E}">
        <p14:creationId xmlns:p14="http://schemas.microsoft.com/office/powerpoint/2010/main" val="14512583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hr-BA"/>
              <a:t>SVEUČILIŠTE HERCEGOVINA   -   HERZEGOVINA UNIVERSITY</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A9770-FD46-47E4-A41A-EE9C4DFA07F1}" type="datetimeFigureOut">
              <a:rPr lang="hr-BA" smtClean="0"/>
              <a:t>7. 9. 2023.</a:t>
            </a:fld>
            <a:endParaRPr lang="hr-B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B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B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5269E-1A19-4E8C-9DAC-74F1E87D222F}" type="slidenum">
              <a:rPr lang="hr-BA" smtClean="0"/>
              <a:t>‹#›</a:t>
            </a:fld>
            <a:endParaRPr lang="hr-BA"/>
          </a:p>
        </p:txBody>
      </p:sp>
    </p:spTree>
    <p:extLst>
      <p:ext uri="{BB962C8B-B14F-4D97-AF65-F5344CB8AC3E}">
        <p14:creationId xmlns:p14="http://schemas.microsoft.com/office/powerpoint/2010/main" val="134042986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9F32C27-7512-476D-B0CC-A20E46016AE0}" type="datetime1">
              <a:rPr lang="hr-BA" smtClean="0"/>
              <a:t>7. 9. 2023.</a:t>
            </a:fld>
            <a:endParaRPr lang="hr-BA"/>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Virtual mobility diagram – the pathway to creat an on-line course HERZEGOVINA UNIVERSITY</a:t>
            </a:r>
            <a:endParaRPr lang="hr-BA"/>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79B7290-C847-469F-AD2B-DBBD5824FBED}" type="slidenum">
              <a:rPr lang="hr-BA" smtClean="0"/>
              <a:t>‹#›</a:t>
            </a:fld>
            <a:endParaRPr lang="hr-BA"/>
          </a:p>
        </p:txBody>
      </p:sp>
    </p:spTree>
    <p:extLst>
      <p:ext uri="{BB962C8B-B14F-4D97-AF65-F5344CB8AC3E}">
        <p14:creationId xmlns:p14="http://schemas.microsoft.com/office/powerpoint/2010/main" val="14029218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78C621-E23F-4186-900C-22EA680C8C35}" type="datetime1">
              <a:rPr lang="hr-BA" smtClean="0"/>
              <a:t>7. 9. 2023.</a:t>
            </a:fld>
            <a:endParaRPr lang="hr-BA"/>
          </a:p>
        </p:txBody>
      </p:sp>
      <p:sp>
        <p:nvSpPr>
          <p:cNvPr id="5" name="Footer Placeholder 4"/>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6" name="Slide Number Placeholder 5"/>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383192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14819-483C-4CF2-BB57-E1D649B794FE}" type="datetime1">
              <a:rPr lang="hr-BA" smtClean="0"/>
              <a:t>7. 9. 2023.</a:t>
            </a:fld>
            <a:endParaRPr lang="hr-BA"/>
          </a:p>
        </p:txBody>
      </p:sp>
      <p:sp>
        <p:nvSpPr>
          <p:cNvPr id="5" name="Footer Placeholder 4"/>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6" name="Slide Number Placeholder 5"/>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167792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139534-05D2-4A9B-B066-2ED5A581C497}" type="datetime1">
              <a:rPr lang="hr-BA" smtClean="0"/>
              <a:t>7. 9. 2023.</a:t>
            </a:fld>
            <a:endParaRPr lang="hr-BA"/>
          </a:p>
        </p:txBody>
      </p:sp>
      <p:sp>
        <p:nvSpPr>
          <p:cNvPr id="8" name="Footer Placeholder 7"/>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9" name="Slide Number Placeholder 8"/>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426655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B71B9A1-B8D2-4576-A451-FC1ED65FD0FA}" type="datetime1">
              <a:rPr lang="hr-BA" smtClean="0"/>
              <a:t>7. 9. 2023.</a:t>
            </a:fld>
            <a:endParaRPr lang="hr-BA"/>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a:t>Virtual mobility diagram – the pathway to creat an on-line course HERZEGOVINA UNIVERSITY</a:t>
            </a:r>
            <a:endParaRPr lang="hr-BA"/>
          </a:p>
        </p:txBody>
      </p:sp>
      <p:sp>
        <p:nvSpPr>
          <p:cNvPr id="6" name="Slide Number Placeholder 5"/>
          <p:cNvSpPr>
            <a:spLocks noGrp="1"/>
          </p:cNvSpPr>
          <p:nvPr>
            <p:ph type="sldNum" sz="quarter" idx="12"/>
          </p:nvPr>
        </p:nvSpPr>
        <p:spPr>
          <a:xfrm>
            <a:off x="8604504" y="5211060"/>
            <a:ext cx="2112264" cy="228600"/>
          </a:xfrm>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361373622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E9BFCF-9C0C-4CC6-9296-96CE90FB3D22}" type="datetime1">
              <a:rPr lang="hr-BA" smtClean="0"/>
              <a:t>7. 9. 2023.</a:t>
            </a:fld>
            <a:endParaRPr lang="hr-BA"/>
          </a:p>
        </p:txBody>
      </p:sp>
      <p:sp>
        <p:nvSpPr>
          <p:cNvPr id="6" name="Footer Placeholder 5"/>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7" name="Slide Number Placeholder 6"/>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173545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B0BE8A-FBE1-4482-942E-F789484BCA79}" type="datetime1">
              <a:rPr lang="hr-BA" smtClean="0"/>
              <a:t>7. 9. 2023.</a:t>
            </a:fld>
            <a:endParaRPr lang="hr-BA"/>
          </a:p>
        </p:txBody>
      </p:sp>
      <p:sp>
        <p:nvSpPr>
          <p:cNvPr id="8" name="Footer Placeholder 7"/>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9" name="Slide Number Placeholder 8"/>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268001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2150E6-0AE5-4C32-8DBB-DCB744747CB6}" type="datetime1">
              <a:rPr lang="hr-BA" smtClean="0"/>
              <a:t>7. 9. 2023.</a:t>
            </a:fld>
            <a:endParaRPr lang="hr-BA"/>
          </a:p>
        </p:txBody>
      </p:sp>
      <p:sp>
        <p:nvSpPr>
          <p:cNvPr id="4" name="Footer Placeholder 3"/>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5" name="Slide Number Placeholder 4"/>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269604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9974C-ABBF-421F-8912-D322DA102C32}" type="datetime1">
              <a:rPr lang="hr-BA" smtClean="0"/>
              <a:t>7. 9. 2023.</a:t>
            </a:fld>
            <a:endParaRPr lang="hr-BA"/>
          </a:p>
        </p:txBody>
      </p:sp>
      <p:sp>
        <p:nvSpPr>
          <p:cNvPr id="3" name="Footer Placeholder 2"/>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4" name="Slide Number Placeholder 3"/>
          <p:cNvSpPr>
            <a:spLocks noGrp="1"/>
          </p:cNvSpPr>
          <p:nvPr>
            <p:ph type="sldNum" sz="quarter" idx="12"/>
          </p:nvPr>
        </p:nvSpPr>
        <p:spPr/>
        <p:txBody>
          <a:bodyPr/>
          <a:lstStyle/>
          <a:p>
            <a:fld id="{E79B7290-C847-469F-AD2B-DBBD5824FBED}" type="slidenum">
              <a:rPr lang="hr-BA" smtClean="0"/>
              <a:t>‹#›</a:t>
            </a:fld>
            <a:endParaRPr lang="hr-BA"/>
          </a:p>
        </p:txBody>
      </p:sp>
    </p:spTree>
    <p:extLst>
      <p:ext uri="{BB962C8B-B14F-4D97-AF65-F5344CB8AC3E}">
        <p14:creationId xmlns:p14="http://schemas.microsoft.com/office/powerpoint/2010/main" val="77721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1C035C7-E72C-4653-923D-0E09D8258E58}" type="datetime1">
              <a:rPr lang="hr-BA" smtClean="0"/>
              <a:t>7. 9. 2023.</a:t>
            </a:fld>
            <a:endParaRPr lang="hr-BA"/>
          </a:p>
        </p:txBody>
      </p:sp>
      <p:sp>
        <p:nvSpPr>
          <p:cNvPr id="9" name="Footer Placeholder 8"/>
          <p:cNvSpPr>
            <a:spLocks noGrp="1"/>
          </p:cNvSpPr>
          <p:nvPr>
            <p:ph type="ftr" sz="quarter" idx="11"/>
          </p:nvPr>
        </p:nvSpPr>
        <p:spPr/>
        <p:txBody>
          <a:bodyPr/>
          <a:lstStyle>
            <a:lvl1pPr algn="r">
              <a:defRPr/>
            </a:lvl1pPr>
          </a:lstStyle>
          <a:p>
            <a:r>
              <a:rPr lang="en-US"/>
              <a:t>Virtual mobility diagram – the pathway to creat an on-line course HERZEGOVINA UNIVERSITY</a:t>
            </a:r>
            <a:endParaRPr lang="hr-BA"/>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79B7290-C847-469F-AD2B-DBBD5824FBED}" type="slidenum">
              <a:rPr lang="hr-BA" smtClean="0"/>
              <a:t>‹#›</a:t>
            </a:fld>
            <a:endParaRPr lang="hr-BA"/>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800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4BC2F87-E207-436A-8779-BCC131CF061D}" type="datetime1">
              <a:rPr lang="hr-BA" smtClean="0"/>
              <a:t>7. 9. 2023.</a:t>
            </a:fld>
            <a:endParaRPr lang="hr-BA"/>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Virtual mobility diagram – the pathway to creat an on-line course HERZEGOVINA UNIVERSITY</a:t>
            </a:r>
            <a:endParaRPr lang="hr-BA"/>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79B7290-C847-469F-AD2B-DBBD5824FBED}" type="slidenum">
              <a:rPr lang="hr-BA" smtClean="0"/>
              <a:t>‹#›</a:t>
            </a:fld>
            <a:endParaRPr lang="hr-BA"/>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585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CA3772A-B818-43C7-AF0F-0B9F45B8E169}" type="datetime1">
              <a:rPr lang="hr-BA" smtClean="0"/>
              <a:t>7. 9. 2023.</a:t>
            </a:fld>
            <a:endParaRPr lang="hr-BA"/>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Virtual mobility diagram – the pathway to creat an on-line course HERZEGOVINA UNIVERSITY</a:t>
            </a:r>
            <a:endParaRPr lang="hr-BA"/>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79B7290-C847-469F-AD2B-DBBD5824FBED}" type="slidenum">
              <a:rPr lang="hr-BA" smtClean="0"/>
              <a:t>‹#›</a:t>
            </a:fld>
            <a:endParaRPr lang="hr-BA"/>
          </a:p>
        </p:txBody>
      </p:sp>
    </p:spTree>
    <p:extLst>
      <p:ext uri="{BB962C8B-B14F-4D97-AF65-F5344CB8AC3E}">
        <p14:creationId xmlns:p14="http://schemas.microsoft.com/office/powerpoint/2010/main" val="216724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www.wallpaperflare.com/mostar-bosnia-and-herzegovina-old-bridge-night-never-forget-wallpaper-pllsn" TargetMode="External"/><Relationship Id="rId5" Type="http://schemas.openxmlformats.org/officeDocument/2006/relationships/image" Target="../media/image5.jpg"/><Relationship Id="rId4" Type="http://schemas.openxmlformats.org/officeDocument/2006/relationships/hyperlink" Target="https://www.flickr.com/photos/croacia_/3521144375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rgbClr val="FFFF00"/>
          </a:fgClr>
          <a:bgClr>
            <a:schemeClr val="bg1">
              <a:lumMod val="85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C036B-E34B-D36F-A601-D6EADC596D72}"/>
              </a:ext>
            </a:extLst>
          </p:cNvPr>
          <p:cNvSpPr>
            <a:spLocks noGrp="1"/>
          </p:cNvSpPr>
          <p:nvPr>
            <p:ph type="ctrTitle"/>
          </p:nvPr>
        </p:nvSpPr>
        <p:spPr/>
        <p:txBody>
          <a:bodyPr/>
          <a:lstStyle/>
          <a:p>
            <a:br>
              <a:rPr lang="hr-HR" sz="4800" i="1" dirty="0"/>
            </a:br>
            <a:br>
              <a:rPr lang="hr-HR" sz="4800" i="1" dirty="0"/>
            </a:br>
            <a:r>
              <a:rPr lang="en-US" sz="4800" i="1" dirty="0"/>
              <a:t>Virtual mobility</a:t>
            </a:r>
            <a:br>
              <a:rPr lang="hr-HR" sz="4800" i="1" dirty="0"/>
            </a:br>
            <a:r>
              <a:rPr lang="en-US" sz="4800" i="1" dirty="0"/>
              <a:t>the pathway to </a:t>
            </a:r>
            <a:r>
              <a:rPr lang="en-US" sz="4800" i="1" dirty="0" err="1"/>
              <a:t>creat</a:t>
            </a:r>
            <a:r>
              <a:rPr lang="en-US" sz="4800" i="1" dirty="0"/>
              <a:t> an on-line course </a:t>
            </a:r>
            <a:br>
              <a:rPr lang="hr-HR" sz="4800" dirty="0"/>
            </a:br>
            <a:r>
              <a:rPr lang="en-US" sz="2000" b="1" i="1" dirty="0">
                <a:solidFill>
                  <a:srgbClr val="FF0000"/>
                </a:solidFill>
              </a:rPr>
              <a:t>HERZEGOVINA UNIVERSITY</a:t>
            </a:r>
            <a:br>
              <a:rPr lang="hr-BA" sz="4800" b="1" i="1" dirty="0">
                <a:solidFill>
                  <a:srgbClr val="FF0000"/>
                </a:solidFill>
              </a:rPr>
            </a:br>
            <a:endParaRPr lang="hr-BA" sz="4800" dirty="0"/>
          </a:p>
        </p:txBody>
      </p:sp>
      <p:sp>
        <p:nvSpPr>
          <p:cNvPr id="3" name="Subtitle 2">
            <a:extLst>
              <a:ext uri="{FF2B5EF4-FFF2-40B4-BE49-F238E27FC236}">
                <a16:creationId xmlns:a16="http://schemas.microsoft.com/office/drawing/2014/main" id="{9377CCD8-8805-20CB-D1D0-3A7BE65F33E3}"/>
              </a:ext>
            </a:extLst>
          </p:cNvPr>
          <p:cNvSpPr>
            <a:spLocks noGrp="1"/>
          </p:cNvSpPr>
          <p:nvPr>
            <p:ph type="subTitle" idx="1"/>
          </p:nvPr>
        </p:nvSpPr>
        <p:spPr>
          <a:xfrm>
            <a:off x="1562100" y="4682062"/>
            <a:ext cx="9070848" cy="632888"/>
          </a:xfrm>
        </p:spPr>
        <p:txBody>
          <a:bodyPr>
            <a:normAutofit/>
          </a:bodyPr>
          <a:lstStyle/>
          <a:p>
            <a:endParaRPr lang="hr-HR" sz="1100" i="1" u="sng" dirty="0">
              <a:effectLst>
                <a:outerShdw blurRad="38100" dist="38100" dir="2700000" algn="tl">
                  <a:srgbClr val="000000">
                    <a:alpha val="43137"/>
                  </a:srgbClr>
                </a:outerShdw>
              </a:effectLst>
            </a:endParaRPr>
          </a:p>
          <a:p>
            <a:r>
              <a:rPr lang="hr-HR" sz="1100" i="1" u="sng" dirty="0">
                <a:effectLst>
                  <a:outerShdw blurRad="38100" dist="38100" dir="2700000" algn="tl">
                    <a:srgbClr val="000000">
                      <a:alpha val="43137"/>
                    </a:srgbClr>
                  </a:outerShdw>
                </a:effectLst>
              </a:rPr>
              <a:t>Online training by Agricultural University in Nitra</a:t>
            </a:r>
          </a:p>
          <a:p>
            <a:r>
              <a:rPr lang="hr-HR" sz="1100" i="1" u="sng" dirty="0">
                <a:effectLst>
                  <a:outerShdw blurRad="38100" dist="38100" dir="2700000" algn="tl">
                    <a:srgbClr val="000000">
                      <a:alpha val="43137"/>
                    </a:srgbClr>
                  </a:outerShdw>
                </a:effectLst>
              </a:rPr>
              <a:t>6-7 September, 2023</a:t>
            </a:r>
            <a:endParaRPr lang="hr-BA" sz="1100"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4546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r>
              <a:rPr lang="en-US" sz="2000" b="1" dirty="0">
                <a:solidFill>
                  <a:srgbClr val="006600"/>
                </a:solidFill>
              </a:rPr>
              <a:t>General description of the learning activity</a:t>
            </a: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lnSpcReduction="10000"/>
          </a:bodyPr>
          <a:lstStyle/>
          <a:p>
            <a:pPr marL="82550" indent="0">
              <a:buNone/>
            </a:pPr>
            <a:r>
              <a:rPr lang="sk-SK" sz="2800" b="1" dirty="0">
                <a:solidFill>
                  <a:srgbClr val="002060"/>
                </a:solidFill>
              </a:rPr>
              <a:t>Virtual mobility in </a:t>
            </a:r>
            <a:r>
              <a:rPr lang="sk-SK" sz="2800" b="1" dirty="0">
                <a:solidFill>
                  <a:srgbClr val="002060"/>
                </a:solidFill>
                <a:highlight>
                  <a:srgbClr val="FFFF00"/>
                </a:highlight>
              </a:rPr>
              <a:t>CIRCULAR ECONOMY IN KARST AREA </a:t>
            </a:r>
            <a:r>
              <a:rPr lang="sk-SK" sz="2800" b="1" dirty="0">
                <a:solidFill>
                  <a:srgbClr val="002060"/>
                </a:solidFill>
              </a:rPr>
              <a:t>course is:</a:t>
            </a:r>
          </a:p>
          <a:p>
            <a:pPr marL="82550" indent="0">
              <a:buNone/>
            </a:pPr>
            <a:r>
              <a:rPr lang="sk-SK" sz="2800" b="1" dirty="0">
                <a:solidFill>
                  <a:srgbClr val="002060"/>
                </a:solidFill>
              </a:rPr>
              <a:t>- a regular, one-semester (virtual-blended) course with 5 ECTS, undergraduate (level 6 EQF), at SUSTAINABLE ENVIRONMENT study,</a:t>
            </a:r>
          </a:p>
          <a:p>
            <a:pPr marL="82550" indent="0">
              <a:buNone/>
            </a:pPr>
            <a:r>
              <a:rPr lang="sk-SK" sz="2800" b="1" dirty="0">
                <a:solidFill>
                  <a:srgbClr val="002060"/>
                </a:solidFill>
              </a:rPr>
              <a:t>- organizred by Herzegovina University, Department for Ecology and Environmental Protection, with experts included from regional development agency HERDA and UNDP office for B&amp;H,</a:t>
            </a:r>
          </a:p>
          <a:p>
            <a:pPr marL="82550" indent="0">
              <a:buNone/>
            </a:pPr>
            <a:endParaRPr lang="sk-SK" sz="2800" b="1" dirty="0">
              <a:solidFill>
                <a:srgbClr val="002060"/>
              </a:solidFill>
            </a:endParaRPr>
          </a:p>
          <a:p>
            <a:pPr marL="82550" indent="0">
              <a:buNone/>
            </a:pPr>
            <a:endParaRPr lang="sk-SK" sz="2800" b="1" dirty="0">
              <a:solidFill>
                <a:srgbClr val="002060"/>
              </a:solidFill>
            </a:endParaRP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2</a:t>
            </a:fld>
            <a:endParaRPr lang="hr-BA"/>
          </a:p>
        </p:txBody>
      </p:sp>
    </p:spTree>
    <p:extLst>
      <p:ext uri="{BB962C8B-B14F-4D97-AF65-F5344CB8AC3E}">
        <p14:creationId xmlns:p14="http://schemas.microsoft.com/office/powerpoint/2010/main" val="425015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br>
              <a:rPr lang="sk-SK" sz="2000" b="1" dirty="0">
                <a:solidFill>
                  <a:srgbClr val="006600"/>
                </a:solidFill>
              </a:rPr>
            </a:br>
            <a:r>
              <a:rPr lang="sk-SK" sz="2000" b="1" dirty="0">
                <a:solidFill>
                  <a:srgbClr val="006600"/>
                </a:solidFill>
              </a:rPr>
              <a:t>Topics / Disciplines</a:t>
            </a: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lnSpcReduction="10000"/>
          </a:bodyPr>
          <a:lstStyle/>
          <a:p>
            <a:pPr marL="82550" indent="0">
              <a:buNone/>
            </a:pPr>
            <a:r>
              <a:rPr lang="sk-SK" sz="2800" b="1" dirty="0">
                <a:solidFill>
                  <a:srgbClr val="002060"/>
                </a:solidFill>
              </a:rPr>
              <a:t>Virtual mobility in </a:t>
            </a:r>
            <a:r>
              <a:rPr lang="sk-SK" sz="2800" b="1" dirty="0">
                <a:solidFill>
                  <a:srgbClr val="002060"/>
                </a:solidFill>
                <a:highlight>
                  <a:srgbClr val="FFFF00"/>
                </a:highlight>
              </a:rPr>
              <a:t>CIRCULAR ECONOMY IN KARST AREA </a:t>
            </a:r>
            <a:r>
              <a:rPr lang="sk-SK" sz="2800" b="1" dirty="0">
                <a:solidFill>
                  <a:srgbClr val="002060"/>
                </a:solidFill>
              </a:rPr>
              <a:t>course is:</a:t>
            </a:r>
          </a:p>
          <a:p>
            <a:pPr marL="82550" indent="0">
              <a:buNone/>
            </a:pPr>
            <a:endParaRPr lang="sk-SK" sz="2800" b="1" dirty="0">
              <a:solidFill>
                <a:srgbClr val="002060"/>
              </a:solidFill>
            </a:endParaRPr>
          </a:p>
          <a:p>
            <a:pPr marL="82550" indent="0">
              <a:buNone/>
            </a:pPr>
            <a:r>
              <a:rPr lang="sk-SK" sz="2800" b="1" dirty="0">
                <a:solidFill>
                  <a:srgbClr val="002060"/>
                </a:solidFill>
              </a:rPr>
              <a:t>- aimed at developing specific competencies in environmental protection, in socially responsible economy and recycling, particularly in regions with predominantly karst terain, folowed by adequate knowledge, skills and routines, together with global perspectives on SDG (Sustainable Development Goals)</a:t>
            </a:r>
          </a:p>
          <a:p>
            <a:pPr marL="82550" indent="0">
              <a:buNone/>
            </a:pPr>
            <a:endParaRPr lang="sk-SK" sz="2800" b="1" dirty="0">
              <a:solidFill>
                <a:srgbClr val="002060"/>
              </a:solidFill>
            </a:endParaRP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3</a:t>
            </a:fld>
            <a:endParaRPr lang="hr-BA"/>
          </a:p>
        </p:txBody>
      </p:sp>
    </p:spTree>
    <p:extLst>
      <p:ext uri="{BB962C8B-B14F-4D97-AF65-F5344CB8AC3E}">
        <p14:creationId xmlns:p14="http://schemas.microsoft.com/office/powerpoint/2010/main" val="368757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br>
              <a:rPr lang="sk-SK" sz="2000" b="1" dirty="0">
                <a:solidFill>
                  <a:srgbClr val="006600"/>
                </a:solidFill>
              </a:rPr>
            </a:br>
            <a:r>
              <a:rPr lang="sk-SK" sz="2000" b="1" dirty="0">
                <a:solidFill>
                  <a:srgbClr val="006600"/>
                </a:solidFill>
              </a:rPr>
              <a:t>Target group</a:t>
            </a: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a:bodyPr>
          <a:lstStyle/>
          <a:p>
            <a:pPr marL="82550" indent="0">
              <a:buNone/>
            </a:pPr>
            <a:r>
              <a:rPr lang="sk-SK" sz="2800" b="1" dirty="0">
                <a:solidFill>
                  <a:srgbClr val="002060"/>
                </a:solidFill>
              </a:rPr>
              <a:t>Target groups for virtual mobility in </a:t>
            </a:r>
            <a:r>
              <a:rPr lang="sk-SK" sz="2800" b="1" dirty="0">
                <a:solidFill>
                  <a:srgbClr val="002060"/>
                </a:solidFill>
                <a:highlight>
                  <a:srgbClr val="FFFF00"/>
                </a:highlight>
              </a:rPr>
              <a:t>CIRCULAR ECONOMY IN KARST AREA </a:t>
            </a:r>
            <a:r>
              <a:rPr lang="sk-SK" sz="2800" b="1" dirty="0">
                <a:solidFill>
                  <a:srgbClr val="002060"/>
                </a:solidFill>
              </a:rPr>
              <a:t>course are:</a:t>
            </a:r>
          </a:p>
          <a:p>
            <a:pPr marL="82550" indent="0">
              <a:buNone/>
            </a:pPr>
            <a:r>
              <a:rPr lang="sk-SK" sz="2800" b="1" dirty="0">
                <a:solidFill>
                  <a:srgbClr val="002060"/>
                </a:solidFill>
              </a:rPr>
              <a:t>- primarily undergraduate students of SUSTAINABLE ENVIRONMENT programme, </a:t>
            </a:r>
          </a:p>
          <a:p>
            <a:pPr marL="82550" indent="0">
              <a:buNone/>
            </a:pPr>
            <a:r>
              <a:rPr lang="sk-SK" sz="2800" b="1" dirty="0">
                <a:solidFill>
                  <a:srgbClr val="002060"/>
                </a:solidFill>
              </a:rPr>
              <a:t>- the course is also open to researchers, but also to start-up enterpreneurs and SME managers who would like to upgrade their businesses.</a:t>
            </a: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4</a:t>
            </a:fld>
            <a:endParaRPr lang="hr-BA"/>
          </a:p>
        </p:txBody>
      </p:sp>
    </p:spTree>
    <p:extLst>
      <p:ext uri="{BB962C8B-B14F-4D97-AF65-F5344CB8AC3E}">
        <p14:creationId xmlns:p14="http://schemas.microsoft.com/office/powerpoint/2010/main" val="109755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br>
              <a:rPr lang="sk-SK" sz="2000" b="1" dirty="0">
                <a:solidFill>
                  <a:srgbClr val="006600"/>
                </a:solidFill>
              </a:rPr>
            </a:br>
            <a:r>
              <a:rPr lang="sk-SK" sz="2000" b="1" dirty="0">
                <a:solidFill>
                  <a:srgbClr val="006600"/>
                </a:solidFill>
              </a:rPr>
              <a:t>Pedagogical approach</a:t>
            </a: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fontScale="70000" lnSpcReduction="20000"/>
          </a:bodyPr>
          <a:lstStyle/>
          <a:p>
            <a:pPr marL="82550" indent="0">
              <a:buNone/>
            </a:pPr>
            <a:r>
              <a:rPr lang="sk-SK" sz="2800" b="1" dirty="0">
                <a:solidFill>
                  <a:srgbClr val="002060"/>
                </a:solidFill>
              </a:rPr>
              <a:t>The pedagogical approach for virtual mobility in </a:t>
            </a:r>
            <a:r>
              <a:rPr lang="sk-SK" sz="2800" b="1" dirty="0">
                <a:solidFill>
                  <a:srgbClr val="002060"/>
                </a:solidFill>
                <a:highlight>
                  <a:srgbClr val="FFFF00"/>
                </a:highlight>
              </a:rPr>
              <a:t>CIRCULAR ECONOMY IN KARST AREA </a:t>
            </a:r>
            <a:r>
              <a:rPr lang="sk-SK" sz="2800" b="1" dirty="0">
                <a:solidFill>
                  <a:srgbClr val="002060"/>
                </a:solidFill>
              </a:rPr>
              <a:t>course is:</a:t>
            </a:r>
          </a:p>
          <a:p>
            <a:pPr marL="82550" indent="0">
              <a:buNone/>
            </a:pPr>
            <a:endParaRPr lang="sk-SK" sz="2800" b="1" dirty="0">
              <a:solidFill>
                <a:srgbClr val="002060"/>
              </a:solidFill>
            </a:endParaRPr>
          </a:p>
          <a:p>
            <a:pPr marL="82550" indent="0">
              <a:buNone/>
            </a:pPr>
            <a:r>
              <a:rPr lang="sk-SK" sz="2800" b="1" dirty="0">
                <a:solidFill>
                  <a:srgbClr val="002060"/>
                </a:solidFill>
              </a:rPr>
              <a:t>- online learning with (optional) face-to-face learning,</a:t>
            </a:r>
          </a:p>
          <a:p>
            <a:pPr marL="82550" indent="0">
              <a:buNone/>
            </a:pPr>
            <a:r>
              <a:rPr lang="sk-SK" sz="2800" b="1" dirty="0">
                <a:solidFill>
                  <a:srgbClr val="002060"/>
                </a:solidFill>
              </a:rPr>
              <a:t>- collaborative project-based learning (the attendees are obliged to create a small business plan that includes feasible circular economy elements in their communities).</a:t>
            </a:r>
          </a:p>
          <a:p>
            <a:pPr marL="82550" indent="0">
              <a:buNone/>
            </a:pPr>
            <a:endParaRPr lang="sk-SK" sz="2800" b="1" dirty="0">
              <a:solidFill>
                <a:srgbClr val="002060"/>
              </a:solidFill>
            </a:endParaRPr>
          </a:p>
          <a:p>
            <a:pPr marL="82550" indent="0">
              <a:buNone/>
            </a:pPr>
            <a:r>
              <a:rPr lang="sk-SK" sz="2800" b="1" dirty="0">
                <a:solidFill>
                  <a:srgbClr val="002060"/>
                </a:solidFill>
              </a:rPr>
              <a:t>The evaluation is primarily qualitative, it is focused on the project (preparation, structure of the business plan, inclusive approach, etc.) that includes assesment of theoretical fundaments, practical and innovative elements and presentability of the task to change the approach with the wider community).</a:t>
            </a: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5</a:t>
            </a:fld>
            <a:endParaRPr lang="hr-BA"/>
          </a:p>
        </p:txBody>
      </p:sp>
    </p:spTree>
    <p:extLst>
      <p:ext uri="{BB962C8B-B14F-4D97-AF65-F5344CB8AC3E}">
        <p14:creationId xmlns:p14="http://schemas.microsoft.com/office/powerpoint/2010/main" val="1650428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r>
              <a:rPr lang="sk-SK" sz="2000" b="1" dirty="0">
                <a:solidFill>
                  <a:srgbClr val="006600"/>
                </a:solidFill>
              </a:rPr>
              <a:t>T</a:t>
            </a:r>
            <a:r>
              <a:rPr lang="en-US" sz="2000" b="1" dirty="0" err="1">
                <a:solidFill>
                  <a:srgbClr val="006600"/>
                </a:solidFill>
              </a:rPr>
              <a:t>ools</a:t>
            </a:r>
            <a:r>
              <a:rPr lang="en-US" sz="2000" b="1" dirty="0">
                <a:solidFill>
                  <a:srgbClr val="006600"/>
                </a:solidFill>
              </a:rPr>
              <a:t> included (technical aspects)</a:t>
            </a:r>
            <a:br>
              <a:rPr lang="sk-SK" sz="2000" b="1" dirty="0">
                <a:solidFill>
                  <a:srgbClr val="006600"/>
                </a:solidFill>
              </a:rPr>
            </a:b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fontScale="85000" lnSpcReduction="20000"/>
          </a:bodyPr>
          <a:lstStyle/>
          <a:p>
            <a:pPr marL="82550" indent="0">
              <a:buNone/>
            </a:pPr>
            <a:r>
              <a:rPr lang="sk-SK" sz="2800" b="1" dirty="0">
                <a:solidFill>
                  <a:srgbClr val="002060"/>
                </a:solidFill>
              </a:rPr>
              <a:t>The tools to deliver </a:t>
            </a:r>
            <a:r>
              <a:rPr lang="sk-SK" sz="2800" b="1" dirty="0">
                <a:solidFill>
                  <a:srgbClr val="002060"/>
                </a:solidFill>
                <a:highlight>
                  <a:srgbClr val="FFFF00"/>
                </a:highlight>
              </a:rPr>
              <a:t>CIRCULAR ECONOMY IN KARST AREA</a:t>
            </a:r>
            <a:r>
              <a:rPr lang="sk-SK" sz="2800" b="1" dirty="0">
                <a:solidFill>
                  <a:srgbClr val="002060"/>
                </a:solidFill>
              </a:rPr>
              <a:t> virtual course are the following:</a:t>
            </a:r>
          </a:p>
          <a:p>
            <a:pPr marL="82550" indent="0">
              <a:buNone/>
            </a:pPr>
            <a:endParaRPr lang="sk-SK" sz="2800" b="1" dirty="0">
              <a:solidFill>
                <a:srgbClr val="002060"/>
              </a:solidFill>
            </a:endParaRPr>
          </a:p>
          <a:p>
            <a:pPr marL="82550" indent="0">
              <a:buNone/>
            </a:pPr>
            <a:r>
              <a:rPr lang="sk-SK" sz="2800" b="1" dirty="0">
                <a:solidFill>
                  <a:srgbClr val="002060"/>
                </a:solidFill>
              </a:rPr>
              <a:t>- Herzegovina University‘s own Learning Platform (euniversity.ba),</a:t>
            </a:r>
          </a:p>
          <a:p>
            <a:pPr marL="82550" indent="0">
              <a:buNone/>
            </a:pPr>
            <a:r>
              <a:rPr lang="sk-SK" sz="2800" b="1" dirty="0">
                <a:solidFill>
                  <a:srgbClr val="002060"/>
                </a:solidFill>
              </a:rPr>
              <a:t>- online sources and databases on CIRCULAR ECONOMY,</a:t>
            </a:r>
          </a:p>
          <a:p>
            <a:pPr marL="82550" indent="0">
              <a:buNone/>
            </a:pPr>
            <a:r>
              <a:rPr lang="sk-SK" sz="2800" b="1" dirty="0">
                <a:solidFill>
                  <a:srgbClr val="002060"/>
                </a:solidFill>
              </a:rPr>
              <a:t>- video conferencing tools.</a:t>
            </a:r>
          </a:p>
          <a:p>
            <a:pPr marL="82550" indent="0">
              <a:buNone/>
            </a:pPr>
            <a:endParaRPr lang="sk-SK" sz="2800" b="1" dirty="0">
              <a:solidFill>
                <a:srgbClr val="002060"/>
              </a:solidFill>
            </a:endParaRPr>
          </a:p>
          <a:p>
            <a:pPr marL="82550" indent="0">
              <a:buNone/>
            </a:pPr>
            <a:r>
              <a:rPr lang="sk-SK" sz="2800" b="1" dirty="0">
                <a:solidFill>
                  <a:srgbClr val="002060"/>
                </a:solidFill>
              </a:rPr>
              <a:t>Learning platform include tools for group learning, joint project development, individual learning and tests and assesment sowtfare for qualitative evaluation. </a:t>
            </a: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6</a:t>
            </a:fld>
            <a:endParaRPr lang="hr-BA"/>
          </a:p>
        </p:txBody>
      </p:sp>
    </p:spTree>
    <p:extLst>
      <p:ext uri="{BB962C8B-B14F-4D97-AF65-F5344CB8AC3E}">
        <p14:creationId xmlns:p14="http://schemas.microsoft.com/office/powerpoint/2010/main" val="157396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8F9D-16EB-22AB-7F52-D84C6D294CE3}"/>
              </a:ext>
            </a:extLst>
          </p:cNvPr>
          <p:cNvSpPr>
            <a:spLocks noGrp="1"/>
          </p:cNvSpPr>
          <p:nvPr>
            <p:ph type="title"/>
          </p:nvPr>
        </p:nvSpPr>
        <p:spPr/>
        <p:txBody>
          <a:bodyPr>
            <a:noAutofit/>
          </a:bodyPr>
          <a:lstStyle/>
          <a:p>
            <a:pPr marL="82550" indent="0"/>
            <a:br>
              <a:rPr lang="sk-SK" sz="2000" b="1" dirty="0">
                <a:solidFill>
                  <a:srgbClr val="006600"/>
                </a:solidFill>
              </a:rPr>
            </a:br>
            <a:r>
              <a:rPr lang="sk-SK" sz="2000" b="1" dirty="0">
                <a:solidFill>
                  <a:srgbClr val="006600"/>
                </a:solidFill>
              </a:rPr>
              <a:t>Language</a:t>
            </a:r>
            <a:br>
              <a:rPr lang="sk-SK" sz="2000" b="1" dirty="0">
                <a:solidFill>
                  <a:srgbClr val="006600"/>
                </a:solidFill>
              </a:rPr>
            </a:br>
            <a:endParaRPr lang="hr-BA" sz="2000" dirty="0"/>
          </a:p>
        </p:txBody>
      </p:sp>
      <p:sp>
        <p:nvSpPr>
          <p:cNvPr id="3" name="Content Placeholder 2">
            <a:extLst>
              <a:ext uri="{FF2B5EF4-FFF2-40B4-BE49-F238E27FC236}">
                <a16:creationId xmlns:a16="http://schemas.microsoft.com/office/drawing/2014/main" id="{E64B4EE0-55E7-32BC-AD68-4DA9B1A2FA89}"/>
              </a:ext>
            </a:extLst>
          </p:cNvPr>
          <p:cNvSpPr>
            <a:spLocks noGrp="1"/>
          </p:cNvSpPr>
          <p:nvPr>
            <p:ph idx="1"/>
          </p:nvPr>
        </p:nvSpPr>
        <p:spPr/>
        <p:txBody>
          <a:bodyPr>
            <a:normAutofit/>
          </a:bodyPr>
          <a:lstStyle/>
          <a:p>
            <a:pPr marL="82550" indent="0">
              <a:buNone/>
            </a:pPr>
            <a:r>
              <a:rPr lang="sk-SK" sz="2800" b="1" dirty="0">
                <a:solidFill>
                  <a:srgbClr val="002060"/>
                </a:solidFill>
              </a:rPr>
              <a:t>The language to deliver </a:t>
            </a:r>
            <a:r>
              <a:rPr lang="sk-SK" sz="2800" b="1" dirty="0">
                <a:solidFill>
                  <a:srgbClr val="002060"/>
                </a:solidFill>
                <a:highlight>
                  <a:srgbClr val="FFFF00"/>
                </a:highlight>
              </a:rPr>
              <a:t>CIRCULAR ECONOMY IN KARST AREA</a:t>
            </a:r>
            <a:r>
              <a:rPr lang="sk-SK" sz="2800" b="1" dirty="0">
                <a:solidFill>
                  <a:srgbClr val="002060"/>
                </a:solidFill>
              </a:rPr>
              <a:t> virtual course is:</a:t>
            </a:r>
          </a:p>
          <a:p>
            <a:pPr marL="82550" indent="0">
              <a:buNone/>
            </a:pPr>
            <a:endParaRPr lang="sk-SK" sz="2800" b="1" dirty="0">
              <a:solidFill>
                <a:srgbClr val="002060"/>
              </a:solidFill>
            </a:endParaRPr>
          </a:p>
          <a:p>
            <a:pPr marL="82550" indent="0">
              <a:buNone/>
            </a:pPr>
            <a:r>
              <a:rPr lang="sk-SK" sz="2800" b="1" dirty="0">
                <a:solidFill>
                  <a:srgbClr val="002060"/>
                </a:solidFill>
              </a:rPr>
              <a:t>- English.</a:t>
            </a:r>
          </a:p>
          <a:p>
            <a:pPr marL="82550" indent="0">
              <a:buNone/>
            </a:pPr>
            <a:endParaRPr lang="sk-SK" sz="2800" b="1" dirty="0">
              <a:solidFill>
                <a:srgbClr val="002060"/>
              </a:solidFill>
            </a:endParaRPr>
          </a:p>
          <a:p>
            <a:pPr marL="82550" indent="0">
              <a:buNone/>
            </a:pPr>
            <a:r>
              <a:rPr lang="sk-SK" sz="2800" b="1" dirty="0">
                <a:solidFill>
                  <a:srgbClr val="002060"/>
                </a:solidFill>
              </a:rPr>
              <a:t>Support materials are provided in Croatian.</a:t>
            </a:r>
          </a:p>
          <a:p>
            <a:pPr marL="82550" indent="0">
              <a:buNone/>
            </a:pPr>
            <a:endParaRPr lang="sk-SK" sz="2800" b="1" dirty="0">
              <a:solidFill>
                <a:srgbClr val="002060"/>
              </a:solidFill>
            </a:endParaRPr>
          </a:p>
        </p:txBody>
      </p:sp>
      <p:sp>
        <p:nvSpPr>
          <p:cNvPr id="4" name="Date Placeholder 3">
            <a:extLst>
              <a:ext uri="{FF2B5EF4-FFF2-40B4-BE49-F238E27FC236}">
                <a16:creationId xmlns:a16="http://schemas.microsoft.com/office/drawing/2014/main" id="{6844CF37-3451-AC60-7EBE-009AEFBEBA2B}"/>
              </a:ext>
            </a:extLst>
          </p:cNvPr>
          <p:cNvSpPr>
            <a:spLocks noGrp="1"/>
          </p:cNvSpPr>
          <p:nvPr>
            <p:ph type="dt" sz="half" idx="10"/>
          </p:nvPr>
        </p:nvSpPr>
        <p:spPr/>
        <p:txBody>
          <a:bodyPr/>
          <a:lstStyle/>
          <a:p>
            <a:fld id="{A6CFECD5-348A-4DEF-9E85-41C663FC06D2}" type="datetime1">
              <a:rPr lang="hr-BA" smtClean="0"/>
              <a:t>7. 9. 2023.</a:t>
            </a:fld>
            <a:endParaRPr lang="hr-BA"/>
          </a:p>
        </p:txBody>
      </p:sp>
      <p:sp>
        <p:nvSpPr>
          <p:cNvPr id="5" name="Footer Placeholder 4">
            <a:extLst>
              <a:ext uri="{FF2B5EF4-FFF2-40B4-BE49-F238E27FC236}">
                <a16:creationId xmlns:a16="http://schemas.microsoft.com/office/drawing/2014/main" id="{EF0ACFE9-E867-9374-FBF9-980D1C8A3F48}"/>
              </a:ext>
            </a:extLst>
          </p:cNvPr>
          <p:cNvSpPr>
            <a:spLocks noGrp="1"/>
          </p:cNvSpPr>
          <p:nvPr>
            <p:ph type="ftr" sz="quarter" idx="11"/>
          </p:nvPr>
        </p:nvSpPr>
        <p:spPr/>
        <p:txBody>
          <a:bodyPr/>
          <a:lstStyle/>
          <a:p>
            <a:r>
              <a:rPr lang="en-US" dirty="0"/>
              <a:t>Virtual mobility diagram – the pathway to </a:t>
            </a:r>
            <a:r>
              <a:rPr lang="en-US" dirty="0" err="1"/>
              <a:t>creat</a:t>
            </a:r>
            <a:r>
              <a:rPr lang="en-US" dirty="0"/>
              <a:t> an on-line course </a:t>
            </a:r>
            <a:endParaRPr lang="hr-HR" dirty="0"/>
          </a:p>
          <a:p>
            <a:r>
              <a:rPr lang="en-US" b="1" i="1" dirty="0">
                <a:solidFill>
                  <a:srgbClr val="FF0000"/>
                </a:solidFill>
              </a:rPr>
              <a:t>HERZEGOVINA UNIVERSITY</a:t>
            </a:r>
            <a:endParaRPr lang="hr-BA" b="1" i="1" dirty="0">
              <a:solidFill>
                <a:srgbClr val="FF0000"/>
              </a:solidFill>
            </a:endParaRPr>
          </a:p>
        </p:txBody>
      </p:sp>
      <p:sp>
        <p:nvSpPr>
          <p:cNvPr id="6" name="Slide Number Placeholder 5">
            <a:extLst>
              <a:ext uri="{FF2B5EF4-FFF2-40B4-BE49-F238E27FC236}">
                <a16:creationId xmlns:a16="http://schemas.microsoft.com/office/drawing/2014/main" id="{B2C7CA5A-BAED-DA1F-A29E-3B4F72B75595}"/>
              </a:ext>
            </a:extLst>
          </p:cNvPr>
          <p:cNvSpPr>
            <a:spLocks noGrp="1"/>
          </p:cNvSpPr>
          <p:nvPr>
            <p:ph type="sldNum" sz="quarter" idx="12"/>
          </p:nvPr>
        </p:nvSpPr>
        <p:spPr/>
        <p:txBody>
          <a:bodyPr/>
          <a:lstStyle/>
          <a:p>
            <a:fld id="{E79B7290-C847-469F-AD2B-DBBD5824FBED}" type="slidenum">
              <a:rPr lang="hr-BA" smtClean="0"/>
              <a:t>7</a:t>
            </a:fld>
            <a:endParaRPr lang="hr-BA"/>
          </a:p>
        </p:txBody>
      </p:sp>
    </p:spTree>
    <p:extLst>
      <p:ext uri="{BB962C8B-B14F-4D97-AF65-F5344CB8AC3E}">
        <p14:creationId xmlns:p14="http://schemas.microsoft.com/office/powerpoint/2010/main" val="105492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F216D-CF2D-A0A5-A15C-9116E7F44D28}"/>
              </a:ext>
            </a:extLst>
          </p:cNvPr>
          <p:cNvSpPr>
            <a:spLocks noGrp="1"/>
          </p:cNvSpPr>
          <p:nvPr>
            <p:ph type="title"/>
          </p:nvPr>
        </p:nvSpPr>
        <p:spPr/>
        <p:txBody>
          <a:bodyPr>
            <a:noAutofit/>
          </a:bodyPr>
          <a:lstStyle/>
          <a:p>
            <a:pPr algn="ctr"/>
            <a:r>
              <a:rPr lang="hr-HR" sz="3200" dirty="0"/>
              <a:t>After the virtual course, you are more than welcome to visit us in Mostar, Herzegovina.</a:t>
            </a:r>
            <a:br>
              <a:rPr lang="hr-HR" sz="3200" dirty="0"/>
            </a:br>
            <a:r>
              <a:rPr lang="hr-HR" sz="3200" dirty="0"/>
              <a:t>It is much more pleasant ... </a:t>
            </a:r>
            <a:endParaRPr lang="hr-BA" sz="3200" dirty="0"/>
          </a:p>
        </p:txBody>
      </p:sp>
      <p:sp>
        <p:nvSpPr>
          <p:cNvPr id="4" name="Date Placeholder 3">
            <a:extLst>
              <a:ext uri="{FF2B5EF4-FFF2-40B4-BE49-F238E27FC236}">
                <a16:creationId xmlns:a16="http://schemas.microsoft.com/office/drawing/2014/main" id="{F72AD5A9-20B9-1D9D-F5AD-82B844CDB80D}"/>
              </a:ext>
            </a:extLst>
          </p:cNvPr>
          <p:cNvSpPr>
            <a:spLocks noGrp="1"/>
          </p:cNvSpPr>
          <p:nvPr>
            <p:ph type="dt" sz="half" idx="10"/>
          </p:nvPr>
        </p:nvSpPr>
        <p:spPr/>
        <p:txBody>
          <a:bodyPr/>
          <a:lstStyle/>
          <a:p>
            <a:fld id="{39139534-05D2-4A9B-B066-2ED5A581C497}" type="datetime1">
              <a:rPr lang="hr-BA" smtClean="0"/>
              <a:t>7. 9. 2023.</a:t>
            </a:fld>
            <a:endParaRPr lang="hr-BA"/>
          </a:p>
        </p:txBody>
      </p:sp>
      <p:sp>
        <p:nvSpPr>
          <p:cNvPr id="5" name="Footer Placeholder 4">
            <a:extLst>
              <a:ext uri="{FF2B5EF4-FFF2-40B4-BE49-F238E27FC236}">
                <a16:creationId xmlns:a16="http://schemas.microsoft.com/office/drawing/2014/main" id="{24742EEC-FB9E-73BC-388E-481098C7B89A}"/>
              </a:ext>
            </a:extLst>
          </p:cNvPr>
          <p:cNvSpPr>
            <a:spLocks noGrp="1"/>
          </p:cNvSpPr>
          <p:nvPr>
            <p:ph type="ftr" sz="quarter" idx="11"/>
          </p:nvPr>
        </p:nvSpPr>
        <p:spPr/>
        <p:txBody>
          <a:bodyPr/>
          <a:lstStyle/>
          <a:p>
            <a:r>
              <a:rPr lang="en-US"/>
              <a:t>Virtual mobility diagram – the pathway to creat an on-line course HERZEGOVINA UNIVERSITY</a:t>
            </a:r>
            <a:endParaRPr lang="hr-BA"/>
          </a:p>
        </p:txBody>
      </p:sp>
      <p:sp>
        <p:nvSpPr>
          <p:cNvPr id="6" name="Slide Number Placeholder 5">
            <a:extLst>
              <a:ext uri="{FF2B5EF4-FFF2-40B4-BE49-F238E27FC236}">
                <a16:creationId xmlns:a16="http://schemas.microsoft.com/office/drawing/2014/main" id="{9F893EA0-3E12-5DDC-0546-19665BA6CA33}"/>
              </a:ext>
            </a:extLst>
          </p:cNvPr>
          <p:cNvSpPr>
            <a:spLocks noGrp="1"/>
          </p:cNvSpPr>
          <p:nvPr>
            <p:ph type="sldNum" sz="quarter" idx="12"/>
          </p:nvPr>
        </p:nvSpPr>
        <p:spPr/>
        <p:txBody>
          <a:bodyPr/>
          <a:lstStyle/>
          <a:p>
            <a:fld id="{E79B7290-C847-469F-AD2B-DBBD5824FBED}" type="slidenum">
              <a:rPr lang="hr-BA" smtClean="0"/>
              <a:t>8</a:t>
            </a:fld>
            <a:endParaRPr lang="hr-BA"/>
          </a:p>
        </p:txBody>
      </p:sp>
      <p:pic>
        <p:nvPicPr>
          <p:cNvPr id="1026" name="Picture 2" descr="Girls Trip to Sarajevo with Adria Airways, Bosnia &amp; Herzegovina">
            <a:extLst>
              <a:ext uri="{FF2B5EF4-FFF2-40B4-BE49-F238E27FC236}">
                <a16:creationId xmlns:a16="http://schemas.microsoft.com/office/drawing/2014/main" id="{5A5E5D8E-511B-B1AA-2D7A-4647AD2B6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200" y="2914650"/>
            <a:ext cx="4200695" cy="3162190"/>
          </a:xfrm>
          <a:prstGeom prst="rect">
            <a:avLst/>
          </a:prstGeom>
          <a:noFill/>
          <a:extLst>
            <a:ext uri="{909E8E84-426E-40DD-AFC4-6F175D3DCCD1}">
              <a14:hiddenFill xmlns:a14="http://schemas.microsoft.com/office/drawing/2010/main">
                <a:solidFill>
                  <a:srgbClr val="FFFFFF"/>
                </a:solidFill>
              </a14:hiddenFill>
            </a:ext>
          </a:extLst>
        </p:spPr>
      </p:pic>
      <p:pic>
        <p:nvPicPr>
          <p:cNvPr id="14" name="Content Placeholder 13">
            <a:extLst>
              <a:ext uri="{FF2B5EF4-FFF2-40B4-BE49-F238E27FC236}">
                <a16:creationId xmlns:a16="http://schemas.microsoft.com/office/drawing/2014/main" id="{8E0B9AC5-65B4-D8D5-E0D6-0A1762523A97}"/>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515224" y="1962871"/>
            <a:ext cx="3914775" cy="2932258"/>
          </a:xfrm>
        </p:spPr>
      </p:pic>
      <p:pic>
        <p:nvPicPr>
          <p:cNvPr id="10" name="Picture 9">
            <a:extLst>
              <a:ext uri="{FF2B5EF4-FFF2-40B4-BE49-F238E27FC236}">
                <a16:creationId xmlns:a16="http://schemas.microsoft.com/office/drawing/2014/main" id="{11A06A8A-E3AE-1EEF-C37D-A77518E311FE}"/>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48846" y="2213244"/>
            <a:ext cx="4670854" cy="2630563"/>
          </a:xfrm>
          <a:prstGeom prst="rect">
            <a:avLst/>
          </a:prstGeom>
        </p:spPr>
      </p:pic>
      <p:sp>
        <p:nvSpPr>
          <p:cNvPr id="22" name="Smiley Face 21">
            <a:extLst>
              <a:ext uri="{FF2B5EF4-FFF2-40B4-BE49-F238E27FC236}">
                <a16:creationId xmlns:a16="http://schemas.microsoft.com/office/drawing/2014/main" id="{F0303CC4-268C-5BE5-312E-5365D4276B82}"/>
              </a:ext>
            </a:extLst>
          </p:cNvPr>
          <p:cNvSpPr/>
          <p:nvPr/>
        </p:nvSpPr>
        <p:spPr>
          <a:xfrm>
            <a:off x="9115425" y="1552576"/>
            <a:ext cx="361950" cy="342900"/>
          </a:xfrm>
          <a:prstGeom prst="smileyFac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BA"/>
          </a:p>
        </p:txBody>
      </p:sp>
    </p:spTree>
    <p:extLst>
      <p:ext uri="{BB962C8B-B14F-4D97-AF65-F5344CB8AC3E}">
        <p14:creationId xmlns:p14="http://schemas.microsoft.com/office/powerpoint/2010/main" val="3286503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47</TotalTime>
  <Words>546</Words>
  <Application>Microsoft Office PowerPoint</Application>
  <PresentationFormat>Širokouhlá</PresentationFormat>
  <Paragraphs>65</Paragraphs>
  <Slides>8</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vt:i4>
      </vt:variant>
    </vt:vector>
  </HeadingPairs>
  <TitlesOfParts>
    <vt:vector size="12" baseType="lpstr">
      <vt:lpstr>Calibri</vt:lpstr>
      <vt:lpstr>Century Gothic</vt:lpstr>
      <vt:lpstr>Garamond</vt:lpstr>
      <vt:lpstr>Savon</vt:lpstr>
      <vt:lpstr>  Virtual mobility the pathway to creat an on-line course  HERZEGOVINA UNIVERSITY </vt:lpstr>
      <vt:lpstr>General description of the learning activity </vt:lpstr>
      <vt:lpstr> Topics / Disciplines </vt:lpstr>
      <vt:lpstr> Target group </vt:lpstr>
      <vt:lpstr> Pedagogical approach </vt:lpstr>
      <vt:lpstr>Tools included (technical aspects)  </vt:lpstr>
      <vt:lpstr> Language </vt:lpstr>
      <vt:lpstr>After the virtual course, you are more than welcome to visit us in Mostar, Herzegovina. It is much more pleasant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mobility diagram – the pathway to creat an on-line course   HERZEGOVINA UNIVERSITY </dc:title>
  <dc:creator>Gost2</dc:creator>
  <cp:lastModifiedBy>Vladislav Valach</cp:lastModifiedBy>
  <cp:revision>2</cp:revision>
  <dcterms:created xsi:type="dcterms:W3CDTF">2023-09-07T06:39:38Z</dcterms:created>
  <dcterms:modified xsi:type="dcterms:W3CDTF">2023-09-07T08:09:44Z</dcterms:modified>
</cp:coreProperties>
</file>