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3" r:id="rId1"/>
  </p:sldMasterIdLst>
  <p:notesMasterIdLst>
    <p:notesMasterId r:id="rId50"/>
  </p:notesMasterIdLst>
  <p:handoutMasterIdLst>
    <p:handoutMasterId r:id="rId51"/>
  </p:handoutMasterIdLst>
  <p:sldIdLst>
    <p:sldId id="262" r:id="rId2"/>
    <p:sldId id="338" r:id="rId3"/>
    <p:sldId id="342" r:id="rId4"/>
    <p:sldId id="335" r:id="rId5"/>
    <p:sldId id="339" r:id="rId6"/>
    <p:sldId id="340" r:id="rId7"/>
    <p:sldId id="341" r:id="rId8"/>
    <p:sldId id="381" r:id="rId9"/>
    <p:sldId id="343" r:id="rId10"/>
    <p:sldId id="344" r:id="rId11"/>
    <p:sldId id="345" r:id="rId12"/>
    <p:sldId id="346" r:id="rId13"/>
    <p:sldId id="347" r:id="rId14"/>
    <p:sldId id="348" r:id="rId15"/>
    <p:sldId id="349" r:id="rId16"/>
    <p:sldId id="350" r:id="rId17"/>
    <p:sldId id="351" r:id="rId18"/>
    <p:sldId id="353" r:id="rId19"/>
    <p:sldId id="354" r:id="rId20"/>
    <p:sldId id="355" r:id="rId21"/>
    <p:sldId id="356" r:id="rId22"/>
    <p:sldId id="357" r:id="rId23"/>
    <p:sldId id="382" r:id="rId24"/>
    <p:sldId id="358" r:id="rId25"/>
    <p:sldId id="359" r:id="rId26"/>
    <p:sldId id="360" r:id="rId27"/>
    <p:sldId id="361" r:id="rId28"/>
    <p:sldId id="362" r:id="rId29"/>
    <p:sldId id="363" r:id="rId30"/>
    <p:sldId id="364" r:id="rId31"/>
    <p:sldId id="365" r:id="rId32"/>
    <p:sldId id="366" r:id="rId33"/>
    <p:sldId id="367" r:id="rId34"/>
    <p:sldId id="368" r:id="rId35"/>
    <p:sldId id="369" r:id="rId36"/>
    <p:sldId id="370" r:id="rId37"/>
    <p:sldId id="371" r:id="rId38"/>
    <p:sldId id="372" r:id="rId39"/>
    <p:sldId id="373" r:id="rId40"/>
    <p:sldId id="374" r:id="rId41"/>
    <p:sldId id="375" r:id="rId42"/>
    <p:sldId id="376" r:id="rId43"/>
    <p:sldId id="377" r:id="rId44"/>
    <p:sldId id="378" r:id="rId45"/>
    <p:sldId id="379" r:id="rId46"/>
    <p:sldId id="380" r:id="rId47"/>
    <p:sldId id="352" r:id="rId48"/>
    <p:sldId id="331" r:id="rId49"/>
  </p:sldIdLst>
  <p:sldSz cx="9144000" cy="6858000" type="screen4x3"/>
  <p:notesSz cx="6858000" cy="9144000"/>
  <p:defaultTextStyle>
    <a:defPPr>
      <a:defRPr lang="sk-SK"/>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9AC23B"/>
    <a:srgbClr val="002BB4"/>
    <a:srgbClr val="0033CC"/>
    <a:srgbClr val="4012A6"/>
    <a:srgbClr val="00A745"/>
    <a:srgbClr val="1F2E57"/>
    <a:srgbClr val="A02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537" autoAdjust="0"/>
  </p:normalViewPr>
  <p:slideViewPr>
    <p:cSldViewPr>
      <p:cViewPr varScale="1">
        <p:scale>
          <a:sx n="152" d="100"/>
          <a:sy n="152" d="100"/>
        </p:scale>
        <p:origin x="2052" y="150"/>
      </p:cViewPr>
      <p:guideLst>
        <p:guide orient="horz" pos="2160"/>
        <p:guide pos="2880"/>
      </p:guideLst>
    </p:cSldViewPr>
  </p:slideViewPr>
  <p:outlineViewPr>
    <p:cViewPr>
      <p:scale>
        <a:sx n="33" d="100"/>
        <a:sy n="33" d="100"/>
      </p:scale>
      <p:origin x="0" y="52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ta Loreta" userId="bf06e9fb1f85814a" providerId="LiveId" clId="{2E089354-4BB2-433C-BDB0-98B462B13CF3}"/>
    <pc:docChg chg="custSel addSld modSld sldOrd">
      <pc:chgData name="Loreta Loreta" userId="bf06e9fb1f85814a" providerId="LiveId" clId="{2E089354-4BB2-433C-BDB0-98B462B13CF3}" dt="2023-09-06T10:35:32.390" v="1055" actId="20577"/>
      <pc:docMkLst>
        <pc:docMk/>
      </pc:docMkLst>
      <pc:sldChg chg="modSp mod">
        <pc:chgData name="Loreta Loreta" userId="bf06e9fb1f85814a" providerId="LiveId" clId="{2E089354-4BB2-433C-BDB0-98B462B13CF3}" dt="2023-09-05T05:48:21.173" v="39" actId="113"/>
        <pc:sldMkLst>
          <pc:docMk/>
          <pc:sldMk cId="0" sldId="331"/>
        </pc:sldMkLst>
        <pc:spChg chg="mod">
          <ac:chgData name="Loreta Loreta" userId="bf06e9fb1f85814a" providerId="LiveId" clId="{2E089354-4BB2-433C-BDB0-98B462B13CF3}" dt="2023-09-05T05:48:21.173" v="39" actId="113"/>
          <ac:spMkLst>
            <pc:docMk/>
            <pc:sldMk cId="0" sldId="331"/>
            <ac:spMk id="2" creationId="{AF5F190F-E03A-8D66-7F7C-CF2B309ACF91}"/>
          </ac:spMkLst>
        </pc:spChg>
      </pc:sldChg>
      <pc:sldChg chg="modSp mod">
        <pc:chgData name="Loreta Loreta" userId="bf06e9fb1f85814a" providerId="LiveId" clId="{2E089354-4BB2-433C-BDB0-98B462B13CF3}" dt="2023-09-05T05:56:31.094" v="44" actId="114"/>
        <pc:sldMkLst>
          <pc:docMk/>
          <pc:sldMk cId="0" sldId="335"/>
        </pc:sldMkLst>
        <pc:spChg chg="mod">
          <ac:chgData name="Loreta Loreta" userId="bf06e9fb1f85814a" providerId="LiveId" clId="{2E089354-4BB2-433C-BDB0-98B462B13CF3}" dt="2023-09-05T05:56:31.094" v="44" actId="114"/>
          <ac:spMkLst>
            <pc:docMk/>
            <pc:sldMk cId="0" sldId="335"/>
            <ac:spMk id="6" creationId="{E25502CC-9F04-3597-E6C8-F1864C7C03D2}"/>
          </ac:spMkLst>
        </pc:spChg>
      </pc:sldChg>
      <pc:sldChg chg="modSp mod">
        <pc:chgData name="Loreta Loreta" userId="bf06e9fb1f85814a" providerId="LiveId" clId="{2E089354-4BB2-433C-BDB0-98B462B13CF3}" dt="2023-09-05T05:58:42.339" v="50" actId="113"/>
        <pc:sldMkLst>
          <pc:docMk/>
          <pc:sldMk cId="1236700244" sldId="339"/>
        </pc:sldMkLst>
        <pc:spChg chg="mod">
          <ac:chgData name="Loreta Loreta" userId="bf06e9fb1f85814a" providerId="LiveId" clId="{2E089354-4BB2-433C-BDB0-98B462B13CF3}" dt="2023-09-05T05:58:42.339" v="50" actId="113"/>
          <ac:spMkLst>
            <pc:docMk/>
            <pc:sldMk cId="1236700244" sldId="339"/>
            <ac:spMk id="6" creationId="{E25502CC-9F04-3597-E6C8-F1864C7C03D2}"/>
          </ac:spMkLst>
        </pc:spChg>
      </pc:sldChg>
      <pc:sldChg chg="modSp mod">
        <pc:chgData name="Loreta Loreta" userId="bf06e9fb1f85814a" providerId="LiveId" clId="{2E089354-4BB2-433C-BDB0-98B462B13CF3}" dt="2023-09-05T06:00:12.277" v="51" actId="207"/>
        <pc:sldMkLst>
          <pc:docMk/>
          <pc:sldMk cId="4145124013" sldId="340"/>
        </pc:sldMkLst>
        <pc:spChg chg="mod">
          <ac:chgData name="Loreta Loreta" userId="bf06e9fb1f85814a" providerId="LiveId" clId="{2E089354-4BB2-433C-BDB0-98B462B13CF3}" dt="2023-09-05T06:00:12.277" v="51" actId="207"/>
          <ac:spMkLst>
            <pc:docMk/>
            <pc:sldMk cId="4145124013" sldId="340"/>
            <ac:spMk id="6" creationId="{E25502CC-9F04-3597-E6C8-F1864C7C03D2}"/>
          </ac:spMkLst>
        </pc:spChg>
      </pc:sldChg>
      <pc:sldChg chg="modSp mod">
        <pc:chgData name="Loreta Loreta" userId="bf06e9fb1f85814a" providerId="LiveId" clId="{2E089354-4BB2-433C-BDB0-98B462B13CF3}" dt="2023-09-05T06:12:35.540" v="254" actId="14100"/>
        <pc:sldMkLst>
          <pc:docMk/>
          <pc:sldMk cId="896115441" sldId="341"/>
        </pc:sldMkLst>
        <pc:spChg chg="mod">
          <ac:chgData name="Loreta Loreta" userId="bf06e9fb1f85814a" providerId="LiveId" clId="{2E089354-4BB2-433C-BDB0-98B462B13CF3}" dt="2023-09-05T06:12:35.540" v="254" actId="14100"/>
          <ac:spMkLst>
            <pc:docMk/>
            <pc:sldMk cId="896115441" sldId="341"/>
            <ac:spMk id="6" creationId="{E25502CC-9F04-3597-E6C8-F1864C7C03D2}"/>
          </ac:spMkLst>
        </pc:spChg>
      </pc:sldChg>
      <pc:sldChg chg="modSp mod">
        <pc:chgData name="Loreta Loreta" userId="bf06e9fb1f85814a" providerId="LiveId" clId="{2E089354-4BB2-433C-BDB0-98B462B13CF3}" dt="2023-09-05T05:53:20.369" v="40" actId="113"/>
        <pc:sldMkLst>
          <pc:docMk/>
          <pc:sldMk cId="1157199359" sldId="342"/>
        </pc:sldMkLst>
        <pc:spChg chg="mod">
          <ac:chgData name="Loreta Loreta" userId="bf06e9fb1f85814a" providerId="LiveId" clId="{2E089354-4BB2-433C-BDB0-98B462B13CF3}" dt="2023-09-05T05:53:20.369" v="40" actId="113"/>
          <ac:spMkLst>
            <pc:docMk/>
            <pc:sldMk cId="1157199359" sldId="342"/>
            <ac:spMk id="6" creationId="{E25502CC-9F04-3597-E6C8-F1864C7C03D2}"/>
          </ac:spMkLst>
        </pc:spChg>
      </pc:sldChg>
      <pc:sldChg chg="modSp mod">
        <pc:chgData name="Loreta Loreta" userId="bf06e9fb1f85814a" providerId="LiveId" clId="{2E089354-4BB2-433C-BDB0-98B462B13CF3}" dt="2023-09-05T06:17:51.726" v="265" actId="113"/>
        <pc:sldMkLst>
          <pc:docMk/>
          <pc:sldMk cId="2732839491" sldId="343"/>
        </pc:sldMkLst>
        <pc:spChg chg="mod">
          <ac:chgData name="Loreta Loreta" userId="bf06e9fb1f85814a" providerId="LiveId" clId="{2E089354-4BB2-433C-BDB0-98B462B13CF3}" dt="2023-09-05T06:17:51.726" v="265" actId="113"/>
          <ac:spMkLst>
            <pc:docMk/>
            <pc:sldMk cId="2732839491" sldId="343"/>
            <ac:spMk id="6" creationId="{E25502CC-9F04-3597-E6C8-F1864C7C03D2}"/>
          </ac:spMkLst>
        </pc:spChg>
      </pc:sldChg>
      <pc:sldChg chg="modSp mod">
        <pc:chgData name="Loreta Loreta" userId="bf06e9fb1f85814a" providerId="LiveId" clId="{2E089354-4BB2-433C-BDB0-98B462B13CF3}" dt="2023-09-05T06:32:03.205" v="268" actId="113"/>
        <pc:sldMkLst>
          <pc:docMk/>
          <pc:sldMk cId="541310964" sldId="346"/>
        </pc:sldMkLst>
        <pc:spChg chg="mod">
          <ac:chgData name="Loreta Loreta" userId="bf06e9fb1f85814a" providerId="LiveId" clId="{2E089354-4BB2-433C-BDB0-98B462B13CF3}" dt="2023-09-05T06:32:03.205" v="268" actId="113"/>
          <ac:spMkLst>
            <pc:docMk/>
            <pc:sldMk cId="541310964" sldId="346"/>
            <ac:spMk id="6" creationId="{E25502CC-9F04-3597-E6C8-F1864C7C03D2}"/>
          </ac:spMkLst>
        </pc:spChg>
      </pc:sldChg>
      <pc:sldChg chg="modSp mod">
        <pc:chgData name="Loreta Loreta" userId="bf06e9fb1f85814a" providerId="LiveId" clId="{2E089354-4BB2-433C-BDB0-98B462B13CF3}" dt="2023-09-05T06:35:58.427" v="299" actId="114"/>
        <pc:sldMkLst>
          <pc:docMk/>
          <pc:sldMk cId="3077734184" sldId="347"/>
        </pc:sldMkLst>
        <pc:spChg chg="mod">
          <ac:chgData name="Loreta Loreta" userId="bf06e9fb1f85814a" providerId="LiveId" clId="{2E089354-4BB2-433C-BDB0-98B462B13CF3}" dt="2023-09-05T06:35:58.427" v="299" actId="114"/>
          <ac:spMkLst>
            <pc:docMk/>
            <pc:sldMk cId="3077734184" sldId="347"/>
            <ac:spMk id="6" creationId="{E25502CC-9F04-3597-E6C8-F1864C7C03D2}"/>
          </ac:spMkLst>
        </pc:spChg>
      </pc:sldChg>
      <pc:sldChg chg="modSp mod">
        <pc:chgData name="Loreta Loreta" userId="bf06e9fb1f85814a" providerId="LiveId" clId="{2E089354-4BB2-433C-BDB0-98B462B13CF3}" dt="2023-09-05T06:45:18.562" v="316" actId="207"/>
        <pc:sldMkLst>
          <pc:docMk/>
          <pc:sldMk cId="1020558740" sldId="350"/>
        </pc:sldMkLst>
        <pc:spChg chg="mod">
          <ac:chgData name="Loreta Loreta" userId="bf06e9fb1f85814a" providerId="LiveId" clId="{2E089354-4BB2-433C-BDB0-98B462B13CF3}" dt="2023-09-05T06:45:18.562" v="316" actId="207"/>
          <ac:spMkLst>
            <pc:docMk/>
            <pc:sldMk cId="1020558740" sldId="350"/>
            <ac:spMk id="6" creationId="{E25502CC-9F04-3597-E6C8-F1864C7C03D2}"/>
          </ac:spMkLst>
        </pc:spChg>
      </pc:sldChg>
      <pc:sldChg chg="modSp mod">
        <pc:chgData name="Loreta Loreta" userId="bf06e9fb1f85814a" providerId="LiveId" clId="{2E089354-4BB2-433C-BDB0-98B462B13CF3}" dt="2023-09-05T06:52:43.124" v="322" actId="114"/>
        <pc:sldMkLst>
          <pc:docMk/>
          <pc:sldMk cId="1750496073" sldId="353"/>
        </pc:sldMkLst>
        <pc:spChg chg="mod">
          <ac:chgData name="Loreta Loreta" userId="bf06e9fb1f85814a" providerId="LiveId" clId="{2E089354-4BB2-433C-BDB0-98B462B13CF3}" dt="2023-09-05T06:52:43.124" v="322" actId="114"/>
          <ac:spMkLst>
            <pc:docMk/>
            <pc:sldMk cId="1750496073" sldId="353"/>
            <ac:spMk id="6" creationId="{E25502CC-9F04-3597-E6C8-F1864C7C03D2}"/>
          </ac:spMkLst>
        </pc:spChg>
      </pc:sldChg>
      <pc:sldChg chg="modSp mod">
        <pc:chgData name="Loreta Loreta" userId="bf06e9fb1f85814a" providerId="LiveId" clId="{2E089354-4BB2-433C-BDB0-98B462B13CF3}" dt="2023-09-05T06:53:40.231" v="324" actId="20577"/>
        <pc:sldMkLst>
          <pc:docMk/>
          <pc:sldMk cId="3829276476" sldId="354"/>
        </pc:sldMkLst>
        <pc:spChg chg="mod">
          <ac:chgData name="Loreta Loreta" userId="bf06e9fb1f85814a" providerId="LiveId" clId="{2E089354-4BB2-433C-BDB0-98B462B13CF3}" dt="2023-09-05T06:53:40.231" v="324" actId="20577"/>
          <ac:spMkLst>
            <pc:docMk/>
            <pc:sldMk cId="3829276476" sldId="354"/>
            <ac:spMk id="6" creationId="{E25502CC-9F04-3597-E6C8-F1864C7C03D2}"/>
          </ac:spMkLst>
        </pc:spChg>
      </pc:sldChg>
      <pc:sldChg chg="modSp mod ord">
        <pc:chgData name="Loreta Loreta" userId="bf06e9fb1f85814a" providerId="LiveId" clId="{2E089354-4BB2-433C-BDB0-98B462B13CF3}" dt="2023-09-05T07:16:21.458" v="871" actId="113"/>
        <pc:sldMkLst>
          <pc:docMk/>
          <pc:sldMk cId="1698560011" sldId="357"/>
        </pc:sldMkLst>
        <pc:spChg chg="mod">
          <ac:chgData name="Loreta Loreta" userId="bf06e9fb1f85814a" providerId="LiveId" clId="{2E089354-4BB2-433C-BDB0-98B462B13CF3}" dt="2023-09-05T07:16:21.458" v="871" actId="113"/>
          <ac:spMkLst>
            <pc:docMk/>
            <pc:sldMk cId="1698560011" sldId="357"/>
            <ac:spMk id="6" creationId="{E25502CC-9F04-3597-E6C8-F1864C7C03D2}"/>
          </ac:spMkLst>
        </pc:spChg>
      </pc:sldChg>
      <pc:sldChg chg="modSp mod">
        <pc:chgData name="Loreta Loreta" userId="bf06e9fb1f85814a" providerId="LiveId" clId="{2E089354-4BB2-433C-BDB0-98B462B13CF3}" dt="2023-09-05T07:18:37.729" v="875" actId="113"/>
        <pc:sldMkLst>
          <pc:docMk/>
          <pc:sldMk cId="1735003946" sldId="358"/>
        </pc:sldMkLst>
        <pc:spChg chg="mod">
          <ac:chgData name="Loreta Loreta" userId="bf06e9fb1f85814a" providerId="LiveId" clId="{2E089354-4BB2-433C-BDB0-98B462B13CF3}" dt="2023-09-05T07:18:37.729" v="875" actId="113"/>
          <ac:spMkLst>
            <pc:docMk/>
            <pc:sldMk cId="1735003946" sldId="358"/>
            <ac:spMk id="6" creationId="{E25502CC-9F04-3597-E6C8-F1864C7C03D2}"/>
          </ac:spMkLst>
        </pc:spChg>
      </pc:sldChg>
      <pc:sldChg chg="modSp mod">
        <pc:chgData name="Loreta Loreta" userId="bf06e9fb1f85814a" providerId="LiveId" clId="{2E089354-4BB2-433C-BDB0-98B462B13CF3}" dt="2023-09-05T07:19:28.225" v="878" actId="113"/>
        <pc:sldMkLst>
          <pc:docMk/>
          <pc:sldMk cId="1488183239" sldId="360"/>
        </pc:sldMkLst>
        <pc:spChg chg="mod">
          <ac:chgData name="Loreta Loreta" userId="bf06e9fb1f85814a" providerId="LiveId" clId="{2E089354-4BB2-433C-BDB0-98B462B13CF3}" dt="2023-09-05T07:19:28.225" v="878" actId="113"/>
          <ac:spMkLst>
            <pc:docMk/>
            <pc:sldMk cId="1488183239" sldId="360"/>
            <ac:spMk id="6" creationId="{E25502CC-9F04-3597-E6C8-F1864C7C03D2}"/>
          </ac:spMkLst>
        </pc:spChg>
      </pc:sldChg>
      <pc:sldChg chg="modSp mod">
        <pc:chgData name="Loreta Loreta" userId="bf06e9fb1f85814a" providerId="LiveId" clId="{2E089354-4BB2-433C-BDB0-98B462B13CF3}" dt="2023-09-05T07:23:31.690" v="886" actId="20577"/>
        <pc:sldMkLst>
          <pc:docMk/>
          <pc:sldMk cId="3890174370" sldId="361"/>
        </pc:sldMkLst>
        <pc:spChg chg="mod">
          <ac:chgData name="Loreta Loreta" userId="bf06e9fb1f85814a" providerId="LiveId" clId="{2E089354-4BB2-433C-BDB0-98B462B13CF3}" dt="2023-09-05T07:23:31.690" v="886" actId="20577"/>
          <ac:spMkLst>
            <pc:docMk/>
            <pc:sldMk cId="3890174370" sldId="361"/>
            <ac:spMk id="6" creationId="{E25502CC-9F04-3597-E6C8-F1864C7C03D2}"/>
          </ac:spMkLst>
        </pc:spChg>
      </pc:sldChg>
      <pc:sldChg chg="modSp mod">
        <pc:chgData name="Loreta Loreta" userId="bf06e9fb1f85814a" providerId="LiveId" clId="{2E089354-4BB2-433C-BDB0-98B462B13CF3}" dt="2023-09-05T07:25:17.594" v="899" actId="6549"/>
        <pc:sldMkLst>
          <pc:docMk/>
          <pc:sldMk cId="1973604221" sldId="362"/>
        </pc:sldMkLst>
        <pc:spChg chg="mod">
          <ac:chgData name="Loreta Loreta" userId="bf06e9fb1f85814a" providerId="LiveId" clId="{2E089354-4BB2-433C-BDB0-98B462B13CF3}" dt="2023-09-05T07:25:17.594" v="899" actId="6549"/>
          <ac:spMkLst>
            <pc:docMk/>
            <pc:sldMk cId="1973604221" sldId="362"/>
            <ac:spMk id="6" creationId="{E25502CC-9F04-3597-E6C8-F1864C7C03D2}"/>
          </ac:spMkLst>
        </pc:spChg>
      </pc:sldChg>
      <pc:sldChg chg="modSp mod">
        <pc:chgData name="Loreta Loreta" userId="bf06e9fb1f85814a" providerId="LiveId" clId="{2E089354-4BB2-433C-BDB0-98B462B13CF3}" dt="2023-09-05T07:36:14.529" v="901" actId="114"/>
        <pc:sldMkLst>
          <pc:docMk/>
          <pc:sldMk cId="109003961" sldId="366"/>
        </pc:sldMkLst>
        <pc:spChg chg="mod">
          <ac:chgData name="Loreta Loreta" userId="bf06e9fb1f85814a" providerId="LiveId" clId="{2E089354-4BB2-433C-BDB0-98B462B13CF3}" dt="2023-09-05T07:36:14.529" v="901" actId="114"/>
          <ac:spMkLst>
            <pc:docMk/>
            <pc:sldMk cId="109003961" sldId="366"/>
            <ac:spMk id="6" creationId="{E25502CC-9F04-3597-E6C8-F1864C7C03D2}"/>
          </ac:spMkLst>
        </pc:spChg>
      </pc:sldChg>
      <pc:sldChg chg="modSp mod">
        <pc:chgData name="Loreta Loreta" userId="bf06e9fb1f85814a" providerId="LiveId" clId="{2E089354-4BB2-433C-BDB0-98B462B13CF3}" dt="2023-09-05T07:39:12.451" v="903" actId="113"/>
        <pc:sldMkLst>
          <pc:docMk/>
          <pc:sldMk cId="3435471252" sldId="368"/>
        </pc:sldMkLst>
        <pc:spChg chg="mod">
          <ac:chgData name="Loreta Loreta" userId="bf06e9fb1f85814a" providerId="LiveId" clId="{2E089354-4BB2-433C-BDB0-98B462B13CF3}" dt="2023-09-05T07:39:12.451" v="903" actId="113"/>
          <ac:spMkLst>
            <pc:docMk/>
            <pc:sldMk cId="3435471252" sldId="368"/>
            <ac:spMk id="6" creationId="{E25502CC-9F04-3597-E6C8-F1864C7C03D2}"/>
          </ac:spMkLst>
        </pc:spChg>
      </pc:sldChg>
      <pc:sldChg chg="modSp mod">
        <pc:chgData name="Loreta Loreta" userId="bf06e9fb1f85814a" providerId="LiveId" clId="{2E089354-4BB2-433C-BDB0-98B462B13CF3}" dt="2023-09-05T07:39:59.405" v="904" actId="207"/>
        <pc:sldMkLst>
          <pc:docMk/>
          <pc:sldMk cId="2410718722" sldId="369"/>
        </pc:sldMkLst>
        <pc:spChg chg="mod">
          <ac:chgData name="Loreta Loreta" userId="bf06e9fb1f85814a" providerId="LiveId" clId="{2E089354-4BB2-433C-BDB0-98B462B13CF3}" dt="2023-09-05T07:39:59.405" v="904" actId="207"/>
          <ac:spMkLst>
            <pc:docMk/>
            <pc:sldMk cId="2410718722" sldId="369"/>
            <ac:spMk id="6" creationId="{E25502CC-9F04-3597-E6C8-F1864C7C03D2}"/>
          </ac:spMkLst>
        </pc:spChg>
      </pc:sldChg>
      <pc:sldChg chg="modSp mod">
        <pc:chgData name="Loreta Loreta" userId="bf06e9fb1f85814a" providerId="LiveId" clId="{2E089354-4BB2-433C-BDB0-98B462B13CF3}" dt="2023-09-05T07:41:16.482" v="907" actId="20577"/>
        <pc:sldMkLst>
          <pc:docMk/>
          <pc:sldMk cId="162601817" sldId="370"/>
        </pc:sldMkLst>
        <pc:spChg chg="mod">
          <ac:chgData name="Loreta Loreta" userId="bf06e9fb1f85814a" providerId="LiveId" clId="{2E089354-4BB2-433C-BDB0-98B462B13CF3}" dt="2023-09-05T07:41:16.482" v="907" actId="20577"/>
          <ac:spMkLst>
            <pc:docMk/>
            <pc:sldMk cId="162601817" sldId="370"/>
            <ac:spMk id="6" creationId="{E25502CC-9F04-3597-E6C8-F1864C7C03D2}"/>
          </ac:spMkLst>
        </pc:spChg>
      </pc:sldChg>
      <pc:sldChg chg="modSp mod ord">
        <pc:chgData name="Loreta Loreta" userId="bf06e9fb1f85814a" providerId="LiveId" clId="{2E089354-4BB2-433C-BDB0-98B462B13CF3}" dt="2023-09-05T07:42:38.521" v="911"/>
        <pc:sldMkLst>
          <pc:docMk/>
          <pc:sldMk cId="2427389897" sldId="371"/>
        </pc:sldMkLst>
        <pc:spChg chg="mod">
          <ac:chgData name="Loreta Loreta" userId="bf06e9fb1f85814a" providerId="LiveId" clId="{2E089354-4BB2-433C-BDB0-98B462B13CF3}" dt="2023-09-05T07:41:39.253" v="909" actId="20577"/>
          <ac:spMkLst>
            <pc:docMk/>
            <pc:sldMk cId="2427389897" sldId="371"/>
            <ac:spMk id="6" creationId="{E25502CC-9F04-3597-E6C8-F1864C7C03D2}"/>
          </ac:spMkLst>
        </pc:spChg>
      </pc:sldChg>
      <pc:sldChg chg="modSp mod">
        <pc:chgData name="Loreta Loreta" userId="bf06e9fb1f85814a" providerId="LiveId" clId="{2E089354-4BB2-433C-BDB0-98B462B13CF3}" dt="2023-09-05T07:54:24.996" v="985" actId="20577"/>
        <pc:sldMkLst>
          <pc:docMk/>
          <pc:sldMk cId="1726095831" sldId="376"/>
        </pc:sldMkLst>
        <pc:spChg chg="mod">
          <ac:chgData name="Loreta Loreta" userId="bf06e9fb1f85814a" providerId="LiveId" clId="{2E089354-4BB2-433C-BDB0-98B462B13CF3}" dt="2023-09-05T07:54:24.996" v="985" actId="20577"/>
          <ac:spMkLst>
            <pc:docMk/>
            <pc:sldMk cId="1726095831" sldId="376"/>
            <ac:spMk id="6" creationId="{E25502CC-9F04-3597-E6C8-F1864C7C03D2}"/>
          </ac:spMkLst>
        </pc:spChg>
      </pc:sldChg>
      <pc:sldChg chg="modSp mod">
        <pc:chgData name="Loreta Loreta" userId="bf06e9fb1f85814a" providerId="LiveId" clId="{2E089354-4BB2-433C-BDB0-98B462B13CF3}" dt="2023-09-05T07:54:17.545" v="983" actId="114"/>
        <pc:sldMkLst>
          <pc:docMk/>
          <pc:sldMk cId="3327728629" sldId="377"/>
        </pc:sldMkLst>
        <pc:spChg chg="mod">
          <ac:chgData name="Loreta Loreta" userId="bf06e9fb1f85814a" providerId="LiveId" clId="{2E089354-4BB2-433C-BDB0-98B462B13CF3}" dt="2023-09-05T07:54:17.545" v="983" actId="114"/>
          <ac:spMkLst>
            <pc:docMk/>
            <pc:sldMk cId="3327728629" sldId="377"/>
            <ac:spMk id="6" creationId="{E25502CC-9F04-3597-E6C8-F1864C7C03D2}"/>
          </ac:spMkLst>
        </pc:spChg>
      </pc:sldChg>
      <pc:sldChg chg="modSp mod">
        <pc:chgData name="Loreta Loreta" userId="bf06e9fb1f85814a" providerId="LiveId" clId="{2E089354-4BB2-433C-BDB0-98B462B13CF3}" dt="2023-09-06T10:35:32.390" v="1055" actId="20577"/>
        <pc:sldMkLst>
          <pc:docMk/>
          <pc:sldMk cId="1518048941" sldId="380"/>
        </pc:sldMkLst>
        <pc:spChg chg="mod">
          <ac:chgData name="Loreta Loreta" userId="bf06e9fb1f85814a" providerId="LiveId" clId="{2E089354-4BB2-433C-BDB0-98B462B13CF3}" dt="2023-09-06T10:35:32.390" v="1055" actId="20577"/>
          <ac:spMkLst>
            <pc:docMk/>
            <pc:sldMk cId="1518048941" sldId="380"/>
            <ac:spMk id="6" creationId="{E25502CC-9F04-3597-E6C8-F1864C7C03D2}"/>
          </ac:spMkLst>
        </pc:spChg>
      </pc:sldChg>
      <pc:sldChg chg="modSp add mod">
        <pc:chgData name="Loreta Loreta" userId="bf06e9fb1f85814a" providerId="LiveId" clId="{2E089354-4BB2-433C-BDB0-98B462B13CF3}" dt="2023-09-05T06:14:26.769" v="259" actId="20577"/>
        <pc:sldMkLst>
          <pc:docMk/>
          <pc:sldMk cId="2366788810" sldId="381"/>
        </pc:sldMkLst>
        <pc:spChg chg="mod">
          <ac:chgData name="Loreta Loreta" userId="bf06e9fb1f85814a" providerId="LiveId" clId="{2E089354-4BB2-433C-BDB0-98B462B13CF3}" dt="2023-09-05T06:14:26.769" v="259" actId="20577"/>
          <ac:spMkLst>
            <pc:docMk/>
            <pc:sldMk cId="2366788810" sldId="381"/>
            <ac:spMk id="6" creationId="{E25502CC-9F04-3597-E6C8-F1864C7C03D2}"/>
          </ac:spMkLst>
        </pc:spChg>
      </pc:sldChg>
      <pc:sldChg chg="modSp add mod">
        <pc:chgData name="Loreta Loreta" userId="bf06e9fb1f85814a" providerId="LiveId" clId="{2E089354-4BB2-433C-BDB0-98B462B13CF3}" dt="2023-09-05T07:15:49.040" v="870" actId="20577"/>
        <pc:sldMkLst>
          <pc:docMk/>
          <pc:sldMk cId="1517515566" sldId="382"/>
        </pc:sldMkLst>
        <pc:spChg chg="mod">
          <ac:chgData name="Loreta Loreta" userId="bf06e9fb1f85814a" providerId="LiveId" clId="{2E089354-4BB2-433C-BDB0-98B462B13CF3}" dt="2023-09-05T07:15:49.040" v="870" actId="20577"/>
          <ac:spMkLst>
            <pc:docMk/>
            <pc:sldMk cId="1517515566" sldId="382"/>
            <ac:spMk id="6" creationId="{E25502CC-9F04-3597-E6C8-F1864C7C03D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sk-SK"/>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BD2AD7DC-6CD5-4038-A562-4B68E6278C0B}" type="datetimeFigureOut">
              <a:rPr lang="sk-SK"/>
              <a:pPr>
                <a:defRPr/>
              </a:pPr>
              <a:t>6. 9. 2023</a:t>
            </a:fld>
            <a:endParaRPr lang="sk-SK"/>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sk-SK"/>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CF4B7C96-255C-4F63-99DA-373BE85E096B}" type="slidenum">
              <a:rPr lang="sk-SK"/>
              <a:pPr>
                <a:defRPr/>
              </a:pPr>
              <a:t>‹#›</a:t>
            </a:fld>
            <a:endParaRPr lang="sk-SK"/>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sk-SK"/>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AABAB29B-C56B-41D6-8EFD-8D75387A2E6D}" type="datetimeFigureOut">
              <a:rPr lang="sk-SK"/>
              <a:pPr>
                <a:defRPr/>
              </a:pPr>
              <a:t>6. 9. 2023</a:t>
            </a:fld>
            <a:endParaRPr lang="sk-SK"/>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k-SK" noProof="0"/>
              <a:t>Kliknite sem a upravte štýly predlohy textu.</a:t>
            </a:r>
          </a:p>
          <a:p>
            <a:pPr lvl="1"/>
            <a:r>
              <a:rPr lang="sk-SK" noProof="0"/>
              <a:t>Druhá úroveň</a:t>
            </a:r>
          </a:p>
          <a:p>
            <a:pPr lvl="2"/>
            <a:r>
              <a:rPr lang="sk-SK" noProof="0"/>
              <a:t>Tretia úroveň</a:t>
            </a:r>
          </a:p>
          <a:p>
            <a:pPr lvl="3"/>
            <a:r>
              <a:rPr lang="sk-SK" noProof="0"/>
              <a:t>Štvrtá úroveň</a:t>
            </a:r>
          </a:p>
          <a:p>
            <a:pPr lvl="4"/>
            <a:r>
              <a:rPr lang="sk-SK" noProof="0"/>
              <a:t>Piata úroveň</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sk-SK"/>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6D7EA7F4-1CA0-4F78-9AB2-5CB5500C0A65}" type="slidenum">
              <a:rPr lang="sk-SK" altLang="sk-SK"/>
              <a:pPr>
                <a:defRPr/>
              </a:pPr>
              <a:t>‹#›</a:t>
            </a:fld>
            <a:endParaRPr lang="sk-SK" altLang="sk-S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sk-SK" alt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sk-SK" alt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Elipsa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Elipsa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Nadpis 13"/>
          <p:cNvSpPr>
            <a:spLocks noGrp="1"/>
          </p:cNvSpPr>
          <p:nvPr>
            <p:ph type="ctrTitle"/>
          </p:nvPr>
        </p:nvSpPr>
        <p:spPr>
          <a:xfrm>
            <a:off x="1432560" y="359898"/>
            <a:ext cx="7406640" cy="1472184"/>
          </a:xfrm>
        </p:spPr>
        <p:txBody>
          <a:bodyPr anchor="b"/>
          <a:lstStyle>
            <a:lvl1pPr algn="l">
              <a:defRPr/>
            </a:lvl1pPr>
            <a:extLst/>
          </a:lstStyle>
          <a:p>
            <a:r>
              <a:rPr lang="cs-CZ"/>
              <a:t>Klepnutím lze upravit styl předlohy nadpisů.</a:t>
            </a:r>
            <a:endParaRPr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a:t>Klepnutím lze upravit styl předlohy podnadpisů.</a:t>
            </a:r>
            <a:endParaRPr lang="en-US"/>
          </a:p>
        </p:txBody>
      </p:sp>
      <p:sp>
        <p:nvSpPr>
          <p:cNvPr id="6" name="Zástupný symbol pro datum 6"/>
          <p:cNvSpPr>
            <a:spLocks noGrp="1"/>
          </p:cNvSpPr>
          <p:nvPr>
            <p:ph type="dt" sz="half" idx="10"/>
          </p:nvPr>
        </p:nvSpPr>
        <p:spPr/>
        <p:txBody>
          <a:bodyPr/>
          <a:lstStyle>
            <a:lvl1pPr>
              <a:defRPr/>
            </a:lvl1pPr>
            <a:extLst/>
          </a:lstStyle>
          <a:p>
            <a:pPr>
              <a:defRPr/>
            </a:pPr>
            <a:fld id="{82161FB3-3537-4F00-A271-1EB164821012}" type="datetimeFigureOut">
              <a:rPr lang="sk-SK"/>
              <a:pPr>
                <a:defRPr/>
              </a:pPr>
              <a:t>6. 9. 2023</a:t>
            </a:fld>
            <a:endParaRPr lang="sk-SK"/>
          </a:p>
        </p:txBody>
      </p:sp>
      <p:sp>
        <p:nvSpPr>
          <p:cNvPr id="7" name="Zástupný symbol pro zápatí 19"/>
          <p:cNvSpPr>
            <a:spLocks noGrp="1"/>
          </p:cNvSpPr>
          <p:nvPr>
            <p:ph type="ftr" sz="quarter" idx="11"/>
          </p:nvPr>
        </p:nvSpPr>
        <p:spPr/>
        <p:txBody>
          <a:bodyPr/>
          <a:lstStyle>
            <a:lvl1pPr>
              <a:defRPr/>
            </a:lvl1pPr>
            <a:extLst/>
          </a:lstStyle>
          <a:p>
            <a:pPr>
              <a:defRPr/>
            </a:pPr>
            <a:endParaRPr lang="sk-SK"/>
          </a:p>
        </p:txBody>
      </p:sp>
      <p:sp>
        <p:nvSpPr>
          <p:cNvPr id="8" name="Zástupný symbol pro číslo snímku 9"/>
          <p:cNvSpPr>
            <a:spLocks noGrp="1"/>
          </p:cNvSpPr>
          <p:nvPr>
            <p:ph type="sldNum" sz="quarter" idx="12"/>
          </p:nvPr>
        </p:nvSpPr>
        <p:spPr/>
        <p:txBody>
          <a:bodyPr/>
          <a:lstStyle>
            <a:lvl1pPr>
              <a:defRPr/>
            </a:lvl1pPr>
            <a:extLst/>
          </a:lstStyle>
          <a:p>
            <a:pPr>
              <a:defRPr/>
            </a:pPr>
            <a:fld id="{4AFC678A-0014-42A3-881A-FAD77226EE18}" type="slidenum">
              <a:rPr lang="sk-SK" altLang="sk-SK"/>
              <a:pPr>
                <a:defRPr/>
              </a:pPr>
              <a:t>‹#›</a:t>
            </a:fld>
            <a:endParaRPr lang="sk-SK" alt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7FE7228B-F45E-4E93-822C-AA4102CBC01F}" type="datetimeFigureOut">
              <a:rPr lang="sk-SK"/>
              <a:pPr>
                <a:defRPr/>
              </a:pPr>
              <a:t>6. 9. 2023</a:t>
            </a:fld>
            <a:endParaRPr lang="sk-SK"/>
          </a:p>
        </p:txBody>
      </p:sp>
      <p:sp>
        <p:nvSpPr>
          <p:cNvPr id="5" name="Zástupný symbol pro zápatí 9"/>
          <p:cNvSpPr>
            <a:spLocks noGrp="1"/>
          </p:cNvSpPr>
          <p:nvPr>
            <p:ph type="ftr" sz="quarter" idx="11"/>
          </p:nvPr>
        </p:nvSpPr>
        <p:spPr/>
        <p:txBody>
          <a:bodyPr/>
          <a:lstStyle>
            <a:lvl1pPr>
              <a:defRPr/>
            </a:lvl1pPr>
          </a:lstStyle>
          <a:p>
            <a:pPr>
              <a:defRPr/>
            </a:pPr>
            <a:endParaRPr lang="sk-SK"/>
          </a:p>
        </p:txBody>
      </p:sp>
      <p:sp>
        <p:nvSpPr>
          <p:cNvPr id="6" name="Zástupný symbol pro číslo snímku 21"/>
          <p:cNvSpPr>
            <a:spLocks noGrp="1"/>
          </p:cNvSpPr>
          <p:nvPr>
            <p:ph type="sldNum" sz="quarter" idx="12"/>
          </p:nvPr>
        </p:nvSpPr>
        <p:spPr/>
        <p:txBody>
          <a:bodyPr/>
          <a:lstStyle>
            <a:lvl1pPr>
              <a:defRPr/>
            </a:lvl1pPr>
          </a:lstStyle>
          <a:p>
            <a:pPr>
              <a:defRPr/>
            </a:pPr>
            <a:fld id="{A31CEE49-F534-46FB-94D1-884689DE43D3}" type="slidenum">
              <a:rPr lang="sk-SK" altLang="sk-SK"/>
              <a:pPr>
                <a:defRPr/>
              </a:pPr>
              <a:t>‹#›</a:t>
            </a:fld>
            <a:endParaRPr lang="sk-SK" alt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54F36CF6-A775-4289-BB1A-336B952D5AFB}" type="datetimeFigureOut">
              <a:rPr lang="sk-SK"/>
              <a:pPr>
                <a:defRPr/>
              </a:pPr>
              <a:t>6. 9. 2023</a:t>
            </a:fld>
            <a:endParaRPr lang="sk-SK"/>
          </a:p>
        </p:txBody>
      </p:sp>
      <p:sp>
        <p:nvSpPr>
          <p:cNvPr id="5" name="Zástupný symbol pro zápatí 9"/>
          <p:cNvSpPr>
            <a:spLocks noGrp="1"/>
          </p:cNvSpPr>
          <p:nvPr>
            <p:ph type="ftr" sz="quarter" idx="11"/>
          </p:nvPr>
        </p:nvSpPr>
        <p:spPr/>
        <p:txBody>
          <a:bodyPr/>
          <a:lstStyle>
            <a:lvl1pPr>
              <a:defRPr/>
            </a:lvl1pPr>
          </a:lstStyle>
          <a:p>
            <a:pPr>
              <a:defRPr/>
            </a:pPr>
            <a:endParaRPr lang="sk-SK"/>
          </a:p>
        </p:txBody>
      </p:sp>
      <p:sp>
        <p:nvSpPr>
          <p:cNvPr id="6" name="Zástupný symbol pro číslo snímku 21"/>
          <p:cNvSpPr>
            <a:spLocks noGrp="1"/>
          </p:cNvSpPr>
          <p:nvPr>
            <p:ph type="sldNum" sz="quarter" idx="12"/>
          </p:nvPr>
        </p:nvSpPr>
        <p:spPr/>
        <p:txBody>
          <a:bodyPr/>
          <a:lstStyle>
            <a:lvl1pPr>
              <a:defRPr/>
            </a:lvl1pPr>
          </a:lstStyle>
          <a:p>
            <a:pPr>
              <a:defRPr/>
            </a:pPr>
            <a:fld id="{55545530-51EC-41E1-AA31-709421C8F7A3}" type="slidenum">
              <a:rPr lang="sk-SK" altLang="sk-SK"/>
              <a:pPr>
                <a:defRPr/>
              </a:pPr>
              <a:t>‹#›</a:t>
            </a:fld>
            <a:endParaRPr lang="sk-SK" alt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8A7CBD2B-AADA-4E60-BFA8-8DB47907B248}" type="datetimeFigureOut">
              <a:rPr lang="sk-SK"/>
              <a:pPr>
                <a:defRPr/>
              </a:pPr>
              <a:t>6. 9. 2023</a:t>
            </a:fld>
            <a:endParaRPr lang="sk-SK"/>
          </a:p>
        </p:txBody>
      </p:sp>
      <p:sp>
        <p:nvSpPr>
          <p:cNvPr id="5" name="Zástupný symbol pro zápatí 9"/>
          <p:cNvSpPr>
            <a:spLocks noGrp="1"/>
          </p:cNvSpPr>
          <p:nvPr>
            <p:ph type="ftr" sz="quarter" idx="11"/>
          </p:nvPr>
        </p:nvSpPr>
        <p:spPr/>
        <p:txBody>
          <a:bodyPr/>
          <a:lstStyle>
            <a:lvl1pPr>
              <a:defRPr/>
            </a:lvl1pPr>
          </a:lstStyle>
          <a:p>
            <a:pPr>
              <a:defRPr/>
            </a:pPr>
            <a:endParaRPr lang="sk-SK"/>
          </a:p>
        </p:txBody>
      </p:sp>
      <p:sp>
        <p:nvSpPr>
          <p:cNvPr id="6" name="Zástupný symbol pro číslo snímku 21"/>
          <p:cNvSpPr>
            <a:spLocks noGrp="1"/>
          </p:cNvSpPr>
          <p:nvPr>
            <p:ph type="sldNum" sz="quarter" idx="12"/>
          </p:nvPr>
        </p:nvSpPr>
        <p:spPr/>
        <p:txBody>
          <a:bodyPr/>
          <a:lstStyle>
            <a:lvl1pPr>
              <a:defRPr/>
            </a:lvl1pPr>
          </a:lstStyle>
          <a:p>
            <a:pPr>
              <a:defRPr/>
            </a:pPr>
            <a:fld id="{275A1DAD-48CA-4E5F-8C47-52E822AFAF86}" type="slidenum">
              <a:rPr lang="sk-SK" altLang="sk-SK"/>
              <a:pPr>
                <a:defRPr/>
              </a:pPr>
              <a:t>‹#›</a:t>
            </a:fld>
            <a:endParaRPr lang="sk-SK" alt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bdélník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Elipsa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Elipsa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a:t>Klepnutím lze upravit styly předlohy textu.</a:t>
            </a:r>
          </a:p>
        </p:txBody>
      </p:sp>
      <p:sp>
        <p:nvSpPr>
          <p:cNvPr id="8" name="Zástupný symbol pro datum 3"/>
          <p:cNvSpPr>
            <a:spLocks noGrp="1"/>
          </p:cNvSpPr>
          <p:nvPr>
            <p:ph type="dt" sz="half" idx="10"/>
          </p:nvPr>
        </p:nvSpPr>
        <p:spPr/>
        <p:txBody>
          <a:bodyPr/>
          <a:lstStyle>
            <a:lvl1pPr>
              <a:defRPr/>
            </a:lvl1pPr>
            <a:extLst/>
          </a:lstStyle>
          <a:p>
            <a:pPr>
              <a:defRPr/>
            </a:pPr>
            <a:fld id="{8C7E59FE-ECDA-4128-B66E-47688D4C3B54}" type="datetimeFigureOut">
              <a:rPr lang="sk-SK"/>
              <a:pPr>
                <a:defRPr/>
              </a:pPr>
              <a:t>6. 9. 2023</a:t>
            </a:fld>
            <a:endParaRPr lang="sk-SK"/>
          </a:p>
        </p:txBody>
      </p:sp>
      <p:sp>
        <p:nvSpPr>
          <p:cNvPr id="9" name="Zástupný symbol pro zápatí 4"/>
          <p:cNvSpPr>
            <a:spLocks noGrp="1"/>
          </p:cNvSpPr>
          <p:nvPr>
            <p:ph type="ftr" sz="quarter" idx="11"/>
          </p:nvPr>
        </p:nvSpPr>
        <p:spPr/>
        <p:txBody>
          <a:bodyPr/>
          <a:lstStyle>
            <a:lvl1pPr>
              <a:defRPr/>
            </a:lvl1pPr>
            <a:extLst/>
          </a:lstStyle>
          <a:p>
            <a:pPr>
              <a:defRPr/>
            </a:pPr>
            <a:endParaRPr lang="sk-SK"/>
          </a:p>
        </p:txBody>
      </p:sp>
      <p:sp>
        <p:nvSpPr>
          <p:cNvPr id="10" name="Zástupný symbol pro číslo snímku 5"/>
          <p:cNvSpPr>
            <a:spLocks noGrp="1"/>
          </p:cNvSpPr>
          <p:nvPr>
            <p:ph type="sldNum" sz="quarter" idx="12"/>
          </p:nvPr>
        </p:nvSpPr>
        <p:spPr/>
        <p:txBody>
          <a:bodyPr/>
          <a:lstStyle>
            <a:lvl1pPr>
              <a:defRPr/>
            </a:lvl1pPr>
            <a:extLst/>
          </a:lstStyle>
          <a:p>
            <a:pPr>
              <a:defRPr/>
            </a:pPr>
            <a:fld id="{820A9AE0-1E2C-4FFF-B1AD-C232562F7AB4}" type="slidenum">
              <a:rPr lang="sk-SK" altLang="sk-SK"/>
              <a:pPr>
                <a:defRPr/>
              </a:pPr>
              <a:t>‹#›</a:t>
            </a:fld>
            <a:endParaRPr lang="sk-SK" alt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23"/>
          <p:cNvSpPr>
            <a:spLocks noGrp="1"/>
          </p:cNvSpPr>
          <p:nvPr>
            <p:ph type="dt" sz="half" idx="10"/>
          </p:nvPr>
        </p:nvSpPr>
        <p:spPr/>
        <p:txBody>
          <a:bodyPr/>
          <a:lstStyle>
            <a:lvl1pPr>
              <a:defRPr/>
            </a:lvl1pPr>
          </a:lstStyle>
          <a:p>
            <a:pPr>
              <a:defRPr/>
            </a:pPr>
            <a:fld id="{F0354B00-66EE-4379-BA0C-814151587A01}" type="datetimeFigureOut">
              <a:rPr lang="sk-SK"/>
              <a:pPr>
                <a:defRPr/>
              </a:pPr>
              <a:t>6. 9. 2023</a:t>
            </a:fld>
            <a:endParaRPr lang="sk-SK"/>
          </a:p>
        </p:txBody>
      </p:sp>
      <p:sp>
        <p:nvSpPr>
          <p:cNvPr id="6" name="Zástupný symbol pro zápatí 9"/>
          <p:cNvSpPr>
            <a:spLocks noGrp="1"/>
          </p:cNvSpPr>
          <p:nvPr>
            <p:ph type="ftr" sz="quarter" idx="11"/>
          </p:nvPr>
        </p:nvSpPr>
        <p:spPr/>
        <p:txBody>
          <a:bodyPr/>
          <a:lstStyle>
            <a:lvl1pPr>
              <a:defRPr/>
            </a:lvl1pPr>
          </a:lstStyle>
          <a:p>
            <a:pPr>
              <a:defRPr/>
            </a:pPr>
            <a:endParaRPr lang="sk-SK"/>
          </a:p>
        </p:txBody>
      </p:sp>
      <p:sp>
        <p:nvSpPr>
          <p:cNvPr id="7" name="Zástupný symbol pro číslo snímku 21"/>
          <p:cNvSpPr>
            <a:spLocks noGrp="1"/>
          </p:cNvSpPr>
          <p:nvPr>
            <p:ph type="sldNum" sz="quarter" idx="12"/>
          </p:nvPr>
        </p:nvSpPr>
        <p:spPr/>
        <p:txBody>
          <a:bodyPr/>
          <a:lstStyle>
            <a:lvl1pPr>
              <a:defRPr/>
            </a:lvl1pPr>
          </a:lstStyle>
          <a:p>
            <a:pPr>
              <a:defRPr/>
            </a:pPr>
            <a:fld id="{0132EF6D-8C58-40F7-94CF-FCC47EBE4374}" type="slidenum">
              <a:rPr lang="sk-SK" altLang="sk-SK"/>
              <a:pPr>
                <a:defRPr/>
              </a:pPr>
              <a:t>‹#›</a:t>
            </a:fld>
            <a:endParaRPr lang="sk-SK" alt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lstStyle>
            <a:lvl1pPr algn="ctr">
              <a:defRPr sz="4500" b="1" cap="none" baseline="0"/>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23"/>
          <p:cNvSpPr>
            <a:spLocks noGrp="1"/>
          </p:cNvSpPr>
          <p:nvPr>
            <p:ph type="dt" sz="half" idx="10"/>
          </p:nvPr>
        </p:nvSpPr>
        <p:spPr/>
        <p:txBody>
          <a:bodyPr/>
          <a:lstStyle>
            <a:lvl1pPr>
              <a:defRPr/>
            </a:lvl1pPr>
          </a:lstStyle>
          <a:p>
            <a:pPr>
              <a:defRPr/>
            </a:pPr>
            <a:fld id="{03434E0B-03AA-4AC8-AF85-F543424C1699}" type="datetimeFigureOut">
              <a:rPr lang="sk-SK"/>
              <a:pPr>
                <a:defRPr/>
              </a:pPr>
              <a:t>6. 9. 2023</a:t>
            </a:fld>
            <a:endParaRPr lang="sk-SK"/>
          </a:p>
        </p:txBody>
      </p:sp>
      <p:sp>
        <p:nvSpPr>
          <p:cNvPr id="8" name="Zástupný symbol pro zápatí 9"/>
          <p:cNvSpPr>
            <a:spLocks noGrp="1"/>
          </p:cNvSpPr>
          <p:nvPr>
            <p:ph type="ftr" sz="quarter" idx="11"/>
          </p:nvPr>
        </p:nvSpPr>
        <p:spPr/>
        <p:txBody>
          <a:bodyPr/>
          <a:lstStyle>
            <a:lvl1pPr>
              <a:defRPr/>
            </a:lvl1pPr>
          </a:lstStyle>
          <a:p>
            <a:pPr>
              <a:defRPr/>
            </a:pPr>
            <a:endParaRPr lang="sk-SK"/>
          </a:p>
        </p:txBody>
      </p:sp>
      <p:sp>
        <p:nvSpPr>
          <p:cNvPr id="9" name="Zástupný symbol pro číslo snímku 21"/>
          <p:cNvSpPr>
            <a:spLocks noGrp="1"/>
          </p:cNvSpPr>
          <p:nvPr>
            <p:ph type="sldNum" sz="quarter" idx="12"/>
          </p:nvPr>
        </p:nvSpPr>
        <p:spPr/>
        <p:txBody>
          <a:bodyPr/>
          <a:lstStyle>
            <a:lvl1pPr>
              <a:defRPr/>
            </a:lvl1pPr>
          </a:lstStyle>
          <a:p>
            <a:pPr>
              <a:defRPr/>
            </a:pPr>
            <a:fld id="{AF4B5226-3643-42E5-BDFA-2D830C10C344}" type="slidenum">
              <a:rPr lang="sk-SK" altLang="sk-SK"/>
              <a:pPr>
                <a:defRPr/>
              </a:pPr>
              <a:t>‹#›</a:t>
            </a:fld>
            <a:endParaRPr lang="sk-SK" alt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p>
            <a:r>
              <a:rPr lang="cs-CZ"/>
              <a:t>Klepnutím lze upravit styl předlohy nadpisů.</a:t>
            </a:r>
            <a:endParaRPr lang="en-US"/>
          </a:p>
        </p:txBody>
      </p:sp>
      <p:sp>
        <p:nvSpPr>
          <p:cNvPr id="3" name="Zástupný symbol pro datum 23"/>
          <p:cNvSpPr>
            <a:spLocks noGrp="1"/>
          </p:cNvSpPr>
          <p:nvPr>
            <p:ph type="dt" sz="half" idx="10"/>
          </p:nvPr>
        </p:nvSpPr>
        <p:spPr/>
        <p:txBody>
          <a:bodyPr/>
          <a:lstStyle>
            <a:lvl1pPr>
              <a:defRPr/>
            </a:lvl1pPr>
          </a:lstStyle>
          <a:p>
            <a:pPr>
              <a:defRPr/>
            </a:pPr>
            <a:fld id="{28816434-4C4E-44E4-B7A1-9F12E08E4E6C}" type="datetimeFigureOut">
              <a:rPr lang="sk-SK"/>
              <a:pPr>
                <a:defRPr/>
              </a:pPr>
              <a:t>6. 9. 2023</a:t>
            </a:fld>
            <a:endParaRPr lang="sk-SK"/>
          </a:p>
        </p:txBody>
      </p:sp>
      <p:sp>
        <p:nvSpPr>
          <p:cNvPr id="4" name="Zástupný symbol pro zápatí 9"/>
          <p:cNvSpPr>
            <a:spLocks noGrp="1"/>
          </p:cNvSpPr>
          <p:nvPr>
            <p:ph type="ftr" sz="quarter" idx="11"/>
          </p:nvPr>
        </p:nvSpPr>
        <p:spPr/>
        <p:txBody>
          <a:bodyPr/>
          <a:lstStyle>
            <a:lvl1pPr>
              <a:defRPr/>
            </a:lvl1pPr>
          </a:lstStyle>
          <a:p>
            <a:pPr>
              <a:defRPr/>
            </a:pPr>
            <a:endParaRPr lang="sk-SK"/>
          </a:p>
        </p:txBody>
      </p:sp>
      <p:sp>
        <p:nvSpPr>
          <p:cNvPr id="5" name="Zástupný symbol pro číslo snímku 21"/>
          <p:cNvSpPr>
            <a:spLocks noGrp="1"/>
          </p:cNvSpPr>
          <p:nvPr>
            <p:ph type="sldNum" sz="quarter" idx="12"/>
          </p:nvPr>
        </p:nvSpPr>
        <p:spPr/>
        <p:txBody>
          <a:bodyPr/>
          <a:lstStyle>
            <a:lvl1pPr>
              <a:defRPr/>
            </a:lvl1pPr>
          </a:lstStyle>
          <a:p>
            <a:pPr>
              <a:defRPr/>
            </a:pPr>
            <a:fld id="{9BBD08CC-222D-4A48-9EC6-BDB04997D79E}" type="slidenum">
              <a:rPr lang="sk-SK" altLang="sk-SK"/>
              <a:pPr>
                <a:defRPr/>
              </a:pPr>
              <a:t>‹#›</a:t>
            </a:fld>
            <a:endParaRPr lang="sk-SK" alt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Obdélník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Zástupný symbol pro datum 1"/>
          <p:cNvSpPr>
            <a:spLocks noGrp="1"/>
          </p:cNvSpPr>
          <p:nvPr>
            <p:ph type="dt" sz="half" idx="10"/>
          </p:nvPr>
        </p:nvSpPr>
        <p:spPr/>
        <p:txBody>
          <a:bodyPr/>
          <a:lstStyle>
            <a:lvl1pPr>
              <a:defRPr/>
            </a:lvl1pPr>
            <a:extLst/>
          </a:lstStyle>
          <a:p>
            <a:pPr>
              <a:defRPr/>
            </a:pPr>
            <a:fld id="{9C57BE38-52FA-497A-A4CE-A8D1798F1D66}" type="datetimeFigureOut">
              <a:rPr lang="sk-SK"/>
              <a:pPr>
                <a:defRPr/>
              </a:pPr>
              <a:t>6. 9. 2023</a:t>
            </a:fld>
            <a:endParaRPr lang="sk-SK"/>
          </a:p>
        </p:txBody>
      </p:sp>
      <p:sp>
        <p:nvSpPr>
          <p:cNvPr id="5" name="Zástupný symbol pro zápatí 2"/>
          <p:cNvSpPr>
            <a:spLocks noGrp="1"/>
          </p:cNvSpPr>
          <p:nvPr>
            <p:ph type="ftr" sz="quarter" idx="11"/>
          </p:nvPr>
        </p:nvSpPr>
        <p:spPr/>
        <p:txBody>
          <a:bodyPr/>
          <a:lstStyle>
            <a:lvl1pPr>
              <a:defRPr/>
            </a:lvl1pPr>
            <a:extLst/>
          </a:lstStyle>
          <a:p>
            <a:pPr>
              <a:defRPr/>
            </a:pPr>
            <a:endParaRPr lang="sk-SK"/>
          </a:p>
        </p:txBody>
      </p:sp>
      <p:sp>
        <p:nvSpPr>
          <p:cNvPr id="6" name="Zástupný symbol pro číslo snímku 3"/>
          <p:cNvSpPr>
            <a:spLocks noGrp="1"/>
          </p:cNvSpPr>
          <p:nvPr>
            <p:ph type="sldNum" sz="quarter" idx="12"/>
          </p:nvPr>
        </p:nvSpPr>
        <p:spPr/>
        <p:txBody>
          <a:bodyPr/>
          <a:lstStyle>
            <a:lvl1pPr>
              <a:defRPr/>
            </a:lvl1pPr>
            <a:extLst/>
          </a:lstStyle>
          <a:p>
            <a:pPr>
              <a:defRPr/>
            </a:pPr>
            <a:fld id="{22F208B9-1172-49C5-9E91-CF91FF708894}" type="slidenum">
              <a:rPr lang="sk-SK" altLang="sk-SK"/>
              <a:pPr>
                <a:defRPr/>
              </a:pPr>
              <a:t>‹#›</a:t>
            </a:fld>
            <a:endParaRPr lang="sk-SK" alt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cs-CZ"/>
              <a:t>Klepnutím lze upravit styl předlohy nadpisů.</a:t>
            </a:r>
            <a:endParaRPr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cs-CZ"/>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23"/>
          <p:cNvSpPr>
            <a:spLocks noGrp="1"/>
          </p:cNvSpPr>
          <p:nvPr>
            <p:ph type="dt" sz="half" idx="10"/>
          </p:nvPr>
        </p:nvSpPr>
        <p:spPr/>
        <p:txBody>
          <a:bodyPr/>
          <a:lstStyle>
            <a:lvl1pPr>
              <a:defRPr/>
            </a:lvl1pPr>
          </a:lstStyle>
          <a:p>
            <a:pPr>
              <a:defRPr/>
            </a:pPr>
            <a:fld id="{5A8AD736-32CF-4432-B21D-706681EF8D2C}" type="datetimeFigureOut">
              <a:rPr lang="sk-SK"/>
              <a:pPr>
                <a:defRPr/>
              </a:pPr>
              <a:t>6. 9. 2023</a:t>
            </a:fld>
            <a:endParaRPr lang="sk-SK"/>
          </a:p>
        </p:txBody>
      </p:sp>
      <p:sp>
        <p:nvSpPr>
          <p:cNvPr id="6" name="Zástupný symbol pro zápatí 9"/>
          <p:cNvSpPr>
            <a:spLocks noGrp="1"/>
          </p:cNvSpPr>
          <p:nvPr>
            <p:ph type="ftr" sz="quarter" idx="11"/>
          </p:nvPr>
        </p:nvSpPr>
        <p:spPr/>
        <p:txBody>
          <a:bodyPr/>
          <a:lstStyle>
            <a:lvl1pPr>
              <a:defRPr/>
            </a:lvl1pPr>
          </a:lstStyle>
          <a:p>
            <a:pPr>
              <a:defRPr/>
            </a:pPr>
            <a:endParaRPr lang="sk-SK"/>
          </a:p>
        </p:txBody>
      </p:sp>
      <p:sp>
        <p:nvSpPr>
          <p:cNvPr id="7" name="Zástupný symbol pro číslo snímku 21"/>
          <p:cNvSpPr>
            <a:spLocks noGrp="1"/>
          </p:cNvSpPr>
          <p:nvPr>
            <p:ph type="sldNum" sz="quarter" idx="12"/>
          </p:nvPr>
        </p:nvSpPr>
        <p:spPr/>
        <p:txBody>
          <a:bodyPr/>
          <a:lstStyle>
            <a:lvl1pPr>
              <a:defRPr/>
            </a:lvl1pPr>
          </a:lstStyle>
          <a:p>
            <a:pPr>
              <a:defRPr/>
            </a:pPr>
            <a:fld id="{AB6CA0A5-4BA6-4B1C-9AD3-05C061BA835B}" type="slidenum">
              <a:rPr lang="sk-SK" altLang="sk-SK"/>
              <a:pPr>
                <a:defRPr/>
              </a:pPr>
              <a:t>‹#›</a:t>
            </a:fld>
            <a:endParaRPr lang="sk-SK" alt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Vývojový diagram: postup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Vývojový diagram: postup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cs-CZ"/>
              <a:t>Klepnutím lze upravit styl předlohy nadpisů.</a:t>
            </a:r>
            <a:endParaRPr lang="en-US"/>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cs-CZ"/>
              <a:t>Klepnutím lze upravit styly předlohy textu.</a:t>
            </a:r>
          </a:p>
        </p:txBody>
      </p:sp>
      <p:sp>
        <p:nvSpPr>
          <p:cNvPr id="8" name="Zástupný symbol pro datum 4"/>
          <p:cNvSpPr>
            <a:spLocks noGrp="1"/>
          </p:cNvSpPr>
          <p:nvPr>
            <p:ph type="dt" sz="half" idx="10"/>
          </p:nvPr>
        </p:nvSpPr>
        <p:spPr/>
        <p:txBody>
          <a:bodyPr/>
          <a:lstStyle>
            <a:lvl1pPr>
              <a:defRPr/>
            </a:lvl1pPr>
            <a:extLst/>
          </a:lstStyle>
          <a:p>
            <a:pPr>
              <a:defRPr/>
            </a:pPr>
            <a:fld id="{8AC76144-A19B-4188-BE6E-3BFD074EF704}" type="datetimeFigureOut">
              <a:rPr lang="sk-SK"/>
              <a:pPr>
                <a:defRPr/>
              </a:pPr>
              <a:t>6. 9. 2023</a:t>
            </a:fld>
            <a:endParaRPr lang="sk-SK"/>
          </a:p>
        </p:txBody>
      </p:sp>
      <p:sp>
        <p:nvSpPr>
          <p:cNvPr id="9" name="Zástupný symbol pro zápatí 5"/>
          <p:cNvSpPr>
            <a:spLocks noGrp="1"/>
          </p:cNvSpPr>
          <p:nvPr>
            <p:ph type="ftr" sz="quarter" idx="11"/>
          </p:nvPr>
        </p:nvSpPr>
        <p:spPr/>
        <p:txBody>
          <a:bodyPr/>
          <a:lstStyle>
            <a:lvl1pPr>
              <a:defRPr/>
            </a:lvl1pPr>
            <a:extLst/>
          </a:lstStyle>
          <a:p>
            <a:pPr>
              <a:defRPr/>
            </a:pPr>
            <a:endParaRPr lang="sk-SK"/>
          </a:p>
        </p:txBody>
      </p:sp>
      <p:sp>
        <p:nvSpPr>
          <p:cNvPr id="10" name="Zástupný symbol pro číslo snímku 6"/>
          <p:cNvSpPr>
            <a:spLocks noGrp="1"/>
          </p:cNvSpPr>
          <p:nvPr>
            <p:ph type="sldNum" sz="quarter" idx="12"/>
          </p:nvPr>
        </p:nvSpPr>
        <p:spPr/>
        <p:txBody>
          <a:bodyPr/>
          <a:lstStyle>
            <a:lvl1pPr>
              <a:defRPr/>
            </a:lvl1pPr>
            <a:extLst/>
          </a:lstStyle>
          <a:p>
            <a:pPr>
              <a:defRPr/>
            </a:pPr>
            <a:fld id="{8AC5F57D-E17A-42F4-8A18-41E89B897F68}" type="slidenum">
              <a:rPr lang="sk-SK" altLang="sk-SK"/>
              <a:pPr>
                <a:defRPr/>
              </a:pPr>
              <a:t>‹#›</a:t>
            </a:fld>
            <a:endParaRPr lang="sk-SK" alt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alphaModFix amt="30000"/>
            <a:lum/>
          </a:blip>
          <a:srcRect/>
          <a:stretch>
            <a:fillRect/>
          </a:stretch>
        </a:blipFill>
        <a:effectLst/>
      </p:bgPr>
    </p:bg>
    <p:spTree>
      <p:nvGrpSpPr>
        <p:cNvPr id="1" name=""/>
        <p:cNvGrpSpPr/>
        <p:nvPr/>
      </p:nvGrpSpPr>
      <p:grpSpPr>
        <a:xfrm>
          <a:off x="0" y="0"/>
          <a:ext cx="0" cy="0"/>
          <a:chOff x="0" y="0"/>
          <a:chExt cx="0" cy="0"/>
        </a:xfrm>
      </p:grpSpPr>
      <p:sp>
        <p:nvSpPr>
          <p:cNvPr id="7" name="Výseč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bdélní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Zástupný symbol pro nadpis 4"/>
          <p:cNvSpPr>
            <a:spLocks noGrp="1"/>
          </p:cNvSpPr>
          <p:nvPr>
            <p:ph type="title"/>
          </p:nvPr>
        </p:nvSpPr>
        <p:spPr>
          <a:xfrm>
            <a:off x="1435100" y="274638"/>
            <a:ext cx="7499350" cy="1143000"/>
          </a:xfrm>
          <a:prstGeom prst="rect">
            <a:avLst/>
          </a:prstGeom>
        </p:spPr>
        <p:txBody>
          <a:bodyPr anchor="ctr">
            <a:normAutofit/>
          </a:bodyPr>
          <a:lstStyle/>
          <a:p>
            <a:r>
              <a:rPr lang="cs-CZ"/>
              <a:t>Klepnutím lze upravit styl předlohy nadpisů.</a:t>
            </a:r>
            <a:endParaRPr lang="en-US"/>
          </a:p>
        </p:txBody>
      </p:sp>
      <p:sp>
        <p:nvSpPr>
          <p:cNvPr id="1033" name="Zástupný symbol pro tex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20FCD570-0421-4761-8BA6-2A0A289F1F2C}" type="datetimeFigureOut">
              <a:rPr lang="sk-SK"/>
              <a:pPr>
                <a:defRPr/>
              </a:pPr>
              <a:t>6. 9. 2023</a:t>
            </a:fld>
            <a:endParaRPr lang="sk-SK"/>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sk-SK"/>
          </a:p>
        </p:txBody>
      </p:sp>
      <p:sp>
        <p:nvSpPr>
          <p:cNvPr id="22" name="Zástupný symbol pro číslo snímk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661E9EDF-8549-448A-BD90-BBB740419BF0}" type="slidenum">
              <a:rPr lang="sk-SK" altLang="sk-SK"/>
              <a:pPr>
                <a:defRPr/>
              </a:pPr>
              <a:t>‹#›</a:t>
            </a:fld>
            <a:endParaRPr lang="sk-SK" altLang="sk-SK"/>
          </a:p>
        </p:txBody>
      </p:sp>
      <p:sp>
        <p:nvSpPr>
          <p:cNvPr id="15" name="Obdélní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724" r:id="rId1"/>
    <p:sldLayoutId id="2147484725" r:id="rId2"/>
    <p:sldLayoutId id="2147484726" r:id="rId3"/>
    <p:sldLayoutId id="2147484727" r:id="rId4"/>
    <p:sldLayoutId id="2147484728" r:id="rId5"/>
    <p:sldLayoutId id="2147484729" r:id="rId6"/>
    <p:sldLayoutId id="2147484730" r:id="rId7"/>
    <p:sldLayoutId id="2147484731" r:id="rId8"/>
    <p:sldLayoutId id="2147484732" r:id="rId9"/>
    <p:sldLayoutId id="2147484733" r:id="rId10"/>
    <p:sldLayoutId id="2147484734"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alibri" pitchFamily="34" charset="0"/>
        </a:defRPr>
      </a:lvl2pPr>
      <a:lvl3pPr algn="l" rtl="0" eaLnBrk="0" fontAlgn="base" hangingPunct="0">
        <a:spcBef>
          <a:spcPct val="0"/>
        </a:spcBef>
        <a:spcAft>
          <a:spcPct val="0"/>
        </a:spcAft>
        <a:defRPr sz="4300">
          <a:solidFill>
            <a:srgbClr val="572314"/>
          </a:solidFill>
          <a:latin typeface="Calibri" pitchFamily="34" charset="0"/>
        </a:defRPr>
      </a:lvl3pPr>
      <a:lvl4pPr algn="l" rtl="0" eaLnBrk="0" fontAlgn="base" hangingPunct="0">
        <a:spcBef>
          <a:spcPct val="0"/>
        </a:spcBef>
        <a:spcAft>
          <a:spcPct val="0"/>
        </a:spcAft>
        <a:defRPr sz="4300">
          <a:solidFill>
            <a:srgbClr val="572314"/>
          </a:solidFill>
          <a:latin typeface="Calibri" pitchFamily="34" charset="0"/>
        </a:defRPr>
      </a:lvl4pPr>
      <a:lvl5pPr algn="l" rtl="0" eaLnBrk="0" fontAlgn="base" hangingPunct="0">
        <a:spcBef>
          <a:spcPct val="0"/>
        </a:spcBef>
        <a:spcAft>
          <a:spcPct val="0"/>
        </a:spcAft>
        <a:defRPr sz="4300">
          <a:solidFill>
            <a:srgbClr val="572314"/>
          </a:solidFill>
          <a:latin typeface="Calibri" pitchFamily="34" charset="0"/>
        </a:defRPr>
      </a:lvl5pPr>
      <a:lvl6pPr marL="457200" algn="l" rtl="0" eaLnBrk="1" fontAlgn="base" hangingPunct="1">
        <a:spcBef>
          <a:spcPct val="0"/>
        </a:spcBef>
        <a:spcAft>
          <a:spcPct val="0"/>
        </a:spcAft>
        <a:defRPr sz="4300">
          <a:solidFill>
            <a:srgbClr val="572314"/>
          </a:solidFill>
          <a:latin typeface="Gill Sans MT" pitchFamily="34" charset="-18"/>
        </a:defRPr>
      </a:lvl6pPr>
      <a:lvl7pPr marL="914400" algn="l" rtl="0" eaLnBrk="1" fontAlgn="base" hangingPunct="1">
        <a:spcBef>
          <a:spcPct val="0"/>
        </a:spcBef>
        <a:spcAft>
          <a:spcPct val="0"/>
        </a:spcAft>
        <a:defRPr sz="4300">
          <a:solidFill>
            <a:srgbClr val="572314"/>
          </a:solidFill>
          <a:latin typeface="Gill Sans MT" pitchFamily="34" charset="-18"/>
        </a:defRPr>
      </a:lvl7pPr>
      <a:lvl8pPr marL="1371600" algn="l" rtl="0" eaLnBrk="1" fontAlgn="base" hangingPunct="1">
        <a:spcBef>
          <a:spcPct val="0"/>
        </a:spcBef>
        <a:spcAft>
          <a:spcPct val="0"/>
        </a:spcAft>
        <a:defRPr sz="4300">
          <a:solidFill>
            <a:srgbClr val="572314"/>
          </a:solidFill>
          <a:latin typeface="Gill Sans MT" pitchFamily="34" charset="-18"/>
        </a:defRPr>
      </a:lvl8pPr>
      <a:lvl9pPr marL="1828800" algn="l" rtl="0" eaLnBrk="1" fontAlgn="base" hangingPunct="1">
        <a:spcBef>
          <a:spcPct val="0"/>
        </a:spcBef>
        <a:spcAft>
          <a:spcPct val="0"/>
        </a:spcAft>
        <a:defRPr sz="4300">
          <a:solidFill>
            <a:srgbClr val="572314"/>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civis.eu/storage/files/civis-virtual-mobility-handbook.pdf"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erasmus-plus.ec.europa.eu/programme-guide/part-b/key-action-1/virtual-exchanges" TargetMode="External"/><Relationship Id="rId4" Type="http://schemas.openxmlformats.org/officeDocument/2006/relationships/hyperlink" Target="https://www.slideshare.net/wvanpetegem/virtual-mobility"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pic>
        <p:nvPicPr>
          <p:cNvPr id="3" name="Obrázok 2">
            <a:extLst>
              <a:ext uri="{FF2B5EF4-FFF2-40B4-BE49-F238E27FC236}">
                <a16:creationId xmlns:a16="http://schemas.microsoft.com/office/drawing/2014/main" id="{6B1FC1DF-DFF9-5F8F-58FF-0AD23E27C96B}"/>
              </a:ext>
            </a:extLst>
          </p:cNvPr>
          <p:cNvPicPr>
            <a:picLocks noChangeAspect="1"/>
          </p:cNvPicPr>
          <p:nvPr/>
        </p:nvPicPr>
        <p:blipFill>
          <a:blip r:embed="rId4"/>
          <a:stretch>
            <a:fillRect/>
          </a:stretch>
        </p:blipFill>
        <p:spPr>
          <a:xfrm>
            <a:off x="2699792" y="3440306"/>
            <a:ext cx="3993226" cy="1224136"/>
          </a:xfrm>
          <a:prstGeom prst="rect">
            <a:avLst/>
          </a:prstGeom>
        </p:spPr>
      </p:pic>
      <p:pic>
        <p:nvPicPr>
          <p:cNvPr id="4" name="Obrázok 3">
            <a:extLst>
              <a:ext uri="{FF2B5EF4-FFF2-40B4-BE49-F238E27FC236}">
                <a16:creationId xmlns:a16="http://schemas.microsoft.com/office/drawing/2014/main" id="{4D32C44F-E21B-2EBE-2B70-C32FCC853001}"/>
              </a:ext>
            </a:extLst>
          </p:cNvPr>
          <p:cNvPicPr>
            <a:picLocks noChangeAspect="1"/>
          </p:cNvPicPr>
          <p:nvPr/>
        </p:nvPicPr>
        <p:blipFill>
          <a:blip r:embed="rId5"/>
          <a:stretch>
            <a:fillRect/>
          </a:stretch>
        </p:blipFill>
        <p:spPr>
          <a:xfrm>
            <a:off x="1737114" y="1484784"/>
            <a:ext cx="5669771" cy="1261981"/>
          </a:xfrm>
          <a:prstGeom prst="rect">
            <a:avLst/>
          </a:prstGeom>
          <a:solidFill>
            <a:srgbClr val="9AC23B"/>
          </a:solidFill>
          <a:effectLst>
            <a:softEdge rad="63500"/>
          </a:effec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222250"/>
            <a:ext cx="7849013" cy="864096"/>
          </a:xfrm>
        </p:spPr>
        <p:txBody>
          <a:bodyPr>
            <a:normAutofit fontScale="90000"/>
          </a:bodyPr>
          <a:lstStyle/>
          <a:p>
            <a:pPr algn="ct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1.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31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4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4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987962"/>
            <a:ext cx="8064896" cy="5122702"/>
          </a:xfrm>
        </p:spPr>
        <p:txBody>
          <a:bodyPr/>
          <a:lstStyle/>
          <a:p>
            <a:pPr marL="82550" indent="0">
              <a:buNone/>
            </a:pPr>
            <a:r>
              <a:rPr lang="sk-SK" sz="2400" b="1" dirty="0" err="1"/>
              <a:t>Benefits</a:t>
            </a:r>
            <a:r>
              <a:rPr lang="sk-SK" sz="2400" b="1" dirty="0"/>
              <a:t> of VM:</a:t>
            </a:r>
          </a:p>
          <a:p>
            <a:r>
              <a:rPr lang="sk-SK" sz="2400" b="1" dirty="0" err="1">
                <a:solidFill>
                  <a:srgbClr val="006600"/>
                </a:solidFill>
              </a:rPr>
              <a:t>For</a:t>
            </a:r>
            <a:r>
              <a:rPr lang="sk-SK" sz="2400" b="1" dirty="0">
                <a:solidFill>
                  <a:srgbClr val="006600"/>
                </a:solidFill>
              </a:rPr>
              <a:t> </a:t>
            </a:r>
            <a:r>
              <a:rPr lang="sk-SK" sz="2400" b="1" dirty="0" err="1">
                <a:solidFill>
                  <a:srgbClr val="006600"/>
                </a:solidFill>
              </a:rPr>
              <a:t>institutions</a:t>
            </a:r>
            <a:r>
              <a:rPr lang="sk-SK" sz="2400" b="1" dirty="0">
                <a:solidFill>
                  <a:srgbClr val="006600"/>
                </a:solidFill>
              </a:rPr>
              <a:t>:</a:t>
            </a:r>
          </a:p>
          <a:p>
            <a:pPr lvl="1"/>
            <a:r>
              <a:rPr lang="en-US" sz="2400" dirty="0"/>
              <a:t>increasing institutional visibility and </a:t>
            </a:r>
            <a:r>
              <a:rPr lang="en-US" sz="2400" dirty="0" err="1"/>
              <a:t>internationalisation</a:t>
            </a:r>
            <a:r>
              <a:rPr lang="en-US" sz="2400" dirty="0"/>
              <a:t>, with direct effect on </a:t>
            </a:r>
            <a:r>
              <a:rPr lang="en-US" sz="2400" i="1" dirty="0"/>
              <a:t>international recognition </a:t>
            </a:r>
            <a:r>
              <a:rPr lang="en-US" sz="2400" dirty="0"/>
              <a:t>and </a:t>
            </a:r>
            <a:r>
              <a:rPr lang="en-US" sz="2400" i="1" dirty="0"/>
              <a:t>an increase in the number of students</a:t>
            </a:r>
            <a:endParaRPr lang="sk-SK" sz="2400" i="1" dirty="0"/>
          </a:p>
          <a:p>
            <a:pPr lvl="1"/>
            <a:r>
              <a:rPr lang="en-US" sz="2400" dirty="0"/>
              <a:t>enhancing </a:t>
            </a:r>
            <a:r>
              <a:rPr lang="en-US" sz="2400" i="1" dirty="0"/>
              <a:t>the quality of the educational processes </a:t>
            </a:r>
            <a:r>
              <a:rPr lang="en-US" sz="2400" dirty="0"/>
              <a:t>and of </a:t>
            </a:r>
            <a:r>
              <a:rPr lang="en-US" sz="2400" i="1" dirty="0"/>
              <a:t>the teaching / academic staff</a:t>
            </a:r>
            <a:r>
              <a:rPr lang="en-US" sz="2400" dirty="0"/>
              <a:t>, contributing to the overall </a:t>
            </a:r>
            <a:r>
              <a:rPr lang="en-US" sz="2400" i="1" dirty="0"/>
              <a:t>increased quality of the academic offer</a:t>
            </a:r>
            <a:endParaRPr lang="sk-SK" sz="2400" i="1" dirty="0"/>
          </a:p>
          <a:p>
            <a:pPr lvl="1"/>
            <a:r>
              <a:rPr lang="en-US" sz="2400" dirty="0"/>
              <a:t>contributing to the development of virtual</a:t>
            </a:r>
            <a:r>
              <a:rPr lang="sk-SK" sz="2400" dirty="0"/>
              <a:t> </a:t>
            </a:r>
            <a:r>
              <a:rPr lang="en-US" sz="2400" dirty="0"/>
              <a:t>universities, by enhancing the use of new technologies and pedagogical innovations, and building a common space for learning and research, extended learning communities with experts from outside</a:t>
            </a:r>
            <a:endParaRPr lang="sk-SK" sz="2400" dirty="0">
              <a:solidFill>
                <a:srgbClr val="006600"/>
              </a:solidFill>
            </a:endParaRPr>
          </a:p>
        </p:txBody>
      </p:sp>
    </p:spTree>
    <p:extLst>
      <p:ext uri="{BB962C8B-B14F-4D97-AF65-F5344CB8AC3E}">
        <p14:creationId xmlns:p14="http://schemas.microsoft.com/office/powerpoint/2010/main" val="4168425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222250"/>
            <a:ext cx="7849013" cy="758478"/>
          </a:xfrm>
        </p:spPr>
        <p:txBody>
          <a:bodyPr>
            <a:normAutofit fontScale="90000"/>
          </a:bodyPr>
          <a:lstStyle/>
          <a:p>
            <a:pPr algn="ct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1.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31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4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4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692695"/>
            <a:ext cx="8064896" cy="5400129"/>
          </a:xfrm>
        </p:spPr>
        <p:txBody>
          <a:bodyPr/>
          <a:lstStyle/>
          <a:p>
            <a:pPr marL="82550" indent="0">
              <a:buNone/>
            </a:pPr>
            <a:r>
              <a:rPr lang="sk-SK" sz="2000" b="1" dirty="0" err="1"/>
              <a:t>Benefits</a:t>
            </a:r>
            <a:r>
              <a:rPr lang="sk-SK" sz="2000" b="1" dirty="0"/>
              <a:t> of VM:</a:t>
            </a:r>
          </a:p>
          <a:p>
            <a:r>
              <a:rPr lang="sk-SK" sz="2000" b="1" dirty="0" err="1">
                <a:solidFill>
                  <a:srgbClr val="006600"/>
                </a:solidFill>
              </a:rPr>
              <a:t>For</a:t>
            </a:r>
            <a:r>
              <a:rPr lang="sk-SK" sz="2000" b="1" dirty="0">
                <a:solidFill>
                  <a:srgbClr val="006600"/>
                </a:solidFill>
              </a:rPr>
              <a:t> </a:t>
            </a:r>
            <a:r>
              <a:rPr lang="sk-SK" sz="2000" b="1" dirty="0" err="1">
                <a:solidFill>
                  <a:srgbClr val="006600"/>
                </a:solidFill>
              </a:rPr>
              <a:t>students</a:t>
            </a:r>
            <a:r>
              <a:rPr lang="sk-SK" sz="2000" b="1" dirty="0">
                <a:solidFill>
                  <a:srgbClr val="006600"/>
                </a:solidFill>
              </a:rPr>
              <a:t>:</a:t>
            </a:r>
          </a:p>
          <a:p>
            <a:pPr lvl="1"/>
            <a:r>
              <a:rPr lang="sk-SK" sz="2000" dirty="0"/>
              <a:t>l</a:t>
            </a:r>
            <a:r>
              <a:rPr lang="en-US" sz="2000" dirty="0" err="1"/>
              <a:t>owering</a:t>
            </a:r>
            <a:r>
              <a:rPr lang="en-US" sz="2000" dirty="0"/>
              <a:t> mobility costs (on several cases, with not cost on mobility)</a:t>
            </a:r>
            <a:endParaRPr lang="sk-SK" sz="2000" dirty="0"/>
          </a:p>
          <a:p>
            <a:pPr lvl="1"/>
            <a:r>
              <a:rPr lang="en-US" sz="2000" dirty="0"/>
              <a:t>broadening the educational offer and offering more subjects / fields / topics to choose from, together with different learning approaches (developing multilingualism and language skills development)</a:t>
            </a:r>
            <a:endParaRPr lang="sk-SK" sz="2000" dirty="0"/>
          </a:p>
          <a:p>
            <a:pPr lvl="1"/>
            <a:r>
              <a:rPr lang="en-US" sz="2000" dirty="0"/>
              <a:t>enriching experiences from cross border collaborations with people with different cultural backgrounds, developing intercultural competencies and soft skills</a:t>
            </a:r>
            <a:endParaRPr lang="sk-SK" sz="2000" dirty="0"/>
          </a:p>
          <a:p>
            <a:pPr lvl="1"/>
            <a:r>
              <a:rPr lang="en-US" sz="2000" dirty="0"/>
              <a:t>improving digital skills, using different ICT tools for learning, communication, and collaboration</a:t>
            </a:r>
            <a:endParaRPr lang="sk-SK" sz="2000" dirty="0"/>
          </a:p>
          <a:p>
            <a:pPr lvl="1"/>
            <a:r>
              <a:rPr lang="en-US" sz="2000" dirty="0" err="1"/>
              <a:t>flexibilizing</a:t>
            </a:r>
            <a:r>
              <a:rPr lang="en-US" sz="2000" dirty="0"/>
              <a:t> the learning process: any time, any place, any pace</a:t>
            </a:r>
            <a:endParaRPr lang="sk-SK" sz="2000" dirty="0"/>
          </a:p>
          <a:p>
            <a:pPr lvl="1"/>
            <a:r>
              <a:rPr lang="en-US" sz="2000" dirty="0"/>
              <a:t>removing space and time barriers - learning is no longer location dependent </a:t>
            </a:r>
            <a:endParaRPr lang="sk-SK" sz="2000" dirty="0"/>
          </a:p>
          <a:p>
            <a:pPr lvl="1"/>
            <a:r>
              <a:rPr lang="en-US" sz="2000" dirty="0"/>
              <a:t>developing teamwork abilities and attitudes</a:t>
            </a:r>
            <a:endParaRPr lang="sk-SK" sz="2000" dirty="0">
              <a:solidFill>
                <a:srgbClr val="006600"/>
              </a:solidFill>
            </a:endParaRPr>
          </a:p>
        </p:txBody>
      </p:sp>
    </p:spTree>
    <p:extLst>
      <p:ext uri="{BB962C8B-B14F-4D97-AF65-F5344CB8AC3E}">
        <p14:creationId xmlns:p14="http://schemas.microsoft.com/office/powerpoint/2010/main" val="3647493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222250"/>
            <a:ext cx="7849013" cy="758478"/>
          </a:xfrm>
        </p:spPr>
        <p:txBody>
          <a:bodyPr>
            <a:noAutofit/>
          </a:bodyPr>
          <a:lstStyle/>
          <a:p>
            <a:pPr algn="ct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2.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Types</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of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980728"/>
            <a:ext cx="8064896" cy="5112096"/>
          </a:xfrm>
        </p:spPr>
        <p:txBody>
          <a:bodyPr/>
          <a:lstStyle/>
          <a:p>
            <a:pPr marL="82550" indent="0" algn="ctr">
              <a:buNone/>
            </a:pPr>
            <a:r>
              <a:rPr lang="en-US" sz="2400" i="1" dirty="0"/>
              <a:t>The dynamic character of </a:t>
            </a:r>
            <a:r>
              <a:rPr lang="sk-SK" sz="2400" i="1" dirty="0"/>
              <a:t>VM </a:t>
            </a:r>
            <a:r>
              <a:rPr lang="en-US" sz="2400" i="1" dirty="0"/>
              <a:t>and its continuous transformation and development, together with the various technologies used for it, makes </a:t>
            </a:r>
            <a:r>
              <a:rPr lang="sk-SK" sz="2400" i="1" dirty="0" err="1">
                <a:solidFill>
                  <a:srgbClr val="C00000"/>
                </a:solidFill>
              </a:rPr>
              <a:t>its</a:t>
            </a:r>
            <a:r>
              <a:rPr lang="sk-SK" sz="2400" i="1" dirty="0">
                <a:solidFill>
                  <a:srgbClr val="C00000"/>
                </a:solidFill>
              </a:rPr>
              <a:t> </a:t>
            </a:r>
            <a:r>
              <a:rPr lang="en-US" sz="2400" i="1" dirty="0">
                <a:solidFill>
                  <a:srgbClr val="C00000"/>
                </a:solidFill>
              </a:rPr>
              <a:t>classification quite challenging.</a:t>
            </a:r>
            <a:r>
              <a:rPr lang="sk-SK" sz="2400" i="1" dirty="0">
                <a:solidFill>
                  <a:srgbClr val="C00000"/>
                </a:solidFill>
              </a:rPr>
              <a:t>..</a:t>
            </a:r>
            <a:endParaRPr lang="sk-SK" sz="2400" b="1" i="1" dirty="0">
              <a:solidFill>
                <a:srgbClr val="C00000"/>
              </a:solidFill>
            </a:endParaRPr>
          </a:p>
          <a:p>
            <a:r>
              <a:rPr lang="en-US" sz="2400" b="1" dirty="0"/>
              <a:t>different forms </a:t>
            </a:r>
            <a:r>
              <a:rPr lang="en-US" sz="2400" dirty="0"/>
              <a:t>of virtual mobility</a:t>
            </a:r>
            <a:r>
              <a:rPr lang="sk-SK" sz="2400" dirty="0"/>
              <a:t> (1)</a:t>
            </a:r>
            <a:r>
              <a:rPr lang="en-US" sz="2400" dirty="0"/>
              <a:t>: </a:t>
            </a:r>
            <a:endParaRPr lang="sk-SK" sz="2400" dirty="0"/>
          </a:p>
          <a:p>
            <a:pPr lvl="1"/>
            <a:r>
              <a:rPr lang="en-US" sz="2400" b="1" dirty="0">
                <a:solidFill>
                  <a:srgbClr val="006600"/>
                </a:solidFill>
              </a:rPr>
              <a:t>virtual seminars and courses </a:t>
            </a:r>
            <a:r>
              <a:rPr lang="en-US" sz="2400" dirty="0"/>
              <a:t>offered online by different universities</a:t>
            </a:r>
            <a:endParaRPr lang="sk-SK" sz="2400" dirty="0"/>
          </a:p>
          <a:p>
            <a:pPr lvl="1"/>
            <a:r>
              <a:rPr lang="en-US" sz="2400" b="1" dirty="0">
                <a:solidFill>
                  <a:srgbClr val="006600"/>
                </a:solidFill>
              </a:rPr>
              <a:t>virtual teams </a:t>
            </a:r>
            <a:r>
              <a:rPr lang="en-US" sz="2400" dirty="0"/>
              <a:t>(when students can work in common projects together with colleagues from different universities and countries)</a:t>
            </a:r>
            <a:endParaRPr lang="sk-SK" sz="2400" dirty="0"/>
          </a:p>
          <a:p>
            <a:pPr lvl="1"/>
            <a:r>
              <a:rPr lang="en-US" sz="2400" b="1" dirty="0">
                <a:solidFill>
                  <a:srgbClr val="006600"/>
                </a:solidFill>
              </a:rPr>
              <a:t>virtual internships</a:t>
            </a:r>
            <a:endParaRPr lang="sk-SK" sz="2400" b="1" dirty="0">
              <a:solidFill>
                <a:srgbClr val="006600"/>
              </a:solidFill>
            </a:endParaRPr>
          </a:p>
        </p:txBody>
      </p:sp>
    </p:spTree>
    <p:extLst>
      <p:ext uri="{BB962C8B-B14F-4D97-AF65-F5344CB8AC3E}">
        <p14:creationId xmlns:p14="http://schemas.microsoft.com/office/powerpoint/2010/main" val="541310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222250"/>
            <a:ext cx="7849013" cy="470446"/>
          </a:xfrm>
        </p:spPr>
        <p:txBody>
          <a:bodyPr>
            <a:noAutofit/>
          </a:bodyPr>
          <a:lstStyle/>
          <a:p>
            <a:pPr algn="ct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2.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Types</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of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39552" y="619691"/>
            <a:ext cx="8064896" cy="5112096"/>
          </a:xfrm>
        </p:spPr>
        <p:txBody>
          <a:bodyPr/>
          <a:lstStyle/>
          <a:p>
            <a:r>
              <a:rPr lang="en-US" sz="2200" b="1" dirty="0"/>
              <a:t>different forms </a:t>
            </a:r>
            <a:r>
              <a:rPr lang="en-US" sz="2200" dirty="0"/>
              <a:t>of virtual mobility</a:t>
            </a:r>
            <a:r>
              <a:rPr lang="sk-SK" sz="2200" dirty="0"/>
              <a:t> (2) </a:t>
            </a:r>
            <a:r>
              <a:rPr lang="sk-SK" sz="2200" dirty="0" err="1"/>
              <a:t>related</a:t>
            </a:r>
            <a:r>
              <a:rPr lang="sk-SK" sz="2200" dirty="0"/>
              <a:t> to</a:t>
            </a:r>
            <a:r>
              <a:rPr lang="en-US" sz="2200" dirty="0"/>
              <a:t>: </a:t>
            </a:r>
            <a:endParaRPr lang="sk-SK" sz="2200" dirty="0"/>
          </a:p>
          <a:p>
            <a:pPr lvl="1"/>
            <a:r>
              <a:rPr lang="sk-SK" sz="2200" b="1" dirty="0">
                <a:solidFill>
                  <a:srgbClr val="006600"/>
                </a:solidFill>
              </a:rPr>
              <a:t>International </a:t>
            </a:r>
            <a:r>
              <a:rPr lang="sk-SK" sz="2200" b="1" dirty="0" err="1">
                <a:solidFill>
                  <a:srgbClr val="006600"/>
                </a:solidFill>
              </a:rPr>
              <a:t>students</a:t>
            </a:r>
            <a:r>
              <a:rPr lang="sk-SK" sz="2200" b="1" dirty="0">
                <a:solidFill>
                  <a:srgbClr val="006600"/>
                </a:solidFill>
              </a:rPr>
              <a:t>/</a:t>
            </a:r>
            <a:r>
              <a:rPr lang="sk-SK" sz="2200" b="1" dirty="0" err="1">
                <a:solidFill>
                  <a:srgbClr val="006600"/>
                </a:solidFill>
              </a:rPr>
              <a:t>staff</a:t>
            </a:r>
            <a:r>
              <a:rPr lang="sk-SK" sz="2200" b="1" dirty="0">
                <a:solidFill>
                  <a:srgbClr val="006600"/>
                </a:solidFill>
              </a:rPr>
              <a:t> </a:t>
            </a:r>
            <a:r>
              <a:rPr lang="sk-SK" sz="2200" b="1" dirty="0" err="1">
                <a:solidFill>
                  <a:srgbClr val="006600"/>
                </a:solidFill>
              </a:rPr>
              <a:t>exchanges</a:t>
            </a:r>
            <a:r>
              <a:rPr lang="sk-SK" sz="2200" b="1" dirty="0">
                <a:solidFill>
                  <a:srgbClr val="006600"/>
                </a:solidFill>
              </a:rPr>
              <a:t>:</a:t>
            </a:r>
          </a:p>
          <a:p>
            <a:pPr lvl="2"/>
            <a:r>
              <a:rPr lang="sk-SK" sz="2200" dirty="0"/>
              <a:t>VM  - </a:t>
            </a:r>
            <a:r>
              <a:rPr lang="sk-SK" sz="2200" dirty="0" err="1"/>
              <a:t>facilitates</a:t>
            </a:r>
            <a:r>
              <a:rPr lang="sk-SK" sz="2200" dirty="0"/>
              <a:t> a </a:t>
            </a:r>
            <a:r>
              <a:rPr lang="sk-SK" sz="2200" dirty="0" err="1"/>
              <a:t>physical</a:t>
            </a:r>
            <a:r>
              <a:rPr lang="sk-SK" sz="2200" dirty="0"/>
              <a:t> </a:t>
            </a:r>
            <a:r>
              <a:rPr lang="sk-SK" sz="2200" dirty="0" err="1"/>
              <a:t>international</a:t>
            </a:r>
            <a:r>
              <a:rPr lang="sk-SK" sz="2200" dirty="0"/>
              <a:t> </a:t>
            </a:r>
            <a:r>
              <a:rPr lang="sk-SK" sz="2200" dirty="0" err="1"/>
              <a:t>exchange</a:t>
            </a:r>
            <a:r>
              <a:rPr lang="sk-SK" sz="2200" dirty="0"/>
              <a:t> </a:t>
            </a:r>
            <a:r>
              <a:rPr lang="sk-SK" sz="2200" i="1" dirty="0"/>
              <a:t>(</a:t>
            </a:r>
            <a:r>
              <a:rPr lang="sk-SK" sz="2200" i="1" dirty="0" err="1"/>
              <a:t>blended</a:t>
            </a:r>
            <a:r>
              <a:rPr lang="sk-SK" sz="2200" i="1" dirty="0"/>
              <a:t> </a:t>
            </a:r>
            <a:r>
              <a:rPr lang="sk-SK" sz="2200" i="1" dirty="0" err="1"/>
              <a:t>learning</a:t>
            </a:r>
            <a:r>
              <a:rPr lang="sk-SK" sz="2200" i="1" dirty="0"/>
              <a:t>)</a:t>
            </a:r>
          </a:p>
          <a:p>
            <a:pPr lvl="2"/>
            <a:r>
              <a:rPr lang="sk-SK" sz="2200" dirty="0"/>
              <a:t>VM - </a:t>
            </a:r>
            <a:r>
              <a:rPr lang="sk-SK" sz="2200" dirty="0" err="1"/>
              <a:t>realizes</a:t>
            </a:r>
            <a:r>
              <a:rPr lang="sk-SK" sz="2200" dirty="0"/>
              <a:t> </a:t>
            </a:r>
            <a:r>
              <a:rPr lang="sk-SK" sz="2200" dirty="0" err="1"/>
              <a:t>an</a:t>
            </a:r>
            <a:r>
              <a:rPr lang="sk-SK" sz="2200" dirty="0"/>
              <a:t> </a:t>
            </a:r>
            <a:r>
              <a:rPr lang="sk-SK" sz="2200" dirty="0" err="1"/>
              <a:t>international</a:t>
            </a:r>
            <a:r>
              <a:rPr lang="sk-SK" sz="2200" dirty="0"/>
              <a:t> </a:t>
            </a:r>
            <a:r>
              <a:rPr lang="sk-SK" sz="2200" dirty="0" err="1"/>
              <a:t>exchange</a:t>
            </a:r>
            <a:r>
              <a:rPr lang="sk-SK" sz="2200" dirty="0"/>
              <a:t> </a:t>
            </a:r>
            <a:r>
              <a:rPr lang="sk-SK" sz="2200" dirty="0" err="1"/>
              <a:t>i.e</a:t>
            </a:r>
            <a:r>
              <a:rPr lang="sk-SK" sz="2200" dirty="0"/>
              <a:t>. </a:t>
            </a:r>
            <a:r>
              <a:rPr lang="sk-SK" sz="2200" i="1" dirty="0" err="1"/>
              <a:t>the</a:t>
            </a:r>
            <a:r>
              <a:rPr lang="sk-SK" sz="2200" i="1" dirty="0"/>
              <a:t> </a:t>
            </a:r>
            <a:r>
              <a:rPr lang="sk-SK" sz="2200" i="1" dirty="0" err="1"/>
              <a:t>student</a:t>
            </a:r>
            <a:r>
              <a:rPr lang="sk-SK" sz="2200" i="1" dirty="0"/>
              <a:t> </a:t>
            </a:r>
            <a:r>
              <a:rPr lang="sk-SK" sz="2200" i="1" dirty="0" err="1"/>
              <a:t>follows</a:t>
            </a:r>
            <a:r>
              <a:rPr lang="sk-SK" sz="2200" i="1" dirty="0"/>
              <a:t> </a:t>
            </a:r>
            <a:r>
              <a:rPr lang="sk-SK" sz="2200" i="1" dirty="0" err="1"/>
              <a:t>substantial</a:t>
            </a:r>
            <a:r>
              <a:rPr lang="sk-SK" sz="2200" i="1" dirty="0"/>
              <a:t> part of a </a:t>
            </a:r>
            <a:r>
              <a:rPr lang="sk-SK" sz="2200" i="1" dirty="0" err="1"/>
              <a:t>programme</a:t>
            </a:r>
            <a:r>
              <a:rPr lang="sk-SK" sz="2200" i="1" dirty="0"/>
              <a:t> at a </a:t>
            </a:r>
            <a:r>
              <a:rPr lang="sk-SK" sz="2200" i="1" dirty="0" err="1"/>
              <a:t>distance</a:t>
            </a:r>
            <a:r>
              <a:rPr lang="sk-SK" sz="2200" i="1" dirty="0"/>
              <a:t> </a:t>
            </a:r>
            <a:r>
              <a:rPr lang="sk-SK" sz="2200" dirty="0"/>
              <a:t>– </a:t>
            </a:r>
            <a:r>
              <a:rPr lang="sk-SK" sz="2200" i="1" dirty="0" err="1"/>
              <a:t>supported</a:t>
            </a:r>
            <a:r>
              <a:rPr lang="sk-SK" sz="2200" i="1" dirty="0"/>
              <a:t>  by ICT (</a:t>
            </a:r>
            <a:r>
              <a:rPr lang="sk-SK" sz="2200" i="1" dirty="0" err="1"/>
              <a:t>virtually</a:t>
            </a:r>
            <a:r>
              <a:rPr lang="sk-SK" sz="2200" i="1" dirty="0"/>
              <a:t>)</a:t>
            </a:r>
          </a:p>
          <a:p>
            <a:pPr lvl="1"/>
            <a:r>
              <a:rPr lang="sk-SK" sz="2200" b="1" dirty="0">
                <a:solidFill>
                  <a:srgbClr val="006600"/>
                </a:solidFill>
              </a:rPr>
              <a:t>International </a:t>
            </a:r>
            <a:r>
              <a:rPr lang="sk-SK" sz="2200" b="1" dirty="0" err="1">
                <a:solidFill>
                  <a:srgbClr val="006600"/>
                </a:solidFill>
              </a:rPr>
              <a:t>internships</a:t>
            </a:r>
            <a:r>
              <a:rPr lang="sk-SK" sz="2200" b="1" dirty="0">
                <a:solidFill>
                  <a:srgbClr val="006600"/>
                </a:solidFill>
              </a:rPr>
              <a:t>:</a:t>
            </a:r>
          </a:p>
          <a:p>
            <a:pPr lvl="2"/>
            <a:r>
              <a:rPr lang="sk-SK" sz="2200" dirty="0"/>
              <a:t>VM  - </a:t>
            </a:r>
            <a:r>
              <a:rPr lang="sk-SK" sz="2200" dirty="0" err="1"/>
              <a:t>facilitates</a:t>
            </a:r>
            <a:r>
              <a:rPr lang="sk-SK" sz="2200" dirty="0"/>
              <a:t> a </a:t>
            </a:r>
            <a:r>
              <a:rPr lang="sk-SK" sz="2200" dirty="0" err="1"/>
              <a:t>physical</a:t>
            </a:r>
            <a:r>
              <a:rPr lang="sk-SK" sz="2200" dirty="0"/>
              <a:t> </a:t>
            </a:r>
            <a:r>
              <a:rPr lang="sk-SK" sz="2200" dirty="0" err="1"/>
              <a:t>international</a:t>
            </a:r>
            <a:r>
              <a:rPr lang="sk-SK" sz="2200" dirty="0"/>
              <a:t> </a:t>
            </a:r>
            <a:r>
              <a:rPr lang="sk-SK" sz="2200" dirty="0" err="1"/>
              <a:t>internship</a:t>
            </a:r>
            <a:r>
              <a:rPr lang="sk-SK" sz="2200" dirty="0"/>
              <a:t> (</a:t>
            </a:r>
            <a:r>
              <a:rPr lang="sk-SK" sz="2200" dirty="0" err="1"/>
              <a:t>blended</a:t>
            </a:r>
            <a:r>
              <a:rPr lang="sk-SK" sz="2200" dirty="0"/>
              <a:t>)</a:t>
            </a:r>
          </a:p>
          <a:p>
            <a:pPr lvl="2"/>
            <a:r>
              <a:rPr lang="sk-SK" sz="2200" dirty="0"/>
              <a:t>VM  - </a:t>
            </a:r>
            <a:r>
              <a:rPr lang="sk-SK" sz="2200" dirty="0" err="1"/>
              <a:t>realizes</a:t>
            </a:r>
            <a:r>
              <a:rPr lang="sk-SK" sz="2200" dirty="0"/>
              <a:t> </a:t>
            </a:r>
            <a:r>
              <a:rPr lang="sk-SK" sz="2200" dirty="0" err="1"/>
              <a:t>an</a:t>
            </a:r>
            <a:r>
              <a:rPr lang="sk-SK" sz="2200" dirty="0"/>
              <a:t> </a:t>
            </a:r>
            <a:r>
              <a:rPr lang="sk-SK" sz="2200" dirty="0" err="1"/>
              <a:t>international</a:t>
            </a:r>
            <a:r>
              <a:rPr lang="sk-SK" sz="2200" dirty="0"/>
              <a:t> </a:t>
            </a:r>
            <a:r>
              <a:rPr lang="sk-SK" sz="2200" dirty="0" err="1"/>
              <a:t>internships</a:t>
            </a:r>
            <a:r>
              <a:rPr lang="sk-SK" sz="2200" dirty="0"/>
              <a:t> (</a:t>
            </a:r>
            <a:r>
              <a:rPr lang="sk-SK" sz="2200" dirty="0" err="1"/>
              <a:t>virtual</a:t>
            </a:r>
            <a:r>
              <a:rPr lang="sk-SK" sz="2200" dirty="0"/>
              <a:t>)</a:t>
            </a:r>
            <a:endParaRPr lang="sk-SK" sz="2200" dirty="0">
              <a:solidFill>
                <a:srgbClr val="006600"/>
              </a:solidFill>
            </a:endParaRPr>
          </a:p>
          <a:p>
            <a:pPr lvl="1"/>
            <a:r>
              <a:rPr lang="sk-SK" sz="2200" b="1" dirty="0">
                <a:solidFill>
                  <a:srgbClr val="006600"/>
                </a:solidFill>
              </a:rPr>
              <a:t>International curriculum:</a:t>
            </a:r>
          </a:p>
          <a:p>
            <a:pPr lvl="2"/>
            <a:r>
              <a:rPr lang="sk-SK" sz="2200" dirty="0"/>
              <a:t>VM as a </a:t>
            </a:r>
            <a:r>
              <a:rPr lang="sk-SK" sz="2200" dirty="0" err="1"/>
              <a:t>scenario</a:t>
            </a:r>
            <a:r>
              <a:rPr lang="sk-SK" sz="2200" dirty="0"/>
              <a:t> to </a:t>
            </a:r>
            <a:r>
              <a:rPr lang="sk-SK" sz="2200" dirty="0" err="1"/>
              <a:t>internationalise</a:t>
            </a:r>
            <a:r>
              <a:rPr lang="sk-SK" sz="2200" dirty="0"/>
              <a:t> a </a:t>
            </a:r>
            <a:r>
              <a:rPr lang="sk-SK" sz="2200" b="1" dirty="0" err="1"/>
              <a:t>course</a:t>
            </a:r>
            <a:r>
              <a:rPr lang="sk-SK" sz="2200" dirty="0"/>
              <a:t> or </a:t>
            </a:r>
            <a:r>
              <a:rPr lang="sk-SK" sz="2200" dirty="0" err="1"/>
              <a:t>its</a:t>
            </a:r>
            <a:r>
              <a:rPr lang="sk-SK" sz="2200" dirty="0"/>
              <a:t> part (</a:t>
            </a:r>
            <a:r>
              <a:rPr lang="sk-SK" sz="2200" i="1" dirty="0" err="1"/>
              <a:t>chapter</a:t>
            </a:r>
            <a:r>
              <a:rPr lang="sk-SK" sz="2200" i="1" dirty="0"/>
              <a:t>, </a:t>
            </a:r>
            <a:r>
              <a:rPr lang="sk-SK" sz="2200" i="1" dirty="0" err="1"/>
              <a:t>exercise</a:t>
            </a:r>
            <a:r>
              <a:rPr lang="sk-SK" sz="2200" i="1" dirty="0"/>
              <a:t>, </a:t>
            </a:r>
            <a:r>
              <a:rPr lang="sk-SK" sz="2200" i="1" dirty="0" err="1"/>
              <a:t>task</a:t>
            </a:r>
            <a:r>
              <a:rPr lang="sk-SK" sz="2200" i="1" dirty="0"/>
              <a:t>, </a:t>
            </a:r>
            <a:r>
              <a:rPr lang="sk-SK" sz="2200" i="1" dirty="0" err="1"/>
              <a:t>project</a:t>
            </a:r>
            <a:r>
              <a:rPr lang="sk-SK" sz="2200" i="1" dirty="0"/>
              <a:t>..</a:t>
            </a:r>
            <a:r>
              <a:rPr lang="sk-SK" sz="2200" dirty="0"/>
              <a:t>.), </a:t>
            </a:r>
            <a:r>
              <a:rPr lang="sk-SK" sz="2200" b="1" dirty="0" err="1"/>
              <a:t>programme</a:t>
            </a:r>
            <a:r>
              <a:rPr lang="sk-SK" sz="2200" b="1" dirty="0"/>
              <a:t>, workshop, </a:t>
            </a:r>
            <a:r>
              <a:rPr lang="sk-SK" sz="2200" b="1" dirty="0" err="1"/>
              <a:t>seminar</a:t>
            </a:r>
            <a:r>
              <a:rPr lang="sk-SK" sz="2200" b="1" dirty="0"/>
              <a:t> </a:t>
            </a:r>
          </a:p>
          <a:p>
            <a:pPr lvl="2"/>
            <a:r>
              <a:rPr lang="sk-SK" sz="2200" dirty="0" err="1"/>
              <a:t>can</a:t>
            </a:r>
            <a:r>
              <a:rPr lang="sk-SK" sz="2200" dirty="0"/>
              <a:t> </a:t>
            </a:r>
            <a:r>
              <a:rPr lang="sk-SK" sz="2200" dirty="0" err="1"/>
              <a:t>be</a:t>
            </a:r>
            <a:r>
              <a:rPr lang="sk-SK" sz="2200" dirty="0"/>
              <a:t> </a:t>
            </a:r>
            <a:r>
              <a:rPr lang="sk-SK" sz="2200" dirty="0" err="1"/>
              <a:t>fully</a:t>
            </a:r>
            <a:r>
              <a:rPr lang="sk-SK" sz="2200" dirty="0"/>
              <a:t> </a:t>
            </a:r>
            <a:r>
              <a:rPr lang="sk-SK" sz="2200" dirty="0" err="1"/>
              <a:t>virtual</a:t>
            </a:r>
            <a:r>
              <a:rPr lang="sk-SK" sz="2200" dirty="0"/>
              <a:t> or </a:t>
            </a:r>
            <a:r>
              <a:rPr lang="sk-SK" sz="2200" dirty="0" err="1"/>
              <a:t>blended</a:t>
            </a:r>
            <a:endParaRPr lang="sk-SK" sz="2200" dirty="0"/>
          </a:p>
        </p:txBody>
      </p:sp>
    </p:spTree>
    <p:extLst>
      <p:ext uri="{BB962C8B-B14F-4D97-AF65-F5344CB8AC3E}">
        <p14:creationId xmlns:p14="http://schemas.microsoft.com/office/powerpoint/2010/main" val="3077734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2.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Types</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of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39552" y="822311"/>
            <a:ext cx="8064896" cy="5112096"/>
          </a:xfrm>
        </p:spPr>
        <p:txBody>
          <a:bodyPr/>
          <a:lstStyle/>
          <a:p>
            <a:r>
              <a:rPr lang="en-US" sz="2400" dirty="0"/>
              <a:t>Another classification </a:t>
            </a:r>
            <a:r>
              <a:rPr lang="sk-SK" sz="2400" dirty="0" err="1"/>
              <a:t>takes</a:t>
            </a:r>
            <a:r>
              <a:rPr lang="sk-SK" sz="2400" dirty="0"/>
              <a:t> </a:t>
            </a:r>
            <a:r>
              <a:rPr lang="sk-SK" sz="2400" dirty="0" err="1"/>
              <a:t>into</a:t>
            </a:r>
            <a:r>
              <a:rPr lang="sk-SK" sz="2400" dirty="0"/>
              <a:t> </a:t>
            </a:r>
            <a:r>
              <a:rPr lang="sk-SK" sz="2400" dirty="0" err="1"/>
              <a:t>account</a:t>
            </a:r>
            <a:r>
              <a:rPr lang="sk-SK" sz="2400" dirty="0"/>
              <a:t> </a:t>
            </a:r>
            <a:r>
              <a:rPr lang="en-US" sz="2400" b="1" dirty="0"/>
              <a:t>multiple criteria</a:t>
            </a:r>
            <a:r>
              <a:rPr lang="en-US" sz="2400" dirty="0"/>
              <a:t>, establishing multiple types of virtual mobility</a:t>
            </a:r>
            <a:r>
              <a:rPr lang="sk-SK" sz="2400" dirty="0"/>
              <a:t> (3)</a:t>
            </a:r>
            <a:r>
              <a:rPr lang="en-US" sz="2400" dirty="0"/>
              <a:t>:</a:t>
            </a:r>
            <a:endParaRPr lang="sk-SK" sz="2400" dirty="0"/>
          </a:p>
          <a:p>
            <a:endParaRPr lang="sk-SK" sz="2400" dirty="0"/>
          </a:p>
          <a:p>
            <a:pPr lvl="1"/>
            <a:r>
              <a:rPr lang="en-US" sz="2400" dirty="0">
                <a:solidFill>
                  <a:srgbClr val="006600"/>
                </a:solidFill>
              </a:rPr>
              <a:t>short-term</a:t>
            </a:r>
            <a:endParaRPr lang="sk-SK" sz="2400" dirty="0">
              <a:solidFill>
                <a:srgbClr val="006600"/>
              </a:solidFill>
            </a:endParaRPr>
          </a:p>
          <a:p>
            <a:pPr lvl="1"/>
            <a:r>
              <a:rPr lang="en-US" sz="2400" dirty="0">
                <a:solidFill>
                  <a:srgbClr val="006600"/>
                </a:solidFill>
              </a:rPr>
              <a:t>long-term</a:t>
            </a:r>
            <a:endParaRPr lang="sk-SK" sz="2400" dirty="0">
              <a:solidFill>
                <a:srgbClr val="006600"/>
              </a:solidFill>
            </a:endParaRPr>
          </a:p>
          <a:p>
            <a:pPr lvl="1"/>
            <a:r>
              <a:rPr lang="en-US" sz="2400" dirty="0">
                <a:solidFill>
                  <a:srgbClr val="006600"/>
                </a:solidFill>
              </a:rPr>
              <a:t>Intermittent</a:t>
            </a:r>
            <a:r>
              <a:rPr lang="sk-SK" sz="2400" dirty="0">
                <a:solidFill>
                  <a:srgbClr val="006600"/>
                </a:solidFill>
              </a:rPr>
              <a:t> (</a:t>
            </a:r>
            <a:r>
              <a:rPr lang="sk-SK" sz="2400" dirty="0" err="1">
                <a:solidFill>
                  <a:srgbClr val="006600"/>
                </a:solidFill>
              </a:rPr>
              <a:t>discontinuous</a:t>
            </a:r>
            <a:r>
              <a:rPr lang="sk-SK" sz="2400" dirty="0">
                <a:solidFill>
                  <a:srgbClr val="006600"/>
                </a:solidFill>
              </a:rPr>
              <a:t>)</a:t>
            </a:r>
          </a:p>
          <a:p>
            <a:pPr lvl="1"/>
            <a:r>
              <a:rPr lang="en-US" sz="2400" dirty="0">
                <a:solidFill>
                  <a:srgbClr val="006600"/>
                </a:solidFill>
              </a:rPr>
              <a:t>Synchronous</a:t>
            </a:r>
            <a:r>
              <a:rPr lang="sk-SK" sz="2400" dirty="0">
                <a:solidFill>
                  <a:srgbClr val="006600"/>
                </a:solidFill>
              </a:rPr>
              <a:t> or </a:t>
            </a:r>
            <a:r>
              <a:rPr lang="en-US" sz="2400" dirty="0">
                <a:solidFill>
                  <a:srgbClr val="006600"/>
                </a:solidFill>
              </a:rPr>
              <a:t>Asynchronous</a:t>
            </a:r>
            <a:r>
              <a:rPr lang="sk-SK" sz="2400" dirty="0">
                <a:solidFill>
                  <a:srgbClr val="006600"/>
                </a:solidFill>
              </a:rPr>
              <a:t> – </a:t>
            </a:r>
            <a:r>
              <a:rPr lang="sk-SK" sz="2400" dirty="0" err="1"/>
              <a:t>reflects</a:t>
            </a:r>
            <a:r>
              <a:rPr lang="sk-SK" sz="2400" dirty="0"/>
              <a:t> </a:t>
            </a:r>
            <a:r>
              <a:rPr lang="sk-SK" sz="2400" dirty="0" err="1"/>
              <a:t>the</a:t>
            </a:r>
            <a:r>
              <a:rPr lang="sk-SK" sz="2400" dirty="0"/>
              <a:t> type of </a:t>
            </a:r>
            <a:r>
              <a:rPr lang="sk-SK" sz="2400" dirty="0" err="1"/>
              <a:t>interaction</a:t>
            </a:r>
            <a:r>
              <a:rPr lang="sk-SK" sz="2400" dirty="0"/>
              <a:t> and </a:t>
            </a:r>
            <a:r>
              <a:rPr lang="sk-SK" sz="2400" dirty="0" err="1"/>
              <a:t>learning</a:t>
            </a:r>
            <a:endParaRPr lang="sk-SK" sz="2400" dirty="0"/>
          </a:p>
          <a:p>
            <a:pPr lvl="1"/>
            <a:r>
              <a:rPr lang="en-US" sz="2400" dirty="0">
                <a:solidFill>
                  <a:srgbClr val="006600"/>
                </a:solidFill>
              </a:rPr>
              <a:t>one-campus</a:t>
            </a:r>
            <a:endParaRPr lang="sk-SK" sz="2400" dirty="0">
              <a:solidFill>
                <a:srgbClr val="006600"/>
              </a:solidFill>
            </a:endParaRPr>
          </a:p>
          <a:p>
            <a:pPr lvl="1"/>
            <a:r>
              <a:rPr lang="en-US" sz="2400" dirty="0">
                <a:solidFill>
                  <a:srgbClr val="006600"/>
                </a:solidFill>
              </a:rPr>
              <a:t>multi-campus</a:t>
            </a:r>
            <a:endParaRPr lang="sk-SK" sz="2400" dirty="0">
              <a:solidFill>
                <a:srgbClr val="006600"/>
              </a:solidFill>
            </a:endParaRPr>
          </a:p>
          <a:p>
            <a:pPr lvl="1"/>
            <a:endParaRPr lang="sk-SK" sz="1600" dirty="0"/>
          </a:p>
        </p:txBody>
      </p:sp>
    </p:spTree>
    <p:extLst>
      <p:ext uri="{BB962C8B-B14F-4D97-AF65-F5344CB8AC3E}">
        <p14:creationId xmlns:p14="http://schemas.microsoft.com/office/powerpoint/2010/main" val="2125940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2.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Types</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of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1520"/>
            <a:ext cx="7992888" cy="5112096"/>
          </a:xfrm>
        </p:spPr>
        <p:txBody>
          <a:bodyPr/>
          <a:lstStyle/>
          <a:p>
            <a:r>
              <a:rPr lang="sk-SK" sz="2000" dirty="0"/>
              <a:t>VM </a:t>
            </a:r>
            <a:r>
              <a:rPr lang="en-US" sz="2000" dirty="0"/>
              <a:t>classification </a:t>
            </a:r>
            <a:r>
              <a:rPr lang="en-US" sz="2000" b="1" dirty="0"/>
              <a:t>using the most important elements </a:t>
            </a:r>
            <a:r>
              <a:rPr lang="en-US" sz="2000" dirty="0"/>
              <a:t>that characterizes a </a:t>
            </a:r>
            <a:r>
              <a:rPr lang="sk-SK" sz="2000" dirty="0"/>
              <a:t>VM (4):</a:t>
            </a:r>
          </a:p>
          <a:p>
            <a:pPr lvl="1"/>
            <a:r>
              <a:rPr lang="en-US" sz="2000" dirty="0">
                <a:solidFill>
                  <a:srgbClr val="006600"/>
                </a:solidFill>
              </a:rPr>
              <a:t>Duration of the mobility: </a:t>
            </a:r>
            <a:endParaRPr lang="sk-SK" sz="2000" dirty="0">
              <a:solidFill>
                <a:srgbClr val="006600"/>
              </a:solidFill>
            </a:endParaRPr>
          </a:p>
          <a:p>
            <a:pPr lvl="2"/>
            <a:r>
              <a:rPr lang="en-US" sz="2000" dirty="0"/>
              <a:t>Short term (virtual workshops, seminars, summer schools)</a:t>
            </a:r>
            <a:endParaRPr lang="sk-SK" sz="2000" dirty="0"/>
          </a:p>
          <a:p>
            <a:pPr lvl="2"/>
            <a:r>
              <a:rPr lang="en-US" sz="2000" dirty="0"/>
              <a:t>Long term (full time courses, educational </a:t>
            </a:r>
            <a:r>
              <a:rPr lang="en-US" sz="2000" dirty="0" err="1"/>
              <a:t>programmes</a:t>
            </a:r>
            <a:r>
              <a:rPr lang="en-US" sz="2000" dirty="0"/>
              <a:t>) </a:t>
            </a:r>
            <a:endParaRPr lang="sk-SK" sz="2000" dirty="0"/>
          </a:p>
          <a:p>
            <a:pPr lvl="1"/>
            <a:r>
              <a:rPr lang="en-US" sz="2000" dirty="0">
                <a:solidFill>
                  <a:srgbClr val="006600"/>
                </a:solidFill>
              </a:rPr>
              <a:t>Level of implementation: </a:t>
            </a:r>
            <a:endParaRPr lang="sk-SK" sz="2000" dirty="0">
              <a:solidFill>
                <a:srgbClr val="006600"/>
              </a:solidFill>
            </a:endParaRPr>
          </a:p>
          <a:p>
            <a:pPr lvl="2"/>
            <a:r>
              <a:rPr lang="en-US" sz="2000" dirty="0"/>
              <a:t>Online mobility (all activities take place online)</a:t>
            </a:r>
            <a:endParaRPr lang="sk-SK" sz="2000" dirty="0"/>
          </a:p>
          <a:p>
            <a:pPr lvl="2"/>
            <a:r>
              <a:rPr lang="en-US" sz="2000" dirty="0"/>
              <a:t>Blended mobility (physical mobility is complemented by virtual mobility)</a:t>
            </a:r>
            <a:endParaRPr lang="sk-SK" sz="2000" dirty="0"/>
          </a:p>
          <a:p>
            <a:pPr lvl="1"/>
            <a:r>
              <a:rPr lang="en-US" sz="2000" dirty="0">
                <a:solidFill>
                  <a:srgbClr val="006600"/>
                </a:solidFill>
              </a:rPr>
              <a:t>Certification: </a:t>
            </a:r>
            <a:endParaRPr lang="sk-SK" sz="2000" dirty="0">
              <a:solidFill>
                <a:srgbClr val="006600"/>
              </a:solidFill>
            </a:endParaRPr>
          </a:p>
          <a:p>
            <a:pPr lvl="2"/>
            <a:r>
              <a:rPr lang="en-US" sz="2000" dirty="0"/>
              <a:t>Formal (with certification and credits)</a:t>
            </a:r>
            <a:endParaRPr lang="sk-SK" sz="2000" dirty="0"/>
          </a:p>
          <a:p>
            <a:pPr lvl="2"/>
            <a:r>
              <a:rPr lang="en-US" sz="2000" dirty="0"/>
              <a:t>Semi-formal (recognition of credits for some courses)</a:t>
            </a:r>
            <a:endParaRPr lang="sk-SK" sz="2000" dirty="0"/>
          </a:p>
          <a:p>
            <a:pPr lvl="2"/>
            <a:r>
              <a:rPr lang="en-US" sz="2000" dirty="0"/>
              <a:t>Informa</a:t>
            </a:r>
            <a:r>
              <a:rPr lang="sk-SK" sz="2000" dirty="0"/>
              <a:t>l</a:t>
            </a:r>
          </a:p>
        </p:txBody>
      </p:sp>
    </p:spTree>
    <p:extLst>
      <p:ext uri="{BB962C8B-B14F-4D97-AF65-F5344CB8AC3E}">
        <p14:creationId xmlns:p14="http://schemas.microsoft.com/office/powerpoint/2010/main" val="3130004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(VME)</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764704"/>
            <a:ext cx="8172908" cy="5400600"/>
          </a:xfrm>
        </p:spPr>
        <p:txBody>
          <a:bodyPr/>
          <a:lstStyle/>
          <a:p>
            <a:r>
              <a:rPr lang="sk-SK" sz="2400" b="1" dirty="0" err="1"/>
              <a:t>Contains</a:t>
            </a:r>
            <a:r>
              <a:rPr lang="sk-SK" sz="2400" b="1" dirty="0"/>
              <a:t>:</a:t>
            </a:r>
          </a:p>
          <a:p>
            <a:pPr lvl="1"/>
            <a:r>
              <a:rPr lang="en-US" sz="2400" dirty="0"/>
              <a:t>all learning activities (formal, informal</a:t>
            </a:r>
            <a:r>
              <a:rPr lang="sk-SK" sz="2400" dirty="0"/>
              <a:t>)</a:t>
            </a:r>
          </a:p>
          <a:p>
            <a:pPr lvl="1"/>
            <a:r>
              <a:rPr lang="en-US" sz="2400" dirty="0"/>
              <a:t>tools and methods</a:t>
            </a:r>
            <a:r>
              <a:rPr lang="sk-SK" sz="2400" dirty="0"/>
              <a:t> - </a:t>
            </a:r>
            <a:r>
              <a:rPr lang="en-US" sz="2400" dirty="0"/>
              <a:t> used to conduct a virtual mobility </a:t>
            </a:r>
            <a:r>
              <a:rPr lang="en-US" sz="2400" dirty="0" err="1"/>
              <a:t>programme</a:t>
            </a:r>
            <a:r>
              <a:rPr lang="en-US" sz="2400" dirty="0"/>
              <a:t>/activity</a:t>
            </a:r>
            <a:endParaRPr lang="sk-SK" sz="2400" dirty="0"/>
          </a:p>
          <a:p>
            <a:pPr marL="403225" lvl="1" indent="0">
              <a:buNone/>
            </a:pPr>
            <a:endParaRPr lang="sk-SK" sz="2400" dirty="0"/>
          </a:p>
          <a:p>
            <a:r>
              <a:rPr lang="sk-SK" sz="2400" b="1" dirty="0"/>
              <a:t>VM </a:t>
            </a:r>
            <a:r>
              <a:rPr lang="en-US" sz="2400" b="1" dirty="0"/>
              <a:t>has a great potential</a:t>
            </a:r>
            <a:r>
              <a:rPr lang="sk-SK" sz="2400" b="1" dirty="0"/>
              <a:t>:</a:t>
            </a:r>
          </a:p>
          <a:p>
            <a:pPr lvl="1"/>
            <a:r>
              <a:rPr lang="en-US" sz="2400" dirty="0"/>
              <a:t>to access a </a:t>
            </a:r>
            <a:r>
              <a:rPr lang="en-US" sz="2400" dirty="0">
                <a:solidFill>
                  <a:srgbClr val="C00000"/>
                </a:solidFill>
              </a:rPr>
              <a:t>wide educational offer</a:t>
            </a:r>
            <a:r>
              <a:rPr lang="en-US" sz="2400" dirty="0"/>
              <a:t>, unique and international learning experiences</a:t>
            </a:r>
            <a:endParaRPr lang="sk-SK" sz="2400" dirty="0"/>
          </a:p>
          <a:p>
            <a:pPr lvl="1"/>
            <a:r>
              <a:rPr lang="sk-SK" sz="2400" dirty="0"/>
              <a:t>to</a:t>
            </a:r>
            <a:r>
              <a:rPr lang="en-US" sz="2400" dirty="0"/>
              <a:t> access to </a:t>
            </a:r>
            <a:r>
              <a:rPr lang="en-US" sz="2400" dirty="0">
                <a:solidFill>
                  <a:srgbClr val="C00000"/>
                </a:solidFill>
              </a:rPr>
              <a:t>experts, virtual learning environments </a:t>
            </a:r>
            <a:r>
              <a:rPr lang="en-US" sz="2400" dirty="0"/>
              <a:t>for collaboration and courses</a:t>
            </a:r>
            <a:endParaRPr lang="sk-SK" sz="2400" dirty="0"/>
          </a:p>
          <a:p>
            <a:pPr lvl="1"/>
            <a:r>
              <a:rPr lang="sk-SK" sz="2400" dirty="0"/>
              <a:t>to </a:t>
            </a:r>
            <a:r>
              <a:rPr lang="en-US" sz="2400" dirty="0" err="1"/>
              <a:t>facil</a:t>
            </a:r>
            <a:r>
              <a:rPr lang="sk-SK" sz="2400" dirty="0" err="1"/>
              <a:t>itate</a:t>
            </a:r>
            <a:r>
              <a:rPr lang="sk-SK" sz="2400" dirty="0"/>
              <a:t> </a:t>
            </a:r>
            <a:r>
              <a:rPr lang="sk-SK" sz="2400" dirty="0" err="1"/>
              <a:t>an</a:t>
            </a:r>
            <a:r>
              <a:rPr lang="en-US" sz="2400" dirty="0"/>
              <a:t> access to </a:t>
            </a:r>
            <a:r>
              <a:rPr lang="en-US" sz="2400" dirty="0">
                <a:solidFill>
                  <a:srgbClr val="C00000"/>
                </a:solidFill>
              </a:rPr>
              <a:t>research and data</a:t>
            </a:r>
            <a:r>
              <a:rPr lang="sk-SK" sz="2400" dirty="0">
                <a:solidFill>
                  <a:srgbClr val="C00000"/>
                </a:solidFill>
              </a:rPr>
              <a:t> </a:t>
            </a:r>
            <a:r>
              <a:rPr lang="sk-SK" sz="2400" dirty="0"/>
              <a:t>- </a:t>
            </a:r>
            <a:r>
              <a:rPr lang="en-US" sz="2400" dirty="0"/>
              <a:t>regardless of time and space, and even surpass different language and cultural barriers</a:t>
            </a:r>
            <a:endParaRPr lang="sk-SK" sz="2400" dirty="0"/>
          </a:p>
          <a:p>
            <a:endParaRPr lang="sk-SK" sz="2000" dirty="0"/>
          </a:p>
        </p:txBody>
      </p:sp>
    </p:spTree>
    <p:extLst>
      <p:ext uri="{BB962C8B-B14F-4D97-AF65-F5344CB8AC3E}">
        <p14:creationId xmlns:p14="http://schemas.microsoft.com/office/powerpoint/2010/main" val="1020558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1520"/>
            <a:ext cx="7992888" cy="5112096"/>
          </a:xfrm>
        </p:spPr>
        <p:txBody>
          <a:bodyPr/>
          <a:lstStyle/>
          <a:p>
            <a:r>
              <a:rPr lang="sk-SK" sz="2400" b="1" dirty="0" err="1"/>
              <a:t>Parts</a:t>
            </a:r>
            <a:r>
              <a:rPr lang="sk-SK" sz="2400" b="1" dirty="0"/>
              <a:t> (</a:t>
            </a:r>
            <a:r>
              <a:rPr lang="sk-SK" sz="2400" b="1" dirty="0" err="1"/>
              <a:t>components</a:t>
            </a:r>
            <a:r>
              <a:rPr lang="sk-SK" sz="2400" b="1" dirty="0"/>
              <a:t>) of VME:</a:t>
            </a:r>
          </a:p>
          <a:p>
            <a:pPr marL="82550" indent="0">
              <a:buNone/>
            </a:pPr>
            <a:endParaRPr lang="sk-SK" sz="2400" b="1" dirty="0">
              <a:solidFill>
                <a:schemeClr val="accent2">
                  <a:lumMod val="50000"/>
                </a:schemeClr>
              </a:solidFill>
            </a:endParaRPr>
          </a:p>
          <a:p>
            <a:pPr marL="860425" lvl="1" indent="-457200">
              <a:buFont typeface="+mj-lt"/>
              <a:buAutoNum type="alphaUcPeriod"/>
            </a:pPr>
            <a:r>
              <a:rPr lang="sk-SK" sz="2400" b="1" dirty="0">
                <a:solidFill>
                  <a:schemeClr val="accent2">
                    <a:lumMod val="50000"/>
                  </a:schemeClr>
                </a:solidFill>
              </a:rPr>
              <a:t>D</a:t>
            </a:r>
            <a:r>
              <a:rPr lang="en-US" sz="2400" b="1" dirty="0" err="1">
                <a:solidFill>
                  <a:schemeClr val="accent2">
                    <a:lumMod val="50000"/>
                  </a:schemeClr>
                </a:solidFill>
              </a:rPr>
              <a:t>istance</a:t>
            </a:r>
            <a:r>
              <a:rPr lang="en-US" sz="2400" b="1" dirty="0">
                <a:solidFill>
                  <a:schemeClr val="accent2">
                    <a:lumMod val="50000"/>
                  </a:schemeClr>
                </a:solidFill>
              </a:rPr>
              <a:t> / blended </a:t>
            </a:r>
            <a:r>
              <a:rPr lang="sk-SK" sz="2400" b="1" dirty="0" err="1">
                <a:solidFill>
                  <a:schemeClr val="accent2">
                    <a:lumMod val="50000"/>
                  </a:schemeClr>
                </a:solidFill>
              </a:rPr>
              <a:t>learning</a:t>
            </a:r>
            <a:endParaRPr lang="sk-SK" sz="2400" b="1" dirty="0">
              <a:solidFill>
                <a:schemeClr val="accent2">
                  <a:lumMod val="50000"/>
                </a:schemeClr>
              </a:solidFill>
            </a:endParaRPr>
          </a:p>
          <a:p>
            <a:pPr marL="860425" lvl="1" indent="-457200">
              <a:buFont typeface="+mj-lt"/>
              <a:buAutoNum type="alphaUcPeriod"/>
            </a:pPr>
            <a:r>
              <a:rPr lang="sk-SK" sz="2400" b="1" dirty="0">
                <a:solidFill>
                  <a:schemeClr val="accent2">
                    <a:lumMod val="50000"/>
                  </a:schemeClr>
                </a:solidFill>
              </a:rPr>
              <a:t>V</a:t>
            </a:r>
            <a:r>
              <a:rPr lang="en-US" sz="2400" b="1" dirty="0" err="1">
                <a:solidFill>
                  <a:schemeClr val="accent2">
                    <a:lumMod val="50000"/>
                  </a:schemeClr>
                </a:solidFill>
              </a:rPr>
              <a:t>irtual</a:t>
            </a:r>
            <a:r>
              <a:rPr lang="en-US" sz="2400" b="1" dirty="0">
                <a:solidFill>
                  <a:schemeClr val="accent2">
                    <a:lumMod val="50000"/>
                  </a:schemeClr>
                </a:solidFill>
              </a:rPr>
              <a:t> learning environments</a:t>
            </a:r>
            <a:endParaRPr lang="sk-SK" sz="2400" b="1" dirty="0">
              <a:solidFill>
                <a:schemeClr val="accent2">
                  <a:lumMod val="50000"/>
                </a:schemeClr>
              </a:solidFill>
            </a:endParaRPr>
          </a:p>
          <a:p>
            <a:pPr marL="860425" lvl="1" indent="-457200">
              <a:buFont typeface="+mj-lt"/>
              <a:buAutoNum type="alphaUcPeriod"/>
            </a:pPr>
            <a:r>
              <a:rPr lang="sk-SK" sz="2400" b="1" dirty="0">
                <a:solidFill>
                  <a:schemeClr val="accent2">
                    <a:lumMod val="50000"/>
                  </a:schemeClr>
                </a:solidFill>
              </a:rPr>
              <a:t>C</a:t>
            </a:r>
            <a:r>
              <a:rPr lang="en-US" sz="2400" b="1" dirty="0" err="1">
                <a:solidFill>
                  <a:schemeClr val="accent2">
                    <a:lumMod val="50000"/>
                  </a:schemeClr>
                </a:solidFill>
              </a:rPr>
              <a:t>ommunication</a:t>
            </a:r>
            <a:r>
              <a:rPr lang="en-US" sz="2400" b="1" dirty="0">
                <a:solidFill>
                  <a:schemeClr val="accent2">
                    <a:lumMod val="50000"/>
                  </a:schemeClr>
                </a:solidFill>
              </a:rPr>
              <a:t> processes</a:t>
            </a:r>
            <a:endParaRPr lang="sk-SK" sz="2400" b="1" dirty="0">
              <a:solidFill>
                <a:schemeClr val="accent2">
                  <a:lumMod val="50000"/>
                </a:schemeClr>
              </a:solidFill>
            </a:endParaRPr>
          </a:p>
          <a:p>
            <a:pPr marL="860425" lvl="1" indent="-457200">
              <a:buFont typeface="+mj-lt"/>
              <a:buAutoNum type="alphaUcPeriod"/>
            </a:pPr>
            <a:r>
              <a:rPr lang="sk-SK" sz="2400" b="1" dirty="0">
                <a:solidFill>
                  <a:schemeClr val="accent2">
                    <a:lumMod val="50000"/>
                  </a:schemeClr>
                </a:solidFill>
              </a:rPr>
              <a:t>V</a:t>
            </a:r>
            <a:r>
              <a:rPr lang="en-US" sz="2400" b="1" dirty="0" err="1">
                <a:solidFill>
                  <a:schemeClr val="accent2">
                    <a:lumMod val="50000"/>
                  </a:schemeClr>
                </a:solidFill>
              </a:rPr>
              <a:t>irtual</a:t>
            </a:r>
            <a:r>
              <a:rPr lang="en-US" sz="2400" b="1" dirty="0">
                <a:solidFill>
                  <a:schemeClr val="accent2">
                    <a:lumMod val="50000"/>
                  </a:schemeClr>
                </a:solidFill>
              </a:rPr>
              <a:t> communities</a:t>
            </a:r>
            <a:endParaRPr lang="sk-SK" sz="2400" b="1" dirty="0">
              <a:solidFill>
                <a:schemeClr val="accent2">
                  <a:lumMod val="50000"/>
                </a:schemeClr>
              </a:solidFill>
            </a:endParaRPr>
          </a:p>
          <a:p>
            <a:pPr marL="860425" lvl="1" indent="-457200">
              <a:buFont typeface="+mj-lt"/>
              <a:buAutoNum type="alphaUcPeriod"/>
            </a:pPr>
            <a:r>
              <a:rPr lang="sk-SK" sz="2400" b="1" dirty="0">
                <a:solidFill>
                  <a:schemeClr val="accent2">
                    <a:lumMod val="50000"/>
                  </a:schemeClr>
                </a:solidFill>
              </a:rPr>
              <a:t>C</a:t>
            </a:r>
            <a:r>
              <a:rPr lang="en-US" sz="2400" b="1" dirty="0" err="1">
                <a:solidFill>
                  <a:schemeClr val="accent2">
                    <a:lumMod val="50000"/>
                  </a:schemeClr>
                </a:solidFill>
              </a:rPr>
              <a:t>ourse</a:t>
            </a:r>
            <a:r>
              <a:rPr lang="en-US" sz="2400" b="1" dirty="0">
                <a:solidFill>
                  <a:schemeClr val="accent2">
                    <a:lumMod val="50000"/>
                  </a:schemeClr>
                </a:solidFill>
              </a:rPr>
              <a:t> / curriculum design</a:t>
            </a:r>
            <a:endParaRPr lang="sk-SK" sz="2400" b="1" dirty="0">
              <a:solidFill>
                <a:schemeClr val="accent2">
                  <a:lumMod val="50000"/>
                </a:schemeClr>
              </a:solidFill>
            </a:endParaRPr>
          </a:p>
        </p:txBody>
      </p:sp>
    </p:spTree>
    <p:extLst>
      <p:ext uri="{BB962C8B-B14F-4D97-AF65-F5344CB8AC3E}">
        <p14:creationId xmlns:p14="http://schemas.microsoft.com/office/powerpoint/2010/main" val="3056441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692696"/>
            <a:ext cx="7992888" cy="5112096"/>
          </a:xfrm>
        </p:spPr>
        <p:txBody>
          <a:bodyPr/>
          <a:lstStyle/>
          <a:p>
            <a:pPr marL="539750" indent="-457200">
              <a:buFont typeface="+mj-lt"/>
              <a:buAutoNum type="alphaUcPeriod"/>
            </a:pPr>
            <a:r>
              <a:rPr lang="sk-SK" sz="2000" b="1" dirty="0">
                <a:solidFill>
                  <a:schemeClr val="accent2">
                    <a:lumMod val="50000"/>
                  </a:schemeClr>
                </a:solidFill>
              </a:rPr>
              <a:t>D</a:t>
            </a:r>
            <a:r>
              <a:rPr lang="en-US" sz="2000" b="1" dirty="0" err="1">
                <a:solidFill>
                  <a:schemeClr val="accent2">
                    <a:lumMod val="50000"/>
                  </a:schemeClr>
                </a:solidFill>
              </a:rPr>
              <a:t>istance</a:t>
            </a:r>
            <a:r>
              <a:rPr lang="en-US" sz="2000" b="1" dirty="0">
                <a:solidFill>
                  <a:schemeClr val="accent2">
                    <a:lumMod val="50000"/>
                  </a:schemeClr>
                </a:solidFill>
              </a:rPr>
              <a:t> / blended </a:t>
            </a:r>
            <a:r>
              <a:rPr lang="sk-SK" sz="2000" b="1" dirty="0" err="1">
                <a:solidFill>
                  <a:schemeClr val="accent2">
                    <a:lumMod val="50000"/>
                  </a:schemeClr>
                </a:solidFill>
              </a:rPr>
              <a:t>learning</a:t>
            </a:r>
            <a:endParaRPr lang="sk-SK" sz="2000" b="1" dirty="0">
              <a:solidFill>
                <a:schemeClr val="accent2">
                  <a:lumMod val="50000"/>
                </a:schemeClr>
              </a:solidFill>
            </a:endParaRPr>
          </a:p>
          <a:p>
            <a:r>
              <a:rPr lang="sk-SK" sz="2000" dirty="0"/>
              <a:t>e</a:t>
            </a:r>
            <a:r>
              <a:rPr lang="en-US" sz="2000" dirty="0" err="1"/>
              <a:t>ven</a:t>
            </a:r>
            <a:r>
              <a:rPr lang="en-US" sz="2000" dirty="0"/>
              <a:t> if virtual mobility means more than distance / blended learning</a:t>
            </a:r>
            <a:r>
              <a:rPr lang="sk-SK" sz="2000" dirty="0"/>
              <a:t> </a:t>
            </a:r>
            <a:r>
              <a:rPr lang="sk-SK" sz="2000" dirty="0" err="1"/>
              <a:t>containing</a:t>
            </a:r>
            <a:r>
              <a:rPr lang="sk-SK" sz="2000" dirty="0"/>
              <a:t> </a:t>
            </a:r>
            <a:r>
              <a:rPr lang="en-US" sz="2000" dirty="0"/>
              <a:t>a wide range of international experiences</a:t>
            </a:r>
            <a:r>
              <a:rPr lang="sk-SK" sz="2000" dirty="0"/>
              <a:t> - </a:t>
            </a:r>
            <a:r>
              <a:rPr lang="en-US" sz="2000" dirty="0"/>
              <a:t>we can see </a:t>
            </a:r>
            <a:r>
              <a:rPr lang="en-US" sz="2000" dirty="0">
                <a:solidFill>
                  <a:srgbClr val="C00000"/>
                </a:solidFill>
              </a:rPr>
              <a:t>distance learning </a:t>
            </a:r>
            <a:r>
              <a:rPr lang="sk-SK" sz="2000" dirty="0">
                <a:solidFill>
                  <a:srgbClr val="C00000"/>
                </a:solidFill>
              </a:rPr>
              <a:t> = </a:t>
            </a:r>
            <a:r>
              <a:rPr lang="en-US" sz="2000" dirty="0"/>
              <a:t>as </a:t>
            </a:r>
            <a:r>
              <a:rPr lang="en-US" sz="2000" b="1" dirty="0"/>
              <a:t>an instrument that facilitates knowledge building and generates learning</a:t>
            </a:r>
            <a:endParaRPr lang="sk-SK" sz="2000" b="1" dirty="0"/>
          </a:p>
          <a:p>
            <a:r>
              <a:rPr lang="en-US" sz="2000" dirty="0"/>
              <a:t>learning, communication, and collaboration processes in virtual mobility </a:t>
            </a:r>
            <a:r>
              <a:rPr lang="sk-SK" sz="2000" dirty="0"/>
              <a:t> = </a:t>
            </a:r>
            <a:r>
              <a:rPr lang="en-US" sz="2000" i="1" dirty="0"/>
              <a:t>take place at distance</a:t>
            </a:r>
            <a:endParaRPr lang="sk-SK" sz="2000" b="1" i="1" dirty="0">
              <a:solidFill>
                <a:schemeClr val="accent2">
                  <a:lumMod val="50000"/>
                </a:schemeClr>
              </a:solidFill>
            </a:endParaRPr>
          </a:p>
          <a:p>
            <a:r>
              <a:rPr lang="en-US" sz="2000" dirty="0"/>
              <a:t>The great </a:t>
            </a:r>
            <a:r>
              <a:rPr lang="en-US" sz="2000" b="1" dirty="0"/>
              <a:t>advantage of distance learning </a:t>
            </a:r>
            <a:r>
              <a:rPr lang="sk-SK" sz="2000" dirty="0"/>
              <a:t>(</a:t>
            </a:r>
            <a:r>
              <a:rPr lang="en-US" sz="2000" dirty="0"/>
              <a:t>important tool also for lifelong learning</a:t>
            </a:r>
            <a:r>
              <a:rPr lang="sk-SK" sz="2000" dirty="0"/>
              <a:t>)</a:t>
            </a:r>
            <a:r>
              <a:rPr lang="en-US" sz="2000" dirty="0"/>
              <a:t>: </a:t>
            </a:r>
            <a:endParaRPr lang="sk-SK" sz="2000" dirty="0"/>
          </a:p>
          <a:p>
            <a:pPr lvl="2"/>
            <a:r>
              <a:rPr lang="en-US" sz="2000" dirty="0"/>
              <a:t>it gives students flexibility, student-</a:t>
            </a:r>
            <a:r>
              <a:rPr lang="en-US" sz="2000" dirty="0" err="1"/>
              <a:t>centred</a:t>
            </a:r>
            <a:r>
              <a:rPr lang="en-US" sz="2000" dirty="0"/>
              <a:t> learning approaches, removing barriers between learning spaces and time, learning in a virtual world in which technological means and the human component </a:t>
            </a:r>
            <a:r>
              <a:rPr lang="en-US" sz="2000" i="1" dirty="0"/>
              <a:t>cooperate to accelerate and facilitate the acquisition of deep knowledge related to the studied field</a:t>
            </a:r>
            <a:endParaRPr lang="sk-SK" sz="2000" i="1" dirty="0"/>
          </a:p>
        </p:txBody>
      </p:sp>
    </p:spTree>
    <p:extLst>
      <p:ext uri="{BB962C8B-B14F-4D97-AF65-F5344CB8AC3E}">
        <p14:creationId xmlns:p14="http://schemas.microsoft.com/office/powerpoint/2010/main" val="1750496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80728"/>
            <a:ext cx="7992888" cy="4824064"/>
          </a:xfrm>
        </p:spPr>
        <p:txBody>
          <a:bodyPr/>
          <a:lstStyle/>
          <a:p>
            <a:pPr marL="539750" indent="-457200">
              <a:buFont typeface="+mj-lt"/>
              <a:buAutoNum type="alphaUcPeriod"/>
            </a:pPr>
            <a:r>
              <a:rPr lang="sk-SK" sz="2400" b="1" dirty="0">
                <a:solidFill>
                  <a:schemeClr val="accent2">
                    <a:lumMod val="50000"/>
                  </a:schemeClr>
                </a:solidFill>
              </a:rPr>
              <a:t>D</a:t>
            </a:r>
            <a:r>
              <a:rPr lang="en-US" sz="2400" b="1" dirty="0" err="1">
                <a:solidFill>
                  <a:schemeClr val="accent2">
                    <a:lumMod val="50000"/>
                  </a:schemeClr>
                </a:solidFill>
              </a:rPr>
              <a:t>istance</a:t>
            </a:r>
            <a:r>
              <a:rPr lang="en-US" sz="2400" b="1" dirty="0">
                <a:solidFill>
                  <a:schemeClr val="accent2">
                    <a:lumMod val="50000"/>
                  </a:schemeClr>
                </a:solidFill>
              </a:rPr>
              <a:t> / blended </a:t>
            </a:r>
            <a:r>
              <a:rPr lang="sk-SK" sz="2400" b="1" dirty="0" err="1">
                <a:solidFill>
                  <a:schemeClr val="accent2">
                    <a:lumMod val="50000"/>
                  </a:schemeClr>
                </a:solidFill>
              </a:rPr>
              <a:t>learning</a:t>
            </a:r>
            <a:endParaRPr lang="sk-SK" sz="2400" b="1" dirty="0">
              <a:solidFill>
                <a:schemeClr val="accent2">
                  <a:lumMod val="50000"/>
                </a:schemeClr>
              </a:solidFill>
            </a:endParaRPr>
          </a:p>
          <a:p>
            <a:r>
              <a:rPr lang="en-US" sz="2400" dirty="0"/>
              <a:t>is a viable and increasingly in demand alternative because it provides access to a well-established learning </a:t>
            </a:r>
            <a:r>
              <a:rPr lang="en-US" sz="2400" dirty="0" err="1"/>
              <a:t>programme</a:t>
            </a:r>
            <a:r>
              <a:rPr lang="en-US" sz="2400" dirty="0"/>
              <a:t>, even if the information source is not in direct (physical) contact with the students</a:t>
            </a:r>
            <a:endParaRPr lang="sk-SK" sz="2400" dirty="0"/>
          </a:p>
          <a:p>
            <a:r>
              <a:rPr lang="en-US" sz="2400" dirty="0"/>
              <a:t>is another approach, thoughtfully integrating the use of a wide range of technologies and digital media with traditional </a:t>
            </a:r>
            <a:r>
              <a:rPr lang="sk-SK" sz="2400" dirty="0"/>
              <a:t>- </a:t>
            </a:r>
            <a:r>
              <a:rPr lang="en-US" sz="2400" dirty="0"/>
              <a:t>instructor-led classroom activities</a:t>
            </a:r>
            <a:endParaRPr lang="sk-SK" sz="2400" dirty="0"/>
          </a:p>
          <a:p>
            <a:r>
              <a:rPr lang="en-US" sz="2400" dirty="0"/>
              <a:t>is also known as “hybrid education” nowadays, these two terms being used alternatively, referring actually to the same concept</a:t>
            </a:r>
            <a:endParaRPr lang="sk-SK" sz="2400" b="1" dirty="0">
              <a:solidFill>
                <a:schemeClr val="accent2">
                  <a:lumMod val="50000"/>
                </a:schemeClr>
              </a:solidFill>
            </a:endParaRPr>
          </a:p>
        </p:txBody>
      </p:sp>
    </p:spTree>
    <p:extLst>
      <p:ext uri="{BB962C8B-B14F-4D97-AF65-F5344CB8AC3E}">
        <p14:creationId xmlns:p14="http://schemas.microsoft.com/office/powerpoint/2010/main" val="382927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822325" y="260648"/>
            <a:ext cx="7499350" cy="1143000"/>
          </a:xfrm>
        </p:spPr>
        <p:txBody>
          <a:bodyPr>
            <a:normAutofit fontScale="90000"/>
          </a:bodyPr>
          <a:lstStyle/>
          <a:p>
            <a:pPr algn="ctr"/>
            <a:br>
              <a:rPr lang="sk-SK" sz="2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sk-SK" sz="3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DIGITAL &amp; SUSTAINABLE ACADEMIC MOBILITY:</a:t>
            </a:r>
            <a:endParaRPr lang="sk-SK" sz="32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822325" y="1484784"/>
            <a:ext cx="7499349" cy="4248472"/>
          </a:xfrm>
        </p:spPr>
        <p:txBody>
          <a:bodyPr/>
          <a:lstStyle/>
          <a:p>
            <a:pPr marL="425450" indent="-342900">
              <a:buFont typeface="+mj-lt"/>
              <a:buAutoNum type="arabicPeriod"/>
            </a:pP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p>
          <a:p>
            <a:pPr marL="596900" indent="-514350">
              <a:buFont typeface="+mj-lt"/>
              <a:buAutoNum type="arabicPeriod"/>
            </a:pPr>
            <a:endPar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425450" indent="-342900">
              <a:buFont typeface="+mj-lt"/>
              <a:buAutoNum type="arabicPeriod"/>
            </a:pP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Types</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of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p>
          <a:p>
            <a:pPr marL="596900" indent="-514350">
              <a:buFont typeface="+mj-lt"/>
              <a:buAutoNum type="arabicPeriod"/>
            </a:pPr>
            <a:endPar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endParaRPr>
          </a:p>
          <a:p>
            <a:pPr marL="425450" indent="-342900">
              <a:buFont typeface="+mj-lt"/>
              <a:buAutoNum type="arabicPeriod"/>
            </a:pP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Virtual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Mobility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Environment</a:t>
            </a:r>
            <a:endPar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endParaRPr>
          </a:p>
          <a:p>
            <a:pPr marL="425450" indent="-342900">
              <a:buFont typeface="+mj-lt"/>
              <a:buAutoNum type="arabicPeriod"/>
            </a:pPr>
            <a:endPar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endParaRPr>
          </a:p>
          <a:p>
            <a:pPr marL="425450" indent="-342900">
              <a:buFont typeface="+mj-lt"/>
              <a:buAutoNum type="arabicPeriod"/>
            </a:pP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a:t>
            </a:r>
          </a:p>
        </p:txBody>
      </p:sp>
    </p:spTree>
    <p:extLst>
      <p:ext uri="{BB962C8B-B14F-4D97-AF65-F5344CB8AC3E}">
        <p14:creationId xmlns:p14="http://schemas.microsoft.com/office/powerpoint/2010/main" val="1490837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B. V</a:t>
            </a:r>
            <a:r>
              <a:rPr lang="en-US" sz="2400" b="1" dirty="0" err="1">
                <a:solidFill>
                  <a:schemeClr val="accent2">
                    <a:lumMod val="50000"/>
                  </a:schemeClr>
                </a:solidFill>
              </a:rPr>
              <a:t>irtual</a:t>
            </a:r>
            <a:r>
              <a:rPr lang="en-US" sz="2400" b="1" dirty="0">
                <a:solidFill>
                  <a:schemeClr val="accent2">
                    <a:lumMod val="50000"/>
                  </a:schemeClr>
                </a:solidFill>
              </a:rPr>
              <a:t> learning environments</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a:p>
            <a:r>
              <a:rPr lang="en-US" sz="2400" dirty="0"/>
              <a:t>refers to a system that provides users with a set of teaching and learning tools designed to enhance learning experiences and to manage educational processes</a:t>
            </a:r>
            <a:endParaRPr lang="sk-SK" sz="2400" dirty="0"/>
          </a:p>
          <a:p>
            <a:pPr marL="82550" indent="0">
              <a:buNone/>
            </a:pPr>
            <a:endParaRPr lang="sk-SK" sz="2400" dirty="0"/>
          </a:p>
          <a:p>
            <a:r>
              <a:rPr lang="sk-SK" sz="2400" dirty="0"/>
              <a:t>i</a:t>
            </a:r>
            <a:r>
              <a:rPr lang="en-US" sz="2400" dirty="0"/>
              <a:t>t is widely used to support today’s learners with a wide range of tools and course-specific contents</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p:txBody>
      </p:sp>
    </p:spTree>
    <p:extLst>
      <p:ext uri="{BB962C8B-B14F-4D97-AF65-F5344CB8AC3E}">
        <p14:creationId xmlns:p14="http://schemas.microsoft.com/office/powerpoint/2010/main" val="2005711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B. V</a:t>
            </a:r>
            <a:r>
              <a:rPr lang="en-US" sz="2400" b="1" dirty="0" err="1">
                <a:solidFill>
                  <a:schemeClr val="accent2">
                    <a:lumMod val="50000"/>
                  </a:schemeClr>
                </a:solidFill>
              </a:rPr>
              <a:t>irtual</a:t>
            </a:r>
            <a:r>
              <a:rPr lang="en-US" sz="2400" b="1" dirty="0">
                <a:solidFill>
                  <a:schemeClr val="accent2">
                    <a:lumMod val="50000"/>
                  </a:schemeClr>
                </a:solidFill>
              </a:rPr>
              <a:t> learning environments</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a:p>
            <a:r>
              <a:rPr lang="sk-SK" sz="2400" dirty="0"/>
              <a:t>t</a:t>
            </a:r>
            <a:r>
              <a:rPr lang="en-US" sz="2400" dirty="0"/>
              <a:t>he term is also known as</a:t>
            </a:r>
            <a:r>
              <a:rPr lang="sk-SK" sz="2400" dirty="0"/>
              <a:t>:</a:t>
            </a:r>
          </a:p>
          <a:p>
            <a:pPr lvl="2"/>
            <a:r>
              <a:rPr lang="en-US" dirty="0"/>
              <a:t>Learning Management System (LMS)</a:t>
            </a:r>
            <a:endParaRPr lang="sk-SK" dirty="0"/>
          </a:p>
          <a:p>
            <a:pPr lvl="2"/>
            <a:r>
              <a:rPr lang="en-US" dirty="0"/>
              <a:t>Learning Platform (LP) or</a:t>
            </a:r>
            <a:endParaRPr lang="sk-SK" dirty="0"/>
          </a:p>
          <a:p>
            <a:pPr lvl="2"/>
            <a:r>
              <a:rPr lang="en-US" dirty="0"/>
              <a:t>Educational Platform (EP) </a:t>
            </a:r>
            <a:endParaRPr lang="sk-SK" dirty="0"/>
          </a:p>
          <a:p>
            <a:r>
              <a:rPr lang="sk-SK" sz="2400" dirty="0"/>
              <a:t>i</a:t>
            </a:r>
            <a:r>
              <a:rPr lang="en-US" sz="2400" dirty="0"/>
              <a:t>n virtual mobility settings</a:t>
            </a:r>
            <a:r>
              <a:rPr lang="sk-SK" sz="2400" dirty="0"/>
              <a:t> - </a:t>
            </a:r>
            <a:r>
              <a:rPr lang="en-US" sz="2400" dirty="0"/>
              <a:t>a virtual learning environment (VLE) must be employed to provide a complete learning experience</a:t>
            </a:r>
            <a:endParaRPr lang="sk-SK" sz="2400" b="1" dirty="0">
              <a:solidFill>
                <a:schemeClr val="accent2">
                  <a:lumMod val="50000"/>
                </a:schemeClr>
              </a:solidFill>
            </a:endParaRPr>
          </a:p>
        </p:txBody>
      </p:sp>
    </p:spTree>
    <p:extLst>
      <p:ext uri="{BB962C8B-B14F-4D97-AF65-F5344CB8AC3E}">
        <p14:creationId xmlns:p14="http://schemas.microsoft.com/office/powerpoint/2010/main" val="3397238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B. V</a:t>
            </a:r>
            <a:r>
              <a:rPr lang="en-US" sz="2400" b="1" dirty="0" err="1">
                <a:solidFill>
                  <a:schemeClr val="accent2">
                    <a:lumMod val="50000"/>
                  </a:schemeClr>
                </a:solidFill>
              </a:rPr>
              <a:t>irtual</a:t>
            </a:r>
            <a:r>
              <a:rPr lang="en-US" sz="2400" b="1" dirty="0">
                <a:solidFill>
                  <a:schemeClr val="accent2">
                    <a:lumMod val="50000"/>
                  </a:schemeClr>
                </a:solidFill>
              </a:rPr>
              <a:t> learning environments</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a:p>
            <a:r>
              <a:rPr lang="sk-SK" sz="2400" dirty="0" err="1"/>
              <a:t>According</a:t>
            </a:r>
            <a:r>
              <a:rPr lang="sk-SK" sz="2400" dirty="0"/>
              <a:t> to </a:t>
            </a:r>
            <a:r>
              <a:rPr lang="sk-SK" sz="2400" dirty="0" err="1"/>
              <a:t>other</a:t>
            </a:r>
            <a:r>
              <a:rPr lang="sk-SK" sz="2400" dirty="0"/>
              <a:t> </a:t>
            </a:r>
            <a:r>
              <a:rPr lang="sk-SK" sz="2400" dirty="0" err="1"/>
              <a:t>theories</a:t>
            </a:r>
            <a:r>
              <a:rPr lang="sk-SK" sz="2400" dirty="0"/>
              <a:t> in </a:t>
            </a:r>
            <a:r>
              <a:rPr lang="sk-SK" sz="2400" dirty="0" err="1"/>
              <a:t>the</a:t>
            </a:r>
            <a:r>
              <a:rPr lang="sk-SK" sz="2400" dirty="0"/>
              <a:t> </a:t>
            </a:r>
            <a:r>
              <a:rPr lang="sk-SK" sz="2400" dirty="0" err="1"/>
              <a:t>field</a:t>
            </a:r>
            <a:r>
              <a:rPr lang="sk-SK" sz="2400" dirty="0"/>
              <a:t> - </a:t>
            </a:r>
            <a:r>
              <a:rPr lang="en-US" sz="2400" dirty="0"/>
              <a:t>instead of a VLE, a </a:t>
            </a:r>
            <a:r>
              <a:rPr lang="sk-SK" sz="2400" b="1" dirty="0"/>
              <a:t>P</a:t>
            </a:r>
            <a:r>
              <a:rPr lang="en-US" sz="2400" b="1" dirty="0" err="1"/>
              <a:t>ersonal</a:t>
            </a:r>
            <a:r>
              <a:rPr lang="en-US" sz="2400" b="1" dirty="0"/>
              <a:t> </a:t>
            </a:r>
            <a:r>
              <a:rPr lang="sk-SK" sz="2400" b="1" dirty="0"/>
              <a:t>L</a:t>
            </a:r>
            <a:r>
              <a:rPr lang="en-US" sz="2400" b="1" dirty="0"/>
              <a:t>earning </a:t>
            </a:r>
            <a:r>
              <a:rPr lang="sk-SK" sz="2400" b="1" dirty="0"/>
              <a:t>E</a:t>
            </a:r>
            <a:r>
              <a:rPr lang="en-US" sz="2400" b="1" dirty="0" err="1"/>
              <a:t>nvironment</a:t>
            </a:r>
            <a:r>
              <a:rPr lang="en-US" sz="2400" b="1" dirty="0"/>
              <a:t> </a:t>
            </a:r>
            <a:r>
              <a:rPr lang="en-US" sz="2400" i="1" dirty="0"/>
              <a:t>(PLE) </a:t>
            </a:r>
            <a:r>
              <a:rPr lang="en-US" sz="2400" dirty="0"/>
              <a:t>must be created or developed by each participant (student)</a:t>
            </a:r>
            <a:endParaRPr lang="sk-SK" sz="2400" dirty="0"/>
          </a:p>
          <a:p>
            <a:pPr marL="82550" indent="0">
              <a:buNone/>
            </a:pPr>
            <a:endParaRPr lang="sk-SK" sz="2400" dirty="0"/>
          </a:p>
          <a:p>
            <a:r>
              <a:rPr lang="sk-SK" sz="2400" dirty="0"/>
              <a:t>A</a:t>
            </a:r>
            <a:r>
              <a:rPr lang="en-US" sz="2400" dirty="0" err="1"/>
              <a:t>dvantages</a:t>
            </a:r>
            <a:r>
              <a:rPr lang="en-US" sz="2400" dirty="0"/>
              <a:t> of using </a:t>
            </a:r>
            <a:r>
              <a:rPr lang="en-US" sz="2400" b="1" dirty="0"/>
              <a:t>PLE</a:t>
            </a:r>
            <a:r>
              <a:rPr lang="sk-SK" sz="2400" dirty="0"/>
              <a:t> - </a:t>
            </a:r>
            <a:r>
              <a:rPr lang="en-US" sz="2400" dirty="0"/>
              <a:t> the most important one is</a:t>
            </a:r>
            <a:r>
              <a:rPr lang="sk-SK" sz="2400" dirty="0"/>
              <a:t> - </a:t>
            </a:r>
            <a:r>
              <a:rPr lang="en-US" sz="2400" dirty="0"/>
              <a:t> that students gain </a:t>
            </a:r>
            <a:r>
              <a:rPr lang="en-US" sz="2400" b="1" dirty="0"/>
              <a:t>the ability to decide on their own learning</a:t>
            </a:r>
            <a:r>
              <a:rPr lang="en-US" sz="2400" dirty="0"/>
              <a:t>, especially lifelong learners</a:t>
            </a:r>
            <a:r>
              <a:rPr lang="sk-SK" sz="2400" dirty="0"/>
              <a:t>:</a:t>
            </a:r>
          </a:p>
          <a:p>
            <a:endParaRPr lang="sk-SK" sz="2400" b="1" dirty="0">
              <a:solidFill>
                <a:schemeClr val="accent2">
                  <a:lumMod val="50000"/>
                </a:schemeClr>
              </a:solidFill>
            </a:endParaRPr>
          </a:p>
        </p:txBody>
      </p:sp>
    </p:spTree>
    <p:extLst>
      <p:ext uri="{BB962C8B-B14F-4D97-AF65-F5344CB8AC3E}">
        <p14:creationId xmlns:p14="http://schemas.microsoft.com/office/powerpoint/2010/main" val="1698560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B. V</a:t>
            </a:r>
            <a:r>
              <a:rPr lang="en-US" sz="2400" b="1" dirty="0" err="1">
                <a:solidFill>
                  <a:schemeClr val="accent2">
                    <a:lumMod val="50000"/>
                  </a:schemeClr>
                </a:solidFill>
              </a:rPr>
              <a:t>irtual</a:t>
            </a:r>
            <a:r>
              <a:rPr lang="en-US" sz="2400" b="1" dirty="0">
                <a:solidFill>
                  <a:schemeClr val="accent2">
                    <a:lumMod val="50000"/>
                  </a:schemeClr>
                </a:solidFill>
              </a:rPr>
              <a:t> learning environments</a:t>
            </a:r>
            <a:endParaRPr lang="sk-SK" sz="2400" dirty="0"/>
          </a:p>
          <a:p>
            <a:pPr marL="82550" indent="0">
              <a:buNone/>
            </a:pPr>
            <a:r>
              <a:rPr lang="en-US" sz="2400" b="1" dirty="0"/>
              <a:t>PLE</a:t>
            </a:r>
            <a:r>
              <a:rPr lang="sk-SK" sz="2400" b="1" dirty="0"/>
              <a:t>:</a:t>
            </a:r>
          </a:p>
          <a:p>
            <a:r>
              <a:rPr lang="sk-SK" sz="2400" dirty="0" err="1"/>
              <a:t>relatively</a:t>
            </a:r>
            <a:r>
              <a:rPr lang="sk-SK" sz="2400" dirty="0"/>
              <a:t> </a:t>
            </a:r>
            <a:r>
              <a:rPr lang="sk-SK" sz="2400" b="1" dirty="0"/>
              <a:t>new </a:t>
            </a:r>
            <a:r>
              <a:rPr lang="sk-SK" sz="2400" b="1" dirty="0" err="1"/>
              <a:t>phenomenon</a:t>
            </a:r>
            <a:r>
              <a:rPr lang="sk-SK" sz="2400" b="1" dirty="0"/>
              <a:t> </a:t>
            </a:r>
            <a:r>
              <a:rPr lang="sk-SK" sz="2400" dirty="0"/>
              <a:t>in </a:t>
            </a:r>
            <a:r>
              <a:rPr lang="sk-SK" sz="2400" dirty="0" err="1"/>
              <a:t>the</a:t>
            </a:r>
            <a:r>
              <a:rPr lang="sk-SK" sz="2400" dirty="0"/>
              <a:t> e-learning </a:t>
            </a:r>
            <a:r>
              <a:rPr lang="sk-SK" sz="2400" dirty="0" err="1"/>
              <a:t>field</a:t>
            </a:r>
            <a:r>
              <a:rPr lang="sk-SK" sz="2400" dirty="0"/>
              <a:t> </a:t>
            </a:r>
            <a:r>
              <a:rPr lang="sk-SK" sz="2400" dirty="0" err="1"/>
              <a:t>motivated</a:t>
            </a:r>
            <a:r>
              <a:rPr lang="sk-SK" sz="2400" dirty="0"/>
              <a:t> by:</a:t>
            </a:r>
          </a:p>
          <a:p>
            <a:pPr lvl="1"/>
            <a:r>
              <a:rPr lang="sk-SK" sz="2400" dirty="0" err="1"/>
              <a:t>the</a:t>
            </a:r>
            <a:r>
              <a:rPr lang="sk-SK" sz="2400" dirty="0"/>
              <a:t> </a:t>
            </a:r>
            <a:r>
              <a:rPr lang="sk-SK" sz="2400" dirty="0" err="1"/>
              <a:t>needs</a:t>
            </a:r>
            <a:r>
              <a:rPr lang="sk-SK" sz="2400" dirty="0"/>
              <a:t> of </a:t>
            </a:r>
            <a:r>
              <a:rPr lang="sk-SK" sz="2400" dirty="0" err="1"/>
              <a:t>life-long</a:t>
            </a:r>
            <a:r>
              <a:rPr lang="sk-SK" sz="2400" dirty="0"/>
              <a:t> </a:t>
            </a:r>
            <a:r>
              <a:rPr lang="sk-SK" sz="2400" dirty="0" err="1"/>
              <a:t>learners</a:t>
            </a:r>
            <a:r>
              <a:rPr lang="sk-SK" sz="2400" dirty="0"/>
              <a:t> </a:t>
            </a:r>
            <a:r>
              <a:rPr lang="sk-SK" sz="2400" dirty="0" err="1"/>
              <a:t>for</a:t>
            </a:r>
            <a:r>
              <a:rPr lang="sk-SK" sz="2400" dirty="0"/>
              <a:t> a </a:t>
            </a:r>
            <a:r>
              <a:rPr lang="sk-SK" sz="2400" dirty="0" err="1"/>
              <a:t>system</a:t>
            </a:r>
            <a:r>
              <a:rPr lang="sk-SK" sz="2400" dirty="0"/>
              <a:t> </a:t>
            </a:r>
            <a:r>
              <a:rPr lang="sk-SK" sz="2400" dirty="0" err="1"/>
              <a:t>that</a:t>
            </a:r>
            <a:r>
              <a:rPr lang="sk-SK" sz="2400" dirty="0"/>
              <a:t> </a:t>
            </a:r>
            <a:r>
              <a:rPr lang="sk-SK" sz="2400" dirty="0" err="1"/>
              <a:t>provides</a:t>
            </a:r>
            <a:r>
              <a:rPr lang="sk-SK" sz="2400" dirty="0"/>
              <a:t> a </a:t>
            </a:r>
            <a:r>
              <a:rPr lang="sk-SK" sz="2400" dirty="0" err="1"/>
              <a:t>standard</a:t>
            </a:r>
            <a:r>
              <a:rPr lang="sk-SK" sz="2400" dirty="0"/>
              <a:t> </a:t>
            </a:r>
            <a:r>
              <a:rPr lang="sk-SK" sz="2400" dirty="0" err="1"/>
              <a:t>connection</a:t>
            </a:r>
            <a:r>
              <a:rPr lang="sk-SK" sz="2400" dirty="0"/>
              <a:t> to </a:t>
            </a:r>
            <a:r>
              <a:rPr lang="sk-SK" sz="2400" dirty="0" err="1"/>
              <a:t>different</a:t>
            </a:r>
            <a:r>
              <a:rPr lang="sk-SK" sz="2400" dirty="0"/>
              <a:t> </a:t>
            </a:r>
            <a:r>
              <a:rPr lang="sk-SK" sz="2400" dirty="0" err="1"/>
              <a:t>institutions´e-learning</a:t>
            </a:r>
            <a:r>
              <a:rPr lang="sk-SK" sz="2400" dirty="0"/>
              <a:t> </a:t>
            </a:r>
            <a:r>
              <a:rPr lang="sk-SK" sz="2400" dirty="0" err="1"/>
              <a:t>systems</a:t>
            </a:r>
            <a:endParaRPr lang="sk-SK" sz="2400" dirty="0"/>
          </a:p>
          <a:p>
            <a:pPr lvl="1"/>
            <a:r>
              <a:rPr lang="sk-SK" sz="2400" dirty="0"/>
              <a:t>a </a:t>
            </a:r>
            <a:r>
              <a:rPr lang="sk-SK" sz="2400" dirty="0" err="1"/>
              <a:t>response</a:t>
            </a:r>
            <a:r>
              <a:rPr lang="sk-SK" sz="2400" dirty="0"/>
              <a:t> to </a:t>
            </a:r>
            <a:r>
              <a:rPr lang="sk-SK" sz="2400" dirty="0" err="1"/>
              <a:t>pedagogic</a:t>
            </a:r>
            <a:r>
              <a:rPr lang="sk-SK" sz="2400" dirty="0"/>
              <a:t> </a:t>
            </a:r>
            <a:r>
              <a:rPr lang="sk-SK" sz="2400" dirty="0" err="1"/>
              <a:t>approaches</a:t>
            </a:r>
            <a:r>
              <a:rPr lang="sk-SK" sz="2400" dirty="0"/>
              <a:t> </a:t>
            </a:r>
            <a:r>
              <a:rPr lang="sk-SK" sz="2400" dirty="0" err="1"/>
              <a:t>which</a:t>
            </a:r>
            <a:r>
              <a:rPr lang="sk-SK" sz="2400" dirty="0"/>
              <a:t> </a:t>
            </a:r>
            <a:r>
              <a:rPr lang="sk-SK" sz="2400" dirty="0" err="1"/>
              <a:t>require</a:t>
            </a:r>
            <a:r>
              <a:rPr lang="sk-SK" sz="2400" dirty="0"/>
              <a:t> </a:t>
            </a:r>
            <a:r>
              <a:rPr lang="sk-SK" sz="2400" dirty="0" err="1"/>
              <a:t>that</a:t>
            </a:r>
            <a:r>
              <a:rPr lang="sk-SK" sz="2400" dirty="0"/>
              <a:t> </a:t>
            </a:r>
            <a:r>
              <a:rPr lang="sk-SK" sz="2400" dirty="0" err="1"/>
              <a:t>learner´s</a:t>
            </a:r>
            <a:r>
              <a:rPr lang="sk-SK" sz="2400"/>
              <a:t>  e-learning </a:t>
            </a:r>
            <a:r>
              <a:rPr lang="sk-SK" sz="2400" dirty="0" err="1"/>
              <a:t>systems</a:t>
            </a:r>
            <a:r>
              <a:rPr lang="sk-SK" sz="2400" dirty="0"/>
              <a:t> </a:t>
            </a:r>
            <a:r>
              <a:rPr lang="sk-SK" sz="2400" dirty="0" err="1"/>
              <a:t>need</a:t>
            </a:r>
            <a:r>
              <a:rPr lang="sk-SK" sz="2400" dirty="0"/>
              <a:t> to </a:t>
            </a:r>
            <a:r>
              <a:rPr lang="sk-SK" sz="2400" dirty="0" err="1"/>
              <a:t>be</a:t>
            </a:r>
            <a:r>
              <a:rPr lang="sk-SK" sz="2400" dirty="0"/>
              <a:t> </a:t>
            </a:r>
            <a:r>
              <a:rPr lang="sk-SK" sz="2400" dirty="0" err="1"/>
              <a:t>under</a:t>
            </a:r>
            <a:r>
              <a:rPr lang="sk-SK" sz="2400" dirty="0"/>
              <a:t> </a:t>
            </a:r>
            <a:r>
              <a:rPr lang="sk-SK" sz="2400" dirty="0" err="1"/>
              <a:t>the</a:t>
            </a:r>
            <a:r>
              <a:rPr lang="sk-SK" sz="2400" dirty="0"/>
              <a:t> </a:t>
            </a:r>
            <a:r>
              <a:rPr lang="sk-SK" sz="2400" dirty="0" err="1"/>
              <a:t>control</a:t>
            </a:r>
            <a:r>
              <a:rPr lang="sk-SK" sz="2400" dirty="0"/>
              <a:t> of </a:t>
            </a:r>
            <a:r>
              <a:rPr lang="sk-SK" sz="2400" dirty="0" err="1"/>
              <a:t>the</a:t>
            </a:r>
            <a:r>
              <a:rPr lang="sk-SK" sz="2400" dirty="0"/>
              <a:t> </a:t>
            </a:r>
            <a:r>
              <a:rPr lang="sk-SK" sz="2400" dirty="0" err="1"/>
              <a:t>learners</a:t>
            </a:r>
            <a:r>
              <a:rPr lang="sk-SK" sz="2400" dirty="0"/>
              <a:t> </a:t>
            </a:r>
            <a:r>
              <a:rPr lang="sk-SK" sz="2400" dirty="0" err="1"/>
              <a:t>themselves</a:t>
            </a:r>
            <a:endParaRPr lang="sk-SK" sz="2400" dirty="0"/>
          </a:p>
          <a:p>
            <a:pPr lvl="1"/>
            <a:r>
              <a:rPr lang="sk-SK" sz="2400" dirty="0" err="1"/>
              <a:t>the</a:t>
            </a:r>
            <a:r>
              <a:rPr lang="sk-SK" sz="2400" dirty="0"/>
              <a:t> </a:t>
            </a:r>
            <a:r>
              <a:rPr lang="sk-SK" sz="2400" dirty="0" err="1"/>
              <a:t>needs</a:t>
            </a:r>
            <a:r>
              <a:rPr lang="sk-SK" sz="2400" dirty="0"/>
              <a:t> of </a:t>
            </a:r>
            <a:r>
              <a:rPr lang="sk-SK" sz="2400" dirty="0" err="1"/>
              <a:t>learners</a:t>
            </a:r>
            <a:r>
              <a:rPr lang="sk-SK" sz="2400" dirty="0"/>
              <a:t> – </a:t>
            </a:r>
            <a:r>
              <a:rPr lang="sk-SK" sz="2400" dirty="0" err="1"/>
              <a:t>who</a:t>
            </a:r>
            <a:r>
              <a:rPr lang="sk-SK" sz="2400" dirty="0"/>
              <a:t> </a:t>
            </a:r>
            <a:r>
              <a:rPr lang="sk-SK" sz="2400" dirty="0" err="1"/>
              <a:t>sometimes</a:t>
            </a:r>
            <a:r>
              <a:rPr lang="sk-SK" sz="2400" dirty="0"/>
              <a:t> </a:t>
            </a:r>
            <a:r>
              <a:rPr lang="sk-SK" sz="2400" dirty="0" err="1"/>
              <a:t>perfom</a:t>
            </a:r>
            <a:r>
              <a:rPr lang="sk-SK" sz="2400" dirty="0"/>
              <a:t> </a:t>
            </a:r>
            <a:r>
              <a:rPr lang="sk-SK" sz="2400" dirty="0" err="1"/>
              <a:t>learning</a:t>
            </a:r>
            <a:r>
              <a:rPr lang="sk-SK" sz="2400" dirty="0"/>
              <a:t> </a:t>
            </a:r>
            <a:r>
              <a:rPr lang="sk-SK" sz="2400" dirty="0" err="1"/>
              <a:t>activities</a:t>
            </a:r>
            <a:r>
              <a:rPr lang="sk-SK" sz="2400" dirty="0"/>
              <a:t> </a:t>
            </a:r>
            <a:r>
              <a:rPr lang="sk-SK" sz="2400" dirty="0" err="1"/>
              <a:t>offline</a:t>
            </a:r>
            <a:r>
              <a:rPr lang="sk-SK" sz="2400" dirty="0"/>
              <a:t> (</a:t>
            </a:r>
            <a:r>
              <a:rPr lang="sk-SK" sz="2400" dirty="0" err="1"/>
              <a:t>remote</a:t>
            </a:r>
            <a:r>
              <a:rPr lang="sk-SK" sz="2400" dirty="0"/>
              <a:t> </a:t>
            </a:r>
            <a:r>
              <a:rPr lang="sk-SK" sz="2400" dirty="0" err="1"/>
              <a:t>mountainside</a:t>
            </a:r>
            <a:r>
              <a:rPr lang="sk-SK" sz="2400" dirty="0"/>
              <a:t>...etc.)</a:t>
            </a:r>
          </a:p>
          <a:p>
            <a:pPr lvl="1"/>
            <a:endParaRPr lang="sk-SK" sz="2000" dirty="0"/>
          </a:p>
        </p:txBody>
      </p:sp>
    </p:spTree>
    <p:extLst>
      <p:ext uri="{BB962C8B-B14F-4D97-AF65-F5344CB8AC3E}">
        <p14:creationId xmlns:p14="http://schemas.microsoft.com/office/powerpoint/2010/main" val="1517515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B. V</a:t>
            </a:r>
            <a:r>
              <a:rPr lang="en-US" sz="2400" b="1" dirty="0" err="1">
                <a:solidFill>
                  <a:schemeClr val="accent2">
                    <a:lumMod val="50000"/>
                  </a:schemeClr>
                </a:solidFill>
              </a:rPr>
              <a:t>irtual</a:t>
            </a:r>
            <a:r>
              <a:rPr lang="en-US" sz="2400" b="1" dirty="0">
                <a:solidFill>
                  <a:schemeClr val="accent2">
                    <a:lumMod val="50000"/>
                  </a:schemeClr>
                </a:solidFill>
              </a:rPr>
              <a:t> learning environments</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a:p>
            <a:r>
              <a:rPr lang="en-US" sz="2400" dirty="0"/>
              <a:t>are currently and successfully used to support distance learning by providing </a:t>
            </a:r>
            <a:r>
              <a:rPr lang="en-US" sz="2400" b="1" dirty="0"/>
              <a:t>access to learning content, in digital format</a:t>
            </a:r>
            <a:r>
              <a:rPr lang="en-US" sz="2400" dirty="0"/>
              <a:t> (and access to authoring tools for creating online courses) </a:t>
            </a:r>
            <a:r>
              <a:rPr lang="en-US" sz="2400" b="1" dirty="0"/>
              <a:t>evaluation and self-assessment tools</a:t>
            </a:r>
            <a:r>
              <a:rPr lang="en-US" sz="2400" dirty="0"/>
              <a:t>, </a:t>
            </a:r>
            <a:r>
              <a:rPr lang="en-US" sz="2400" b="1" dirty="0"/>
              <a:t>synchronous and asynchronous communication</a:t>
            </a:r>
            <a:r>
              <a:rPr lang="en-US" sz="2400" dirty="0"/>
              <a:t>, </a:t>
            </a:r>
            <a:r>
              <a:rPr lang="en-US" sz="2400" b="1" dirty="0"/>
              <a:t>personal space, administrative tools</a:t>
            </a:r>
            <a:endParaRPr lang="sk-SK" sz="2400" b="1" dirty="0">
              <a:solidFill>
                <a:schemeClr val="accent2">
                  <a:lumMod val="50000"/>
                </a:schemeClr>
              </a:solidFill>
            </a:endParaRPr>
          </a:p>
        </p:txBody>
      </p:sp>
    </p:spTree>
    <p:extLst>
      <p:ext uri="{BB962C8B-B14F-4D97-AF65-F5344CB8AC3E}">
        <p14:creationId xmlns:p14="http://schemas.microsoft.com/office/powerpoint/2010/main" val="1735003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C. </a:t>
            </a:r>
            <a:r>
              <a:rPr lang="sk-SK" sz="2400" b="1" dirty="0" err="1">
                <a:solidFill>
                  <a:schemeClr val="accent2">
                    <a:lumMod val="50000"/>
                  </a:schemeClr>
                </a:solidFill>
              </a:rPr>
              <a:t>Communication</a:t>
            </a:r>
            <a:r>
              <a:rPr lang="sk-SK" sz="2400" b="1" dirty="0">
                <a:solidFill>
                  <a:schemeClr val="accent2">
                    <a:lumMod val="50000"/>
                  </a:schemeClr>
                </a:solidFill>
              </a:rPr>
              <a:t> </a:t>
            </a:r>
            <a:r>
              <a:rPr lang="sk-SK" sz="2400" b="1" dirty="0" err="1">
                <a:solidFill>
                  <a:schemeClr val="accent2">
                    <a:lumMod val="50000"/>
                  </a:schemeClr>
                </a:solidFill>
              </a:rPr>
              <a:t>processes</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a:p>
            <a:r>
              <a:rPr lang="sk-SK" sz="2400" dirty="0"/>
              <a:t>c</a:t>
            </a:r>
            <a:r>
              <a:rPr lang="en-US" sz="2400" dirty="0" err="1"/>
              <a:t>ommunication</a:t>
            </a:r>
            <a:r>
              <a:rPr lang="en-US" sz="2400" dirty="0"/>
              <a:t> and collaboration in virtual mobility environments are ICT mediated processes, with </a:t>
            </a:r>
            <a:r>
              <a:rPr lang="en-US" sz="2400" b="1" dirty="0"/>
              <a:t>specific levels of interaction</a:t>
            </a:r>
            <a:r>
              <a:rPr lang="en-US" sz="2400" dirty="0"/>
              <a:t> and </a:t>
            </a:r>
            <a:r>
              <a:rPr lang="en-US" sz="2400" b="1" dirty="0"/>
              <a:t>specific barriers</a:t>
            </a:r>
            <a:endParaRPr lang="sk-SK" sz="2400" b="1" dirty="0">
              <a:solidFill>
                <a:schemeClr val="accent2">
                  <a:lumMod val="50000"/>
                </a:schemeClr>
              </a:solidFill>
            </a:endParaRPr>
          </a:p>
        </p:txBody>
      </p:sp>
    </p:spTree>
    <p:extLst>
      <p:ext uri="{BB962C8B-B14F-4D97-AF65-F5344CB8AC3E}">
        <p14:creationId xmlns:p14="http://schemas.microsoft.com/office/powerpoint/2010/main" val="2302015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C. </a:t>
            </a:r>
            <a:r>
              <a:rPr lang="sk-SK" sz="2400" b="1" dirty="0" err="1">
                <a:solidFill>
                  <a:schemeClr val="accent2">
                    <a:lumMod val="50000"/>
                  </a:schemeClr>
                </a:solidFill>
              </a:rPr>
              <a:t>Communication</a:t>
            </a:r>
            <a:r>
              <a:rPr lang="sk-SK" sz="2400" b="1" dirty="0">
                <a:solidFill>
                  <a:schemeClr val="accent2">
                    <a:lumMod val="50000"/>
                  </a:schemeClr>
                </a:solidFill>
              </a:rPr>
              <a:t> </a:t>
            </a:r>
            <a:r>
              <a:rPr lang="sk-SK" sz="2400" b="1" dirty="0" err="1">
                <a:solidFill>
                  <a:schemeClr val="accent2">
                    <a:lumMod val="50000"/>
                  </a:schemeClr>
                </a:solidFill>
              </a:rPr>
              <a:t>processes</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a:p>
            <a:r>
              <a:rPr lang="sk-SK" sz="2400" dirty="0" err="1"/>
              <a:t>According</a:t>
            </a:r>
            <a:r>
              <a:rPr lang="sk-SK" sz="2400" dirty="0"/>
              <a:t> to </a:t>
            </a:r>
            <a:r>
              <a:rPr lang="sk-SK" sz="2400" dirty="0" err="1"/>
              <a:t>available</a:t>
            </a:r>
            <a:r>
              <a:rPr lang="sk-SK" sz="2400" dirty="0"/>
              <a:t> </a:t>
            </a:r>
            <a:r>
              <a:rPr lang="sk-SK" sz="2400" dirty="0" err="1"/>
              <a:t>analysis</a:t>
            </a:r>
            <a:r>
              <a:rPr lang="sk-SK" sz="2400" dirty="0"/>
              <a:t> on </a:t>
            </a:r>
            <a:r>
              <a:rPr lang="en-US" sz="2400" b="1" dirty="0"/>
              <a:t>“Barriers to communication in distance education”</a:t>
            </a:r>
            <a:r>
              <a:rPr lang="sk-SK" sz="2400" dirty="0"/>
              <a:t> </a:t>
            </a:r>
            <a:r>
              <a:rPr lang="sk-SK" sz="2400" i="1" dirty="0"/>
              <a:t>(</a:t>
            </a:r>
            <a:r>
              <a:rPr lang="en-US" sz="2400" i="1" dirty="0"/>
              <a:t>Z. Berge </a:t>
            </a:r>
            <a:r>
              <a:rPr lang="sk-SK" sz="2400" i="1" dirty="0"/>
              <a:t>,</a:t>
            </a:r>
            <a:r>
              <a:rPr lang="en-US" sz="2400" i="1" dirty="0"/>
              <a:t>2013)</a:t>
            </a:r>
            <a:r>
              <a:rPr lang="sk-SK" sz="2400" dirty="0"/>
              <a:t>:</a:t>
            </a:r>
          </a:p>
          <a:p>
            <a:pPr marL="82550" indent="0">
              <a:buNone/>
            </a:pPr>
            <a:endParaRPr lang="sk-SK" sz="2400" dirty="0"/>
          </a:p>
          <a:p>
            <a:pPr lvl="1"/>
            <a:r>
              <a:rPr lang="sk-SK" sz="2400" dirty="0" err="1"/>
              <a:t>there</a:t>
            </a:r>
            <a:r>
              <a:rPr lang="sk-SK" sz="2400" dirty="0"/>
              <a:t> are </a:t>
            </a:r>
            <a:r>
              <a:rPr lang="en-US" sz="2400" b="1" dirty="0"/>
              <a:t>more barriers</a:t>
            </a:r>
            <a:r>
              <a:rPr lang="sk-SK" sz="2400" b="1" dirty="0"/>
              <a:t> </a:t>
            </a:r>
            <a:r>
              <a:rPr lang="sk-SK" sz="2400" dirty="0" err="1"/>
              <a:t>identified</a:t>
            </a:r>
            <a:r>
              <a:rPr lang="sk-SK" sz="2400" dirty="0"/>
              <a:t> </a:t>
            </a:r>
            <a:r>
              <a:rPr lang="en-US" sz="2400" dirty="0"/>
              <a:t> in </a:t>
            </a:r>
            <a:r>
              <a:rPr lang="en-US" sz="2400" i="1" dirty="0"/>
              <a:t>communication</a:t>
            </a:r>
            <a:r>
              <a:rPr lang="en-US" sz="2400" dirty="0"/>
              <a:t>, which reside in individual characteristics, learning experience</a:t>
            </a:r>
            <a:r>
              <a:rPr lang="sk-SK" sz="2400" dirty="0"/>
              <a:t> </a:t>
            </a:r>
            <a:r>
              <a:rPr lang="en-US" sz="2400" dirty="0"/>
              <a:t>and group characteristics</a:t>
            </a:r>
            <a:endParaRPr lang="sk-SK" sz="2400" dirty="0"/>
          </a:p>
          <a:p>
            <a:pPr lvl="1"/>
            <a:r>
              <a:rPr lang="sk-SK" sz="2400" dirty="0" err="1"/>
              <a:t>there</a:t>
            </a:r>
            <a:r>
              <a:rPr lang="sk-SK" sz="2400" dirty="0"/>
              <a:t> are </a:t>
            </a:r>
            <a:r>
              <a:rPr lang="en-US" sz="2400" dirty="0"/>
              <a:t>several types of barriers </a:t>
            </a:r>
            <a:r>
              <a:rPr lang="sk-SK" sz="2400" dirty="0"/>
              <a:t>in </a:t>
            </a:r>
            <a:r>
              <a:rPr lang="en-US" sz="2400" dirty="0"/>
              <a:t>communication</a:t>
            </a:r>
            <a:r>
              <a:rPr lang="sk-SK" sz="2400" dirty="0"/>
              <a:t> </a:t>
            </a:r>
            <a:r>
              <a:rPr lang="en-US" sz="2400" dirty="0"/>
              <a:t>causing its disruption:</a:t>
            </a:r>
            <a:endParaRPr lang="sk-SK" sz="2400" b="1" dirty="0">
              <a:solidFill>
                <a:schemeClr val="accent2">
                  <a:lumMod val="50000"/>
                </a:schemeClr>
              </a:solidFill>
            </a:endParaRPr>
          </a:p>
        </p:txBody>
      </p:sp>
    </p:spTree>
    <p:extLst>
      <p:ext uri="{BB962C8B-B14F-4D97-AF65-F5344CB8AC3E}">
        <p14:creationId xmlns:p14="http://schemas.microsoft.com/office/powerpoint/2010/main" val="1488183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C. </a:t>
            </a:r>
            <a:r>
              <a:rPr lang="sk-SK" sz="2400" b="1" dirty="0" err="1">
                <a:solidFill>
                  <a:schemeClr val="accent2">
                    <a:lumMod val="50000"/>
                  </a:schemeClr>
                </a:solidFill>
              </a:rPr>
              <a:t>Communication</a:t>
            </a:r>
            <a:r>
              <a:rPr lang="sk-SK" sz="2400" b="1" dirty="0">
                <a:solidFill>
                  <a:schemeClr val="accent2">
                    <a:lumMod val="50000"/>
                  </a:schemeClr>
                </a:solidFill>
              </a:rPr>
              <a:t> </a:t>
            </a:r>
            <a:r>
              <a:rPr lang="sk-SK" sz="2400" b="1" dirty="0" err="1">
                <a:solidFill>
                  <a:schemeClr val="accent2">
                    <a:lumMod val="50000"/>
                  </a:schemeClr>
                </a:solidFill>
              </a:rPr>
              <a:t>processes</a:t>
            </a:r>
            <a:r>
              <a:rPr lang="sk-SK" sz="2400" b="1" dirty="0">
                <a:solidFill>
                  <a:schemeClr val="accent2">
                    <a:lumMod val="50000"/>
                  </a:schemeClr>
                </a:solidFill>
              </a:rPr>
              <a:t> – </a:t>
            </a:r>
            <a:r>
              <a:rPr lang="sk-SK" sz="2400" b="1" dirty="0" err="1">
                <a:solidFill>
                  <a:schemeClr val="accent2">
                    <a:lumMod val="50000"/>
                  </a:schemeClr>
                </a:solidFill>
              </a:rPr>
              <a:t>barriers</a:t>
            </a:r>
            <a:r>
              <a:rPr lang="sk-SK" sz="2400" b="1" dirty="0">
                <a:solidFill>
                  <a:schemeClr val="accent2">
                    <a:lumMod val="50000"/>
                  </a:schemeClr>
                </a:solidFill>
              </a:rPr>
              <a:t>:</a:t>
            </a:r>
          </a:p>
          <a:p>
            <a:r>
              <a:rPr lang="en-US" sz="2000" b="1" dirty="0"/>
              <a:t>Cognitive distance </a:t>
            </a:r>
            <a:r>
              <a:rPr lang="en-US" sz="2000" dirty="0"/>
              <a:t>- the level of knowledge of the individuals that make up the group</a:t>
            </a:r>
            <a:r>
              <a:rPr lang="sk-SK" sz="2000" dirty="0"/>
              <a:t> (t</a:t>
            </a:r>
            <a:r>
              <a:rPr lang="en-US" sz="2000" i="1" dirty="0"/>
              <a:t>he more heterogeneous the group and the greater the cognitive distance, the more difficult communication will be to build knowledge</a:t>
            </a:r>
            <a:r>
              <a:rPr lang="sk-SK" sz="2000" dirty="0"/>
              <a:t>)</a:t>
            </a:r>
          </a:p>
          <a:p>
            <a:r>
              <a:rPr lang="en-US" sz="2000" b="1" dirty="0"/>
              <a:t>Contextual distance </a:t>
            </a:r>
            <a:r>
              <a:rPr lang="en-US" sz="2000" dirty="0"/>
              <a:t>- the difference between the abstract situation (theory) and real - context situation (practice)</a:t>
            </a:r>
            <a:endParaRPr lang="sk-SK" sz="2000" dirty="0"/>
          </a:p>
          <a:p>
            <a:r>
              <a:rPr lang="en-US" sz="2000" b="1" dirty="0"/>
              <a:t>Cultural distance</a:t>
            </a:r>
            <a:r>
              <a:rPr lang="sk-SK" sz="2000" b="1" dirty="0"/>
              <a:t> </a:t>
            </a:r>
            <a:r>
              <a:rPr lang="sk-SK" sz="2000" dirty="0"/>
              <a:t>- </a:t>
            </a:r>
            <a:r>
              <a:rPr lang="en-US" sz="2000" dirty="0"/>
              <a:t>ethnicity, social class, age, gender, religion</a:t>
            </a:r>
            <a:r>
              <a:rPr lang="sk-SK" sz="2000" dirty="0"/>
              <a:t>...</a:t>
            </a:r>
            <a:r>
              <a:rPr lang="en-US" sz="2000" dirty="0"/>
              <a:t> </a:t>
            </a:r>
            <a:endParaRPr lang="sk-SK" sz="2000" dirty="0"/>
          </a:p>
          <a:p>
            <a:r>
              <a:rPr lang="en-US" sz="2000" b="1" dirty="0"/>
              <a:t>Emotional distance</a:t>
            </a:r>
            <a:r>
              <a:rPr lang="sk-SK" sz="2000" b="1" dirty="0"/>
              <a:t> </a:t>
            </a:r>
            <a:r>
              <a:rPr lang="sk-SK" sz="2000" dirty="0"/>
              <a:t>- </a:t>
            </a:r>
            <a:r>
              <a:rPr lang="en-US" sz="2000" dirty="0"/>
              <a:t>personal feelings about the learning experience </a:t>
            </a:r>
            <a:endParaRPr lang="sk-SK" sz="2000" dirty="0"/>
          </a:p>
          <a:p>
            <a:r>
              <a:rPr lang="en-US" sz="2000" b="1" dirty="0"/>
              <a:t>Psychological distance </a:t>
            </a:r>
            <a:r>
              <a:rPr lang="sk-SK" sz="2000" b="1" dirty="0"/>
              <a:t> </a:t>
            </a:r>
            <a:r>
              <a:rPr lang="sk-SK" sz="2000" dirty="0"/>
              <a:t>- </a:t>
            </a:r>
            <a:r>
              <a:rPr lang="en-US" sz="2000" dirty="0"/>
              <a:t>refers to perceptions (feelings) about the closeness or presence of another person when interacting with that person</a:t>
            </a:r>
            <a:endParaRPr lang="sk-SK" sz="2000" dirty="0"/>
          </a:p>
          <a:p>
            <a:r>
              <a:rPr lang="en-US" sz="2000" b="1" dirty="0"/>
              <a:t>Social distance</a:t>
            </a:r>
            <a:r>
              <a:rPr lang="sk-SK" sz="2000" b="1" dirty="0"/>
              <a:t> </a:t>
            </a:r>
            <a:r>
              <a:rPr lang="sk-SK" sz="2000" dirty="0"/>
              <a:t>- </a:t>
            </a:r>
            <a:r>
              <a:rPr lang="en-US" sz="2000" dirty="0"/>
              <a:t>affinity, closeness, support</a:t>
            </a:r>
            <a:endParaRPr lang="sk-SK" sz="2000" b="1" dirty="0">
              <a:solidFill>
                <a:schemeClr val="accent2">
                  <a:lumMod val="50000"/>
                </a:schemeClr>
              </a:solidFill>
            </a:endParaRPr>
          </a:p>
          <a:p>
            <a:pPr marL="82550" indent="0">
              <a:buNone/>
            </a:pPr>
            <a:endParaRPr lang="sk-SK" sz="2400" b="1" dirty="0">
              <a:solidFill>
                <a:schemeClr val="accent2">
                  <a:lumMod val="50000"/>
                </a:schemeClr>
              </a:solidFill>
            </a:endParaRPr>
          </a:p>
        </p:txBody>
      </p:sp>
    </p:spTree>
    <p:extLst>
      <p:ext uri="{BB962C8B-B14F-4D97-AF65-F5344CB8AC3E}">
        <p14:creationId xmlns:p14="http://schemas.microsoft.com/office/powerpoint/2010/main" val="3890174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C. </a:t>
            </a:r>
            <a:r>
              <a:rPr lang="sk-SK" sz="2400" b="1" dirty="0" err="1">
                <a:solidFill>
                  <a:schemeClr val="accent2">
                    <a:lumMod val="50000"/>
                  </a:schemeClr>
                </a:solidFill>
              </a:rPr>
              <a:t>Communication</a:t>
            </a:r>
            <a:r>
              <a:rPr lang="sk-SK" sz="2400" b="1" dirty="0">
                <a:solidFill>
                  <a:schemeClr val="accent2">
                    <a:lumMod val="50000"/>
                  </a:schemeClr>
                </a:solidFill>
              </a:rPr>
              <a:t> </a:t>
            </a:r>
            <a:r>
              <a:rPr lang="sk-SK" sz="2400" b="1" dirty="0" err="1">
                <a:solidFill>
                  <a:schemeClr val="accent2">
                    <a:lumMod val="50000"/>
                  </a:schemeClr>
                </a:solidFill>
              </a:rPr>
              <a:t>processes</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a:p>
            <a:r>
              <a:rPr lang="en-US" sz="2400" dirty="0"/>
              <a:t>Communication in virtual environments</a:t>
            </a:r>
            <a:r>
              <a:rPr lang="sk-SK" sz="2400" dirty="0"/>
              <a:t> - </a:t>
            </a:r>
            <a:r>
              <a:rPr lang="en-US" sz="2400" dirty="0"/>
              <a:t> may seem an easy process and, at the same time, a difficult one to achieve</a:t>
            </a:r>
            <a:endParaRPr lang="sk-SK" sz="2400" dirty="0"/>
          </a:p>
          <a:p>
            <a:r>
              <a:rPr lang="en-US" sz="2400" dirty="0"/>
              <a:t>Virtual communication </a:t>
            </a:r>
            <a:r>
              <a:rPr lang="sk-SK" sz="2400" dirty="0"/>
              <a:t>– </a:t>
            </a:r>
            <a:r>
              <a:rPr lang="sk-SK" sz="2400" dirty="0" err="1"/>
              <a:t>misses</a:t>
            </a:r>
            <a:r>
              <a:rPr lang="sk-SK" sz="2400" dirty="0"/>
              <a:t> </a:t>
            </a:r>
            <a:r>
              <a:rPr lang="en-US" sz="2400" dirty="0"/>
              <a:t>the basic features of face-to-face communication and</a:t>
            </a:r>
            <a:r>
              <a:rPr lang="sk-SK" sz="2400" dirty="0"/>
              <a:t> </a:t>
            </a:r>
            <a:r>
              <a:rPr lang="en-US" sz="2400" dirty="0"/>
              <a:t>of the material world</a:t>
            </a:r>
            <a:endParaRPr lang="sk-SK" sz="2400" dirty="0"/>
          </a:p>
          <a:p>
            <a:r>
              <a:rPr lang="sk-SK" sz="2400" dirty="0"/>
              <a:t>t</a:t>
            </a:r>
            <a:r>
              <a:rPr lang="en-US" sz="2400" dirty="0"/>
              <a:t>he </a:t>
            </a:r>
            <a:r>
              <a:rPr lang="en-US" sz="2400" b="1" dirty="0"/>
              <a:t>new communication technologies </a:t>
            </a:r>
            <a:r>
              <a:rPr lang="en-US" sz="2400" dirty="0"/>
              <a:t>can </a:t>
            </a:r>
            <a:r>
              <a:rPr lang="sk-SK" sz="2400" dirty="0" err="1"/>
              <a:t>extend</a:t>
            </a:r>
            <a:r>
              <a:rPr lang="en-US" sz="2400" dirty="0"/>
              <a:t> both synchronous and asynchronous communication, with the support of virtual </a:t>
            </a:r>
            <a:r>
              <a:rPr lang="sk-SK" sz="2400" dirty="0" err="1"/>
              <a:t>wide</a:t>
            </a:r>
            <a:r>
              <a:rPr lang="sk-SK" sz="2400" dirty="0"/>
              <a:t> </a:t>
            </a:r>
            <a:r>
              <a:rPr lang="sk-SK" sz="2400" dirty="0" err="1"/>
              <a:t>spread</a:t>
            </a:r>
            <a:r>
              <a:rPr lang="en-US" sz="2400" dirty="0"/>
              <a:t> reality technologies</a:t>
            </a:r>
            <a:endParaRPr lang="sk-SK" sz="2400" b="1" dirty="0">
              <a:solidFill>
                <a:schemeClr val="accent2">
                  <a:lumMod val="50000"/>
                </a:schemeClr>
              </a:solidFill>
            </a:endParaRPr>
          </a:p>
        </p:txBody>
      </p:sp>
    </p:spTree>
    <p:extLst>
      <p:ext uri="{BB962C8B-B14F-4D97-AF65-F5344CB8AC3E}">
        <p14:creationId xmlns:p14="http://schemas.microsoft.com/office/powerpoint/2010/main" val="1973604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D. V</a:t>
            </a:r>
            <a:r>
              <a:rPr lang="en-US" sz="2400" b="1" dirty="0" err="1">
                <a:solidFill>
                  <a:schemeClr val="accent2">
                    <a:lumMod val="50000"/>
                  </a:schemeClr>
                </a:solidFill>
              </a:rPr>
              <a:t>irtual</a:t>
            </a:r>
            <a:r>
              <a:rPr lang="en-US" sz="2400" b="1" dirty="0">
                <a:solidFill>
                  <a:schemeClr val="accent2">
                    <a:lumMod val="50000"/>
                  </a:schemeClr>
                </a:solidFill>
              </a:rPr>
              <a:t> communities</a:t>
            </a:r>
            <a:r>
              <a:rPr lang="sk-SK" sz="2400" b="1" dirty="0">
                <a:solidFill>
                  <a:schemeClr val="accent2">
                    <a:lumMod val="50000"/>
                  </a:schemeClr>
                </a:solidFill>
              </a:rPr>
              <a:t> (VC)</a:t>
            </a:r>
          </a:p>
          <a:p>
            <a:pPr marL="82550" indent="0">
              <a:buNone/>
            </a:pPr>
            <a:endParaRPr lang="sk-SK" sz="2400" b="1" dirty="0">
              <a:solidFill>
                <a:schemeClr val="accent2">
                  <a:lumMod val="50000"/>
                </a:schemeClr>
              </a:solidFill>
            </a:endParaRPr>
          </a:p>
          <a:p>
            <a:r>
              <a:rPr lang="en-US" sz="2400" dirty="0"/>
              <a:t>have experienced a great development keeping up with the ongoing technological updates</a:t>
            </a:r>
            <a:endParaRPr lang="sk-SK" sz="2400" dirty="0"/>
          </a:p>
          <a:p>
            <a:r>
              <a:rPr lang="sk-SK" sz="2400" dirty="0"/>
              <a:t>p</a:t>
            </a:r>
            <a:r>
              <a:rPr lang="en-US" sz="2400" dirty="0" err="1"/>
              <a:t>eople</a:t>
            </a:r>
            <a:r>
              <a:rPr lang="en-US" sz="2400" dirty="0"/>
              <a:t> have built these communities </a:t>
            </a:r>
            <a:r>
              <a:rPr lang="en-US" sz="2400" b="1" dirty="0"/>
              <a:t>to exchange experiences, to collaborate around common topics of interest, or simply to communicate</a:t>
            </a:r>
            <a:endParaRPr lang="sk-SK" sz="2400" b="1" dirty="0"/>
          </a:p>
          <a:p>
            <a:r>
              <a:rPr lang="sk-SK" sz="2400" dirty="0"/>
              <a:t>VC - </a:t>
            </a:r>
            <a:r>
              <a:rPr lang="en-US" sz="2400" dirty="0"/>
              <a:t>is a social entity, characterized by social aspects, formed by </a:t>
            </a:r>
            <a:r>
              <a:rPr lang="en-US" sz="2400" b="1" dirty="0"/>
              <a:t>individuals</a:t>
            </a:r>
            <a:r>
              <a:rPr lang="en-US" sz="2400" dirty="0"/>
              <a:t> in a certain type of </a:t>
            </a:r>
            <a:r>
              <a:rPr lang="en-US" sz="2400" b="1" dirty="0"/>
              <a:t>social relationship </a:t>
            </a:r>
            <a:r>
              <a:rPr lang="en-US" sz="2400" dirty="0"/>
              <a:t>which allows the formation of a </a:t>
            </a:r>
            <a:r>
              <a:rPr lang="en-US" sz="2400" b="1" dirty="0"/>
              <a:t>common identity </a:t>
            </a:r>
            <a:r>
              <a:rPr lang="en-US" sz="2400" dirty="0"/>
              <a:t>and an assumed </a:t>
            </a:r>
            <a:r>
              <a:rPr lang="en-US" sz="2400" b="1" dirty="0"/>
              <a:t>joint reason</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p:txBody>
      </p:sp>
    </p:spTree>
    <p:extLst>
      <p:ext uri="{BB962C8B-B14F-4D97-AF65-F5344CB8AC3E}">
        <p14:creationId xmlns:p14="http://schemas.microsoft.com/office/powerpoint/2010/main" val="2433155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395002"/>
            <a:ext cx="7849013" cy="864096"/>
          </a:xfrm>
        </p:spPr>
        <p:txBody>
          <a:bodyPr>
            <a:normAutofit fontScale="90000"/>
          </a:bodyPr>
          <a:lstStyle/>
          <a:p>
            <a:pPr algn="ct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1.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31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4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4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1484784"/>
            <a:ext cx="8064896" cy="4824536"/>
          </a:xfrm>
        </p:spPr>
        <p:txBody>
          <a:bodyPr/>
          <a:lstStyle/>
          <a:p>
            <a:r>
              <a:rPr lang="en-US" sz="2400" dirty="0"/>
              <a:t>Students’ mobility</a:t>
            </a:r>
            <a:r>
              <a:rPr lang="sk-SK" sz="2400" dirty="0"/>
              <a:t> - </a:t>
            </a:r>
            <a:r>
              <a:rPr lang="en-US" sz="2400" dirty="0"/>
              <a:t>a major EU policy priority and a central element of the European Commission’s (EC) strategies as presented in many EC publications</a:t>
            </a:r>
            <a:endParaRPr lang="sk-SK" sz="2400" dirty="0"/>
          </a:p>
          <a:p>
            <a:r>
              <a:rPr lang="en-US" sz="2400" b="1" dirty="0"/>
              <a:t>Mobility</a:t>
            </a:r>
            <a:r>
              <a:rPr lang="en-US" sz="2400" dirty="0"/>
              <a:t> </a:t>
            </a:r>
            <a:r>
              <a:rPr lang="sk-SK" sz="2400" dirty="0"/>
              <a:t> - </a:t>
            </a:r>
            <a:r>
              <a:rPr lang="en-US" sz="2400" dirty="0"/>
              <a:t> significant contribution in </a:t>
            </a:r>
            <a:r>
              <a:rPr lang="en-US" sz="2400" dirty="0" err="1"/>
              <a:t>internationalisation</a:t>
            </a:r>
            <a:r>
              <a:rPr lang="en-US" sz="2400" dirty="0"/>
              <a:t> of </a:t>
            </a:r>
            <a:r>
              <a:rPr lang="sk-SK" sz="2400" dirty="0"/>
              <a:t>HE </a:t>
            </a:r>
            <a:r>
              <a:rPr lang="en-US" sz="2400" dirty="0"/>
              <a:t>institutions, offering students international </a:t>
            </a:r>
            <a:r>
              <a:rPr lang="en-US" sz="2400" i="1" dirty="0"/>
              <a:t>academic</a:t>
            </a:r>
            <a:r>
              <a:rPr lang="sk-SK" sz="2400" i="1" dirty="0"/>
              <a:t> </a:t>
            </a:r>
            <a:r>
              <a:rPr lang="en-US" sz="2400" i="1" dirty="0"/>
              <a:t>experiences</a:t>
            </a:r>
            <a:r>
              <a:rPr lang="en-US" sz="2400" dirty="0"/>
              <a:t>, as well as </a:t>
            </a:r>
            <a:r>
              <a:rPr lang="en-US" sz="2400" i="1" dirty="0"/>
              <a:t>key skills for improving students’ employability</a:t>
            </a:r>
            <a:r>
              <a:rPr lang="en-US" sz="2400" dirty="0"/>
              <a:t>, </a:t>
            </a:r>
            <a:r>
              <a:rPr lang="en-US" sz="2400" i="1" dirty="0"/>
              <a:t>personal and professional development</a:t>
            </a:r>
            <a:r>
              <a:rPr lang="en-US" sz="2400" dirty="0"/>
              <a:t>, and </a:t>
            </a:r>
            <a:r>
              <a:rPr lang="en-US" sz="2400" i="1" dirty="0"/>
              <a:t>soft skills</a:t>
            </a:r>
            <a:endParaRPr lang="sk-SK" sz="2400" i="1" dirty="0"/>
          </a:p>
          <a:p>
            <a:r>
              <a:rPr lang="sk-SK" sz="2400" dirty="0" err="1"/>
              <a:t>Except</a:t>
            </a:r>
            <a:r>
              <a:rPr lang="sk-SK" sz="2400" dirty="0"/>
              <a:t> of </a:t>
            </a:r>
            <a:r>
              <a:rPr lang="en-US" sz="2400" b="1" dirty="0"/>
              <a:t>student mobility </a:t>
            </a:r>
            <a:r>
              <a:rPr lang="en-US" sz="2400" dirty="0"/>
              <a:t>(for studies or for practice)</a:t>
            </a:r>
            <a:r>
              <a:rPr lang="sk-SK" sz="2400" dirty="0"/>
              <a:t> and </a:t>
            </a:r>
            <a:r>
              <a:rPr lang="en-US" sz="2400" dirty="0"/>
              <a:t> </a:t>
            </a:r>
            <a:r>
              <a:rPr lang="en-US" sz="2400" b="1" dirty="0"/>
              <a:t>academic</a:t>
            </a:r>
            <a:r>
              <a:rPr lang="en-US" sz="2400" dirty="0"/>
              <a:t> </a:t>
            </a:r>
            <a:r>
              <a:rPr lang="en-US" sz="2400" b="1" dirty="0"/>
              <a:t>staff mobility </a:t>
            </a:r>
            <a:r>
              <a:rPr lang="sk-SK" sz="2400" b="1" dirty="0"/>
              <a:t> </a:t>
            </a:r>
            <a:r>
              <a:rPr lang="sk-SK" sz="2400" dirty="0"/>
              <a:t>- </a:t>
            </a:r>
            <a:r>
              <a:rPr lang="en-US" sz="2400" dirty="0"/>
              <a:t>more recently </a:t>
            </a:r>
            <a:r>
              <a:rPr lang="sk-SK" sz="2400" dirty="0" err="1"/>
              <a:t>mobilities</a:t>
            </a:r>
            <a:r>
              <a:rPr lang="sk-SK" sz="2400" dirty="0"/>
              <a:t> of </a:t>
            </a:r>
            <a:r>
              <a:rPr lang="en-US" sz="2400" b="1" dirty="0"/>
              <a:t>administrative or other non</a:t>
            </a:r>
            <a:r>
              <a:rPr lang="sk-SK" sz="2400" b="1" dirty="0"/>
              <a:t>-</a:t>
            </a:r>
            <a:r>
              <a:rPr lang="en-US" sz="2400" b="1" dirty="0"/>
              <a:t>academic staff</a:t>
            </a:r>
            <a:r>
              <a:rPr lang="sk-SK" sz="2400" b="1" dirty="0"/>
              <a:t> </a:t>
            </a:r>
            <a:r>
              <a:rPr lang="sk-SK" sz="2400" dirty="0" err="1"/>
              <a:t>is</a:t>
            </a:r>
            <a:r>
              <a:rPr lang="sk-SK" sz="2400" dirty="0"/>
              <a:t> </a:t>
            </a:r>
            <a:r>
              <a:rPr lang="sk-SK" sz="2400" dirty="0" err="1"/>
              <a:t>being</a:t>
            </a:r>
            <a:r>
              <a:rPr lang="sk-SK" sz="2400" dirty="0"/>
              <a:t> </a:t>
            </a:r>
            <a:r>
              <a:rPr lang="sk-SK" sz="2400" dirty="0" err="1"/>
              <a:t>supported</a:t>
            </a:r>
            <a:endParaRPr lang="sk-SK" sz="2400" dirty="0"/>
          </a:p>
        </p:txBody>
      </p:sp>
    </p:spTree>
    <p:extLst>
      <p:ext uri="{BB962C8B-B14F-4D97-AF65-F5344CB8AC3E}">
        <p14:creationId xmlns:p14="http://schemas.microsoft.com/office/powerpoint/2010/main" val="1157199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400" b="1" dirty="0">
                <a:solidFill>
                  <a:schemeClr val="accent2">
                    <a:lumMod val="50000"/>
                  </a:schemeClr>
                </a:solidFill>
              </a:rPr>
              <a:t>D. V</a:t>
            </a:r>
            <a:r>
              <a:rPr lang="en-US" sz="2400" b="1" dirty="0" err="1">
                <a:solidFill>
                  <a:schemeClr val="accent2">
                    <a:lumMod val="50000"/>
                  </a:schemeClr>
                </a:solidFill>
              </a:rPr>
              <a:t>irtual</a:t>
            </a:r>
            <a:r>
              <a:rPr lang="en-US" sz="2400" b="1" dirty="0">
                <a:solidFill>
                  <a:schemeClr val="accent2">
                    <a:lumMod val="50000"/>
                  </a:schemeClr>
                </a:solidFill>
              </a:rPr>
              <a:t> communities</a:t>
            </a:r>
            <a:r>
              <a:rPr lang="sk-SK" sz="2400" b="1" dirty="0">
                <a:solidFill>
                  <a:schemeClr val="accent2">
                    <a:lumMod val="50000"/>
                  </a:schemeClr>
                </a:solidFill>
              </a:rPr>
              <a:t> (VC)</a:t>
            </a:r>
          </a:p>
          <a:p>
            <a:pPr marL="82550" indent="0">
              <a:buNone/>
            </a:pPr>
            <a:endParaRPr lang="sk-SK" sz="2400" b="1" dirty="0">
              <a:solidFill>
                <a:schemeClr val="accent2">
                  <a:lumMod val="50000"/>
                </a:schemeClr>
              </a:solidFill>
            </a:endParaRPr>
          </a:p>
          <a:p>
            <a:r>
              <a:rPr lang="sk-SK" sz="2400" dirty="0"/>
              <a:t>w</a:t>
            </a:r>
            <a:r>
              <a:rPr lang="en-US" sz="2400" dirty="0" err="1"/>
              <a:t>ithin</a:t>
            </a:r>
            <a:r>
              <a:rPr lang="en-US" sz="2400" dirty="0"/>
              <a:t> a </a:t>
            </a:r>
            <a:r>
              <a:rPr lang="sk-SK" sz="2400" dirty="0"/>
              <a:t>VC - </a:t>
            </a:r>
            <a:r>
              <a:rPr lang="en-US" sz="2400" dirty="0"/>
              <a:t>members interact through specific technological means, transcending political and geographical boundaries</a:t>
            </a:r>
            <a:endParaRPr lang="sk-SK" sz="2400" dirty="0"/>
          </a:p>
          <a:p>
            <a:endParaRPr lang="sk-SK" sz="2400" dirty="0"/>
          </a:p>
          <a:p>
            <a:pPr marL="82550" indent="0">
              <a:buNone/>
            </a:pPr>
            <a:endParaRPr lang="sk-SK" sz="2400" dirty="0"/>
          </a:p>
          <a:p>
            <a:r>
              <a:rPr lang="sk-SK" sz="2400" dirty="0"/>
              <a:t>t</a:t>
            </a:r>
            <a:r>
              <a:rPr lang="en-US" sz="2400" dirty="0"/>
              <a:t>he connection between members is given by the </a:t>
            </a:r>
            <a:r>
              <a:rPr lang="en-US" sz="2400" b="1" dirty="0"/>
              <a:t>common interest for certain topics, knowledge, and discoveries</a:t>
            </a:r>
            <a:endParaRPr lang="sk-SK" sz="2400" b="1" dirty="0">
              <a:solidFill>
                <a:schemeClr val="accent2">
                  <a:lumMod val="50000"/>
                </a:schemeClr>
              </a:solidFill>
            </a:endParaRPr>
          </a:p>
        </p:txBody>
      </p:sp>
    </p:spTree>
    <p:extLst>
      <p:ext uri="{BB962C8B-B14F-4D97-AF65-F5344CB8AC3E}">
        <p14:creationId xmlns:p14="http://schemas.microsoft.com/office/powerpoint/2010/main" val="3050398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200" b="1" dirty="0">
                <a:solidFill>
                  <a:schemeClr val="accent2">
                    <a:lumMod val="50000"/>
                  </a:schemeClr>
                </a:solidFill>
              </a:rPr>
              <a:t>D. V</a:t>
            </a:r>
            <a:r>
              <a:rPr lang="en-US" sz="2200" b="1" dirty="0" err="1">
                <a:solidFill>
                  <a:schemeClr val="accent2">
                    <a:lumMod val="50000"/>
                  </a:schemeClr>
                </a:solidFill>
              </a:rPr>
              <a:t>irtual</a:t>
            </a:r>
            <a:r>
              <a:rPr lang="en-US" sz="2200" b="1" dirty="0">
                <a:solidFill>
                  <a:schemeClr val="accent2">
                    <a:lumMod val="50000"/>
                  </a:schemeClr>
                </a:solidFill>
              </a:rPr>
              <a:t> communities</a:t>
            </a:r>
            <a:r>
              <a:rPr lang="sk-SK" sz="2200" b="1" dirty="0">
                <a:solidFill>
                  <a:schemeClr val="accent2">
                    <a:lumMod val="50000"/>
                  </a:schemeClr>
                </a:solidFill>
              </a:rPr>
              <a:t> (VC)</a:t>
            </a:r>
          </a:p>
          <a:p>
            <a:pPr marL="82550" indent="0">
              <a:buNone/>
            </a:pPr>
            <a:endParaRPr lang="sk-SK" sz="2200" b="1" dirty="0">
              <a:solidFill>
                <a:schemeClr val="accent2">
                  <a:lumMod val="50000"/>
                </a:schemeClr>
              </a:solidFill>
            </a:endParaRPr>
          </a:p>
          <a:p>
            <a:r>
              <a:rPr lang="sk-SK" sz="2200" dirty="0"/>
              <a:t>VC - </a:t>
            </a:r>
            <a:r>
              <a:rPr lang="en-US" sz="2200" dirty="0"/>
              <a:t>are part of a virtual mobility environment</a:t>
            </a:r>
            <a:endParaRPr lang="sk-SK" sz="2200" dirty="0"/>
          </a:p>
          <a:p>
            <a:r>
              <a:rPr lang="en-US" sz="2200" dirty="0"/>
              <a:t>due to technology these communities </a:t>
            </a:r>
            <a:r>
              <a:rPr lang="en-US" sz="2200" b="1" dirty="0"/>
              <a:t>are not closed (isolated)</a:t>
            </a:r>
            <a:r>
              <a:rPr lang="sk-SK" sz="2200" b="1" dirty="0"/>
              <a:t> - </a:t>
            </a:r>
            <a:r>
              <a:rPr lang="en-US" sz="2200" dirty="0"/>
              <a:t>but </a:t>
            </a:r>
            <a:r>
              <a:rPr lang="en-US" sz="2200" b="1" dirty="0"/>
              <a:t>open and flexible</a:t>
            </a:r>
            <a:endParaRPr lang="sk-SK" sz="2200" b="1" dirty="0"/>
          </a:p>
          <a:p>
            <a:r>
              <a:rPr lang="sk-SK" sz="2200" dirty="0"/>
              <a:t>VC – </a:t>
            </a:r>
            <a:r>
              <a:rPr lang="en-US" sz="2200" dirty="0"/>
              <a:t>allow</a:t>
            </a:r>
            <a:r>
              <a:rPr lang="sk-SK" sz="2200" dirty="0"/>
              <a:t> </a:t>
            </a:r>
            <a:r>
              <a:rPr lang="en-US" sz="2200" dirty="0"/>
              <a:t>communication and information exchanges which will result in enriching and diverse experiences</a:t>
            </a:r>
            <a:endParaRPr lang="sk-SK" sz="2200" dirty="0"/>
          </a:p>
          <a:p>
            <a:r>
              <a:rPr lang="sk-SK" sz="2200" dirty="0" err="1"/>
              <a:t>via</a:t>
            </a:r>
            <a:r>
              <a:rPr lang="en-US" sz="2200" dirty="0"/>
              <a:t> collaboration</a:t>
            </a:r>
            <a:r>
              <a:rPr lang="sk-SK" sz="2200" dirty="0"/>
              <a:t> - </a:t>
            </a:r>
            <a:r>
              <a:rPr lang="en-US" sz="2200" dirty="0"/>
              <a:t>participants gain a common and assumed understanding of events, being able to anticipate directions for action and to have an approach to similar events in the future </a:t>
            </a:r>
            <a:endParaRPr lang="sk-SK" sz="2200" dirty="0"/>
          </a:p>
          <a:p>
            <a:r>
              <a:rPr lang="sk-SK" sz="2200" dirty="0"/>
              <a:t>VC - </a:t>
            </a:r>
            <a:r>
              <a:rPr lang="en-US" sz="2200" dirty="0"/>
              <a:t>can be organized into </a:t>
            </a:r>
            <a:r>
              <a:rPr lang="en-US" sz="2200" b="1" dirty="0"/>
              <a:t>“learning communities” </a:t>
            </a:r>
            <a:r>
              <a:rPr lang="en-US" sz="2200" dirty="0"/>
              <a:t>or </a:t>
            </a:r>
            <a:r>
              <a:rPr lang="en-US" sz="2200" b="1" dirty="0"/>
              <a:t>“communities of practice”</a:t>
            </a:r>
            <a:endParaRPr lang="sk-SK" sz="2200" b="1" dirty="0">
              <a:solidFill>
                <a:schemeClr val="accent2">
                  <a:lumMod val="50000"/>
                </a:schemeClr>
              </a:solidFill>
            </a:endParaRPr>
          </a:p>
        </p:txBody>
      </p:sp>
    </p:spTree>
    <p:extLst>
      <p:ext uri="{BB962C8B-B14F-4D97-AF65-F5344CB8AC3E}">
        <p14:creationId xmlns:p14="http://schemas.microsoft.com/office/powerpoint/2010/main" val="34752906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4896072"/>
          </a:xfrm>
        </p:spPr>
        <p:txBody>
          <a:bodyPr/>
          <a:lstStyle/>
          <a:p>
            <a:pPr marL="82550" indent="0">
              <a:buNone/>
            </a:pPr>
            <a:r>
              <a:rPr lang="sk-SK" sz="2000" b="1" dirty="0">
                <a:solidFill>
                  <a:schemeClr val="accent2">
                    <a:lumMod val="50000"/>
                  </a:schemeClr>
                </a:solidFill>
              </a:rPr>
              <a:t>E. C</a:t>
            </a:r>
            <a:r>
              <a:rPr lang="en-US" sz="2000" b="1" dirty="0" err="1">
                <a:solidFill>
                  <a:schemeClr val="accent2">
                    <a:lumMod val="50000"/>
                  </a:schemeClr>
                </a:solidFill>
              </a:rPr>
              <a:t>ourse</a:t>
            </a:r>
            <a:r>
              <a:rPr lang="en-US" sz="2000" b="1" dirty="0">
                <a:solidFill>
                  <a:schemeClr val="accent2">
                    <a:lumMod val="50000"/>
                  </a:schemeClr>
                </a:solidFill>
              </a:rPr>
              <a:t> / curriculum design</a:t>
            </a:r>
            <a:endParaRPr lang="sk-SK" sz="2000" b="1" dirty="0">
              <a:solidFill>
                <a:schemeClr val="accent2">
                  <a:lumMod val="50000"/>
                </a:schemeClr>
              </a:solidFill>
            </a:endParaRPr>
          </a:p>
          <a:p>
            <a:r>
              <a:rPr lang="en-US" sz="2000" dirty="0"/>
              <a:t>Technology-based curriculum design is an important piece of a virtual mobility environment that must </a:t>
            </a:r>
            <a:r>
              <a:rPr lang="sk-SK" sz="2000" dirty="0" err="1"/>
              <a:t>meet</a:t>
            </a:r>
            <a:r>
              <a:rPr lang="sk-SK" sz="2000" dirty="0"/>
              <a:t> </a:t>
            </a:r>
            <a:r>
              <a:rPr lang="en-US" sz="2000" b="1" dirty="0"/>
              <a:t>rigorous quality criteria of design and content</a:t>
            </a:r>
            <a:endParaRPr lang="sk-SK" sz="2000" b="1" dirty="0"/>
          </a:p>
          <a:p>
            <a:r>
              <a:rPr lang="sk-SK" sz="2000" dirty="0"/>
              <a:t>in</a:t>
            </a:r>
            <a:r>
              <a:rPr lang="en-US" sz="2000" dirty="0"/>
              <a:t> designing </a:t>
            </a:r>
            <a:r>
              <a:rPr lang="en-US" sz="2000" b="1" dirty="0"/>
              <a:t>online courses</a:t>
            </a:r>
            <a:r>
              <a:rPr lang="sk-SK" sz="2000" b="1" dirty="0"/>
              <a:t> - </a:t>
            </a:r>
            <a:r>
              <a:rPr lang="en-US" sz="2000" dirty="0"/>
              <a:t>several </a:t>
            </a:r>
            <a:r>
              <a:rPr lang="en-US" sz="2000" b="1" dirty="0"/>
              <a:t>factors</a:t>
            </a:r>
            <a:r>
              <a:rPr lang="en-US" sz="2000" dirty="0"/>
              <a:t> have major impact upon the quality process and organization: </a:t>
            </a:r>
            <a:endParaRPr lang="sk-SK" sz="2000" dirty="0"/>
          </a:p>
          <a:p>
            <a:pPr lvl="2"/>
            <a:r>
              <a:rPr lang="sk-SK" sz="2000" dirty="0"/>
              <a:t>s</a:t>
            </a:r>
            <a:r>
              <a:rPr lang="en-US" sz="2000" dirty="0" err="1"/>
              <a:t>upport</a:t>
            </a:r>
            <a:endParaRPr lang="sk-SK" sz="2000" dirty="0"/>
          </a:p>
          <a:p>
            <a:pPr lvl="2"/>
            <a:r>
              <a:rPr lang="en-US" sz="2000" dirty="0"/>
              <a:t>interaction (</a:t>
            </a:r>
            <a:r>
              <a:rPr lang="en-US" sz="2000" i="1" dirty="0"/>
              <a:t>among students, among teachers, among students and teachers</a:t>
            </a:r>
            <a:r>
              <a:rPr lang="en-US" sz="2000" dirty="0"/>
              <a:t>)</a:t>
            </a:r>
            <a:endParaRPr lang="sk-SK" sz="2000" dirty="0"/>
          </a:p>
          <a:p>
            <a:pPr lvl="2"/>
            <a:r>
              <a:rPr lang="en-US" sz="2000" dirty="0"/>
              <a:t>planning and organization</a:t>
            </a:r>
            <a:endParaRPr lang="sk-SK" sz="2000" dirty="0"/>
          </a:p>
          <a:p>
            <a:pPr lvl="2"/>
            <a:r>
              <a:rPr lang="en-US" sz="2000" dirty="0"/>
              <a:t>participant motivation and importance</a:t>
            </a:r>
            <a:endParaRPr lang="sk-SK" sz="2000" dirty="0"/>
          </a:p>
          <a:p>
            <a:pPr lvl="2"/>
            <a:r>
              <a:rPr lang="en-US" sz="2000" dirty="0"/>
              <a:t>the development of </a:t>
            </a:r>
            <a:r>
              <a:rPr lang="en-US" sz="2000" b="1" dirty="0"/>
              <a:t>metacognitive skills</a:t>
            </a:r>
            <a:r>
              <a:rPr lang="sk-SK" sz="2000" b="1" dirty="0"/>
              <a:t> </a:t>
            </a:r>
            <a:r>
              <a:rPr lang="sk-SK" sz="2000" dirty="0"/>
              <a:t>(</a:t>
            </a:r>
            <a:r>
              <a:rPr lang="sk-SK" sz="2000" i="1" dirty="0" err="1"/>
              <a:t>active</a:t>
            </a:r>
            <a:r>
              <a:rPr lang="sk-SK" sz="2000" i="1" dirty="0"/>
              <a:t> </a:t>
            </a:r>
            <a:r>
              <a:rPr lang="sk-SK" sz="2000" i="1" dirty="0" err="1"/>
              <a:t>learning</a:t>
            </a:r>
            <a:r>
              <a:rPr lang="sk-SK" sz="2000" i="1" dirty="0"/>
              <a:t>, </a:t>
            </a:r>
            <a:r>
              <a:rPr lang="sk-SK" sz="2000" i="1" dirty="0" err="1"/>
              <a:t>development</a:t>
            </a:r>
            <a:r>
              <a:rPr lang="sk-SK" sz="2000" i="1" dirty="0"/>
              <a:t> of </a:t>
            </a:r>
            <a:r>
              <a:rPr lang="sk-SK" sz="2000" i="1" dirty="0" err="1"/>
              <a:t>knowledge</a:t>
            </a:r>
            <a:r>
              <a:rPr lang="sk-SK" sz="2000" i="1" dirty="0"/>
              <a:t> and </a:t>
            </a:r>
            <a:r>
              <a:rPr lang="sk-SK" sz="2000" i="1" dirty="0" err="1"/>
              <a:t>ideas</a:t>
            </a:r>
            <a:r>
              <a:rPr lang="sk-SK" sz="2000" i="1" dirty="0"/>
              <a:t>)</a:t>
            </a:r>
            <a:endParaRPr lang="sk-SK" sz="2000" b="1" i="1" dirty="0">
              <a:solidFill>
                <a:schemeClr val="accent2">
                  <a:lumMod val="50000"/>
                </a:schemeClr>
              </a:solidFill>
            </a:endParaRPr>
          </a:p>
          <a:p>
            <a:pPr marL="82550" indent="0">
              <a:buNone/>
            </a:pPr>
            <a:endParaRPr lang="sk-SK" sz="2200" b="1" dirty="0">
              <a:solidFill>
                <a:schemeClr val="accent2">
                  <a:lumMod val="50000"/>
                </a:schemeClr>
              </a:solidFill>
            </a:endParaRPr>
          </a:p>
        </p:txBody>
      </p:sp>
    </p:spTree>
    <p:extLst>
      <p:ext uri="{BB962C8B-B14F-4D97-AF65-F5344CB8AC3E}">
        <p14:creationId xmlns:p14="http://schemas.microsoft.com/office/powerpoint/2010/main" val="109003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112568"/>
          </a:xfrm>
        </p:spPr>
        <p:txBody>
          <a:bodyPr/>
          <a:lstStyle/>
          <a:p>
            <a:pPr marL="82550" indent="0">
              <a:buNone/>
            </a:pPr>
            <a:r>
              <a:rPr lang="sk-SK" sz="2200" b="1" dirty="0">
                <a:solidFill>
                  <a:schemeClr val="accent2">
                    <a:lumMod val="50000"/>
                  </a:schemeClr>
                </a:solidFill>
              </a:rPr>
              <a:t>E. C</a:t>
            </a:r>
            <a:r>
              <a:rPr lang="en-US" sz="2200" b="1" dirty="0" err="1">
                <a:solidFill>
                  <a:schemeClr val="accent2">
                    <a:lumMod val="50000"/>
                  </a:schemeClr>
                </a:solidFill>
              </a:rPr>
              <a:t>ourse</a:t>
            </a:r>
            <a:r>
              <a:rPr lang="en-US" sz="2200" b="1" dirty="0">
                <a:solidFill>
                  <a:schemeClr val="accent2">
                    <a:lumMod val="50000"/>
                  </a:schemeClr>
                </a:solidFill>
              </a:rPr>
              <a:t> / curriculum design</a:t>
            </a:r>
            <a:endParaRPr lang="sk-SK" sz="2200" b="1" dirty="0">
              <a:solidFill>
                <a:schemeClr val="accent2">
                  <a:lumMod val="50000"/>
                </a:schemeClr>
              </a:solidFill>
            </a:endParaRPr>
          </a:p>
          <a:p>
            <a:pPr marL="82550" indent="0">
              <a:buNone/>
            </a:pPr>
            <a:endParaRPr lang="sk-SK" sz="2200" b="1" dirty="0">
              <a:solidFill>
                <a:schemeClr val="accent2">
                  <a:lumMod val="50000"/>
                </a:schemeClr>
              </a:solidFill>
            </a:endParaRPr>
          </a:p>
          <a:p>
            <a:r>
              <a:rPr lang="sk-SK" sz="2200" dirty="0"/>
              <a:t>i</a:t>
            </a:r>
            <a:r>
              <a:rPr lang="en-US" sz="2200" dirty="0"/>
              <a:t>n an online environment</a:t>
            </a:r>
            <a:r>
              <a:rPr lang="sk-SK" sz="2200" dirty="0"/>
              <a:t> - </a:t>
            </a:r>
            <a:r>
              <a:rPr lang="en-US" sz="2200" dirty="0"/>
              <a:t>the </a:t>
            </a:r>
            <a:r>
              <a:rPr lang="en-US" sz="2200" b="1" dirty="0"/>
              <a:t>didactic relationship </a:t>
            </a:r>
            <a:r>
              <a:rPr lang="en-US" sz="2200" dirty="0"/>
              <a:t>changes significantly:</a:t>
            </a:r>
            <a:endParaRPr lang="sk-SK" sz="2200" dirty="0"/>
          </a:p>
          <a:p>
            <a:pPr lvl="2"/>
            <a:r>
              <a:rPr lang="en-US" sz="2200" dirty="0"/>
              <a:t> the teacher, as a “designer” of the learning material, is placed outside the didactic relationship with the students, the direct contact with the teacher is replaced by individual study supported by study materials and technologically mediated communication through specific means</a:t>
            </a:r>
            <a:endParaRPr lang="sk-SK" sz="2200" dirty="0"/>
          </a:p>
          <a:p>
            <a:pPr lvl="2"/>
            <a:r>
              <a:rPr lang="en-US" sz="2200" dirty="0"/>
              <a:t>an important asset for supporting learning in this direction represents the </a:t>
            </a:r>
            <a:r>
              <a:rPr lang="en-US" sz="2200" b="1" dirty="0"/>
              <a:t>online community</a:t>
            </a:r>
            <a:r>
              <a:rPr lang="en-US" sz="2200" dirty="0"/>
              <a:t> developed </a:t>
            </a:r>
            <a:r>
              <a:rPr lang="en-US" sz="2200" i="1" dirty="0"/>
              <a:t>“around”</a:t>
            </a:r>
            <a:r>
              <a:rPr lang="en-US" sz="2200" dirty="0"/>
              <a:t> the course / </a:t>
            </a:r>
            <a:r>
              <a:rPr lang="en-US" sz="2200" dirty="0" err="1"/>
              <a:t>programme</a:t>
            </a:r>
            <a:r>
              <a:rPr lang="sk-SK" sz="2200" dirty="0"/>
              <a:t> = </a:t>
            </a:r>
            <a:r>
              <a:rPr lang="en-US" sz="2200" dirty="0"/>
              <a:t> through </a:t>
            </a:r>
            <a:r>
              <a:rPr lang="en-US" sz="2200" b="1" dirty="0"/>
              <a:t>different virtual environments </a:t>
            </a:r>
            <a:r>
              <a:rPr lang="en-US" sz="2200" dirty="0"/>
              <a:t>that support communication and information exchange among learners</a:t>
            </a:r>
            <a:endParaRPr lang="sk-SK" sz="2200" b="1" dirty="0">
              <a:solidFill>
                <a:schemeClr val="accent2">
                  <a:lumMod val="50000"/>
                </a:schemeClr>
              </a:solidFill>
            </a:endParaRPr>
          </a:p>
        </p:txBody>
      </p:sp>
    </p:spTree>
    <p:extLst>
      <p:ext uri="{BB962C8B-B14F-4D97-AF65-F5344CB8AC3E}">
        <p14:creationId xmlns:p14="http://schemas.microsoft.com/office/powerpoint/2010/main" val="1592626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112568"/>
          </a:xfrm>
        </p:spPr>
        <p:txBody>
          <a:bodyPr/>
          <a:lstStyle/>
          <a:p>
            <a:pPr marL="82550" indent="0">
              <a:buNone/>
            </a:pPr>
            <a:r>
              <a:rPr lang="sk-SK" sz="2400" b="1" dirty="0">
                <a:solidFill>
                  <a:schemeClr val="accent2">
                    <a:lumMod val="50000"/>
                  </a:schemeClr>
                </a:solidFill>
              </a:rPr>
              <a:t>E. C</a:t>
            </a:r>
            <a:r>
              <a:rPr lang="en-US" sz="2400" b="1" dirty="0" err="1">
                <a:solidFill>
                  <a:schemeClr val="accent2">
                    <a:lumMod val="50000"/>
                  </a:schemeClr>
                </a:solidFill>
              </a:rPr>
              <a:t>ourse</a:t>
            </a:r>
            <a:r>
              <a:rPr lang="en-US" sz="2400" b="1" dirty="0">
                <a:solidFill>
                  <a:schemeClr val="accent2">
                    <a:lumMod val="50000"/>
                  </a:schemeClr>
                </a:solidFill>
              </a:rPr>
              <a:t> / curriculum design</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a:p>
            <a:r>
              <a:rPr lang="sk-SK" sz="2400" b="1" dirty="0"/>
              <a:t>t</a:t>
            </a:r>
            <a:r>
              <a:rPr lang="en-US" sz="2400" b="1" dirty="0"/>
              <a:t>he design of learning materials </a:t>
            </a:r>
            <a:r>
              <a:rPr lang="sk-SK" sz="2400" b="1" dirty="0"/>
              <a:t> - </a:t>
            </a:r>
            <a:r>
              <a:rPr lang="en-US" sz="2400" dirty="0"/>
              <a:t> based on the premise of </a:t>
            </a:r>
            <a:r>
              <a:rPr lang="en-US" sz="2400" b="1" dirty="0"/>
              <a:t>physical distance from the teacher</a:t>
            </a:r>
            <a:r>
              <a:rPr lang="en-US" sz="2400" dirty="0"/>
              <a:t>, the fact that the student will learn alone and independently, without his direct guidance, replaced only </a:t>
            </a:r>
            <a:r>
              <a:rPr lang="en-US" sz="2400" b="1" dirty="0"/>
              <a:t>by technology-based communication</a:t>
            </a:r>
            <a:r>
              <a:rPr lang="en-US" sz="2400" dirty="0"/>
              <a:t>, either directly with the teacher, or through the self-access materials made available through the learning experiences</a:t>
            </a:r>
            <a:endParaRPr lang="sk-SK" sz="2400" b="1" dirty="0">
              <a:solidFill>
                <a:schemeClr val="accent2">
                  <a:lumMod val="50000"/>
                </a:schemeClr>
              </a:solidFill>
            </a:endParaRPr>
          </a:p>
        </p:txBody>
      </p:sp>
    </p:spTree>
    <p:extLst>
      <p:ext uri="{BB962C8B-B14F-4D97-AF65-F5344CB8AC3E}">
        <p14:creationId xmlns:p14="http://schemas.microsoft.com/office/powerpoint/2010/main" val="3435471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112568"/>
          </a:xfrm>
        </p:spPr>
        <p:txBody>
          <a:bodyPr/>
          <a:lstStyle/>
          <a:p>
            <a:pPr marL="82550" indent="0">
              <a:buNone/>
            </a:pPr>
            <a:r>
              <a:rPr lang="sk-SK" sz="2400" b="1" dirty="0">
                <a:solidFill>
                  <a:schemeClr val="accent2">
                    <a:lumMod val="50000"/>
                  </a:schemeClr>
                </a:solidFill>
              </a:rPr>
              <a:t>E. C</a:t>
            </a:r>
            <a:r>
              <a:rPr lang="en-US" sz="2400" b="1" dirty="0" err="1">
                <a:solidFill>
                  <a:schemeClr val="accent2">
                    <a:lumMod val="50000"/>
                  </a:schemeClr>
                </a:solidFill>
              </a:rPr>
              <a:t>ourse</a:t>
            </a:r>
            <a:r>
              <a:rPr lang="en-US" sz="2400" b="1" dirty="0">
                <a:solidFill>
                  <a:schemeClr val="accent2">
                    <a:lumMod val="50000"/>
                  </a:schemeClr>
                </a:solidFill>
              </a:rPr>
              <a:t> / curriculum design</a:t>
            </a:r>
            <a:endParaRPr lang="sk-SK" sz="2400" b="1" dirty="0">
              <a:solidFill>
                <a:schemeClr val="accent2">
                  <a:lumMod val="50000"/>
                </a:schemeClr>
              </a:solidFill>
            </a:endParaRPr>
          </a:p>
          <a:p>
            <a:pPr marL="82550" indent="0">
              <a:buNone/>
            </a:pPr>
            <a:endParaRPr lang="sk-SK" sz="2400" b="1" dirty="0">
              <a:solidFill>
                <a:schemeClr val="accent2">
                  <a:lumMod val="50000"/>
                </a:schemeClr>
              </a:solidFill>
            </a:endParaRPr>
          </a:p>
          <a:p>
            <a:r>
              <a:rPr lang="sk-SK" sz="2400" b="1" dirty="0"/>
              <a:t>t</a:t>
            </a:r>
            <a:r>
              <a:rPr lang="en-US" sz="2400" b="1" dirty="0"/>
              <a:t>he courses</a:t>
            </a:r>
            <a:r>
              <a:rPr lang="sk-SK" sz="2400" b="1" dirty="0"/>
              <a:t> - </a:t>
            </a:r>
            <a:r>
              <a:rPr lang="en-US" sz="2400" dirty="0"/>
              <a:t>must ensure an effective accomplishment of the teaching-learning process</a:t>
            </a:r>
            <a:r>
              <a:rPr lang="sk-SK" sz="2400" dirty="0"/>
              <a:t> - </a:t>
            </a:r>
            <a:r>
              <a:rPr lang="en-US" sz="2400" b="1" dirty="0"/>
              <a:t>not just to provide content and information</a:t>
            </a:r>
            <a:endParaRPr lang="sk-SK" sz="2400" b="1" dirty="0"/>
          </a:p>
          <a:p>
            <a:pPr lvl="2"/>
            <a:r>
              <a:rPr lang="en-US" dirty="0"/>
              <a:t>but especially </a:t>
            </a:r>
            <a:r>
              <a:rPr lang="sk-SK" dirty="0"/>
              <a:t> </a:t>
            </a:r>
            <a:r>
              <a:rPr lang="sk-SK" b="1" dirty="0"/>
              <a:t>- </a:t>
            </a:r>
            <a:r>
              <a:rPr lang="en-US" b="1" dirty="0">
                <a:solidFill>
                  <a:srgbClr val="C00000"/>
                </a:solidFill>
              </a:rPr>
              <a:t>to anticipate possible questions </a:t>
            </a:r>
            <a:r>
              <a:rPr lang="en-US" dirty="0"/>
              <a:t>that a student might ask, supporting </a:t>
            </a:r>
            <a:r>
              <a:rPr lang="en-US" b="1" dirty="0"/>
              <a:t>the development of specific competencies</a:t>
            </a:r>
            <a:r>
              <a:rPr lang="en-US" dirty="0"/>
              <a:t>, linked to the objectives of the learning activities</a:t>
            </a:r>
            <a:endParaRPr lang="sk-SK" b="1" dirty="0">
              <a:solidFill>
                <a:schemeClr val="accent2">
                  <a:lumMod val="50000"/>
                </a:schemeClr>
              </a:solidFill>
            </a:endParaRPr>
          </a:p>
        </p:txBody>
      </p:sp>
    </p:spTree>
    <p:extLst>
      <p:ext uri="{BB962C8B-B14F-4D97-AF65-F5344CB8AC3E}">
        <p14:creationId xmlns:p14="http://schemas.microsoft.com/office/powerpoint/2010/main" val="24107187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112568"/>
          </a:xfrm>
        </p:spPr>
        <p:txBody>
          <a:bodyPr/>
          <a:lstStyle/>
          <a:p>
            <a:pPr marL="82550" indent="0">
              <a:buNone/>
            </a:pPr>
            <a:r>
              <a:rPr lang="sk-SK" sz="2000" b="1" dirty="0">
                <a:solidFill>
                  <a:schemeClr val="accent2">
                    <a:lumMod val="50000"/>
                  </a:schemeClr>
                </a:solidFill>
              </a:rPr>
              <a:t>E. C</a:t>
            </a:r>
            <a:r>
              <a:rPr lang="en-US" sz="2000" b="1" dirty="0" err="1">
                <a:solidFill>
                  <a:schemeClr val="accent2">
                    <a:lumMod val="50000"/>
                  </a:schemeClr>
                </a:solidFill>
              </a:rPr>
              <a:t>ourse</a:t>
            </a:r>
            <a:r>
              <a:rPr lang="en-US" sz="2000" b="1" dirty="0">
                <a:solidFill>
                  <a:schemeClr val="accent2">
                    <a:lumMod val="50000"/>
                  </a:schemeClr>
                </a:solidFill>
              </a:rPr>
              <a:t> / curriculum design</a:t>
            </a:r>
            <a:endParaRPr lang="sk-SK" sz="2000" b="1" dirty="0">
              <a:solidFill>
                <a:schemeClr val="accent2">
                  <a:lumMod val="50000"/>
                </a:schemeClr>
              </a:solidFill>
            </a:endParaRPr>
          </a:p>
          <a:p>
            <a:pPr marL="82550" indent="0">
              <a:buNone/>
            </a:pPr>
            <a:endParaRPr lang="sk-SK" sz="2000" b="1" dirty="0">
              <a:solidFill>
                <a:schemeClr val="accent2">
                  <a:lumMod val="50000"/>
                </a:schemeClr>
              </a:solidFill>
            </a:endParaRPr>
          </a:p>
          <a:p>
            <a:r>
              <a:rPr lang="sk-SK" sz="2000" dirty="0" err="1"/>
              <a:t>based</a:t>
            </a:r>
            <a:r>
              <a:rPr lang="sk-SK" sz="2000" dirty="0"/>
              <a:t> on </a:t>
            </a:r>
            <a:r>
              <a:rPr lang="sk-SK" sz="2000" dirty="0" err="1"/>
              <a:t>theoretcial</a:t>
            </a:r>
            <a:r>
              <a:rPr lang="sk-SK" sz="2000" dirty="0"/>
              <a:t>  </a:t>
            </a:r>
            <a:r>
              <a:rPr lang="sk-SK" sz="2000" dirty="0" err="1"/>
              <a:t>approaches</a:t>
            </a:r>
            <a:r>
              <a:rPr lang="sk-SK" sz="2000" dirty="0"/>
              <a:t> </a:t>
            </a:r>
            <a:r>
              <a:rPr lang="sk-SK" sz="2000" dirty="0" err="1"/>
              <a:t>there</a:t>
            </a:r>
            <a:r>
              <a:rPr lang="sk-SK" sz="2000" dirty="0"/>
              <a:t> </a:t>
            </a:r>
            <a:r>
              <a:rPr lang="sk-SK" sz="2000" dirty="0" err="1"/>
              <a:t>is</a:t>
            </a:r>
            <a:r>
              <a:rPr lang="sk-SK" sz="2000" dirty="0"/>
              <a:t> a „</a:t>
            </a:r>
            <a:r>
              <a:rPr lang="en-US" sz="2000" dirty="0"/>
              <a:t>step-by-step model for designing course materials</a:t>
            </a:r>
            <a:r>
              <a:rPr lang="sk-SK" sz="2000" dirty="0"/>
              <a:t>“ </a:t>
            </a:r>
            <a:r>
              <a:rPr lang="sk-SK" sz="2000" dirty="0" err="1"/>
              <a:t>available</a:t>
            </a:r>
            <a:r>
              <a:rPr lang="sk-SK" sz="2000" dirty="0"/>
              <a:t>:</a:t>
            </a:r>
          </a:p>
          <a:p>
            <a:pPr lvl="2"/>
            <a:r>
              <a:rPr lang="sk-SK" sz="2000" dirty="0" err="1"/>
              <a:t>the</a:t>
            </a:r>
            <a:r>
              <a:rPr lang="sk-SK" sz="2000" dirty="0"/>
              <a:t> model </a:t>
            </a:r>
            <a:r>
              <a:rPr lang="sk-SK" sz="2000" dirty="0" err="1"/>
              <a:t>highlights</a:t>
            </a:r>
            <a:r>
              <a:rPr lang="sk-SK" sz="2000" dirty="0"/>
              <a:t> </a:t>
            </a:r>
            <a:r>
              <a:rPr lang="en-US" sz="2000" dirty="0"/>
              <a:t>the </a:t>
            </a:r>
            <a:r>
              <a:rPr lang="sk-SK" sz="2000" dirty="0">
                <a:solidFill>
                  <a:srgbClr val="C00000"/>
                </a:solidFill>
              </a:rPr>
              <a:t>4</a:t>
            </a:r>
            <a:r>
              <a:rPr lang="en-US" sz="2000" dirty="0">
                <a:solidFill>
                  <a:srgbClr val="C00000"/>
                </a:solidFill>
              </a:rPr>
              <a:t> most important steps</a:t>
            </a:r>
            <a:r>
              <a:rPr lang="sk-SK" sz="2000" dirty="0">
                <a:solidFill>
                  <a:srgbClr val="C00000"/>
                </a:solidFill>
              </a:rPr>
              <a:t>:</a:t>
            </a:r>
          </a:p>
          <a:p>
            <a:pPr marL="1114425" lvl="2" indent="-457200">
              <a:buFont typeface="+mj-lt"/>
              <a:buAutoNum type="arabicPeriod"/>
            </a:pPr>
            <a:r>
              <a:rPr lang="en-US" sz="2000" dirty="0"/>
              <a:t>identifying the needs of the target group </a:t>
            </a:r>
            <a:endParaRPr lang="sk-SK" sz="2000" dirty="0"/>
          </a:p>
          <a:p>
            <a:pPr marL="1114425" lvl="2" indent="-457200">
              <a:buFont typeface="+mj-lt"/>
              <a:buAutoNum type="arabicPeriod"/>
            </a:pPr>
            <a:r>
              <a:rPr lang="en-US" sz="2000" dirty="0"/>
              <a:t>needs analysis</a:t>
            </a:r>
            <a:endParaRPr lang="sk-SK" sz="2000" dirty="0"/>
          </a:p>
          <a:p>
            <a:pPr marL="1114425" lvl="2" indent="-457200">
              <a:buFont typeface="+mj-lt"/>
              <a:buAutoNum type="arabicPeriod"/>
            </a:pPr>
            <a:r>
              <a:rPr lang="en-US" sz="2000" dirty="0"/>
              <a:t>setting course objectives</a:t>
            </a:r>
            <a:endParaRPr lang="sk-SK" sz="2000" dirty="0"/>
          </a:p>
          <a:p>
            <a:pPr marL="1114425" lvl="2" indent="-457200">
              <a:buFont typeface="+mj-lt"/>
              <a:buAutoNum type="arabicPeriod"/>
            </a:pPr>
            <a:r>
              <a:rPr lang="en-US" sz="2000" dirty="0"/>
              <a:t>structuring the material and ending with its own elaboration</a:t>
            </a:r>
            <a:endParaRPr lang="sk-SK" sz="2000" dirty="0"/>
          </a:p>
          <a:p>
            <a:pPr marL="479425" indent="-342900"/>
            <a:r>
              <a:rPr lang="sk-SK" sz="2000" dirty="0"/>
              <a:t>a</a:t>
            </a:r>
            <a:r>
              <a:rPr lang="en-US" sz="2000" dirty="0"/>
              <a:t> team of specialists </a:t>
            </a:r>
            <a:r>
              <a:rPr lang="en-US" sz="2000" i="1" dirty="0"/>
              <a:t>(pedagogues, technical experts, specialists in the field)</a:t>
            </a:r>
            <a:r>
              <a:rPr lang="en-US" sz="2000" dirty="0"/>
              <a:t> contributes to the fulfilment of some didactic and technical requirements</a:t>
            </a:r>
            <a:r>
              <a:rPr lang="sk-SK" sz="2000" dirty="0"/>
              <a:t> - </a:t>
            </a:r>
            <a:r>
              <a:rPr lang="en-US" sz="2000" dirty="0"/>
              <a:t>in order to create a </a:t>
            </a:r>
            <a:r>
              <a:rPr lang="en-US" sz="2000" b="1" dirty="0"/>
              <a:t>course support </a:t>
            </a:r>
            <a:r>
              <a:rPr lang="en-US" sz="2000" dirty="0"/>
              <a:t>that will </a:t>
            </a:r>
            <a:r>
              <a:rPr lang="en-US" sz="2000" b="1" dirty="0"/>
              <a:t>determine the students to learn actively and consciously</a:t>
            </a:r>
            <a:endParaRPr lang="sk-SK" sz="2000" b="1" dirty="0">
              <a:solidFill>
                <a:schemeClr val="accent2">
                  <a:lumMod val="50000"/>
                </a:schemeClr>
              </a:solidFill>
            </a:endParaRPr>
          </a:p>
        </p:txBody>
      </p:sp>
    </p:spTree>
    <p:extLst>
      <p:ext uri="{BB962C8B-B14F-4D97-AF65-F5344CB8AC3E}">
        <p14:creationId xmlns:p14="http://schemas.microsoft.com/office/powerpoint/2010/main" val="1626018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3</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E</a:t>
            </a:r>
            <a:r>
              <a:rPr kumimoji="0" lang="sk-SK" sz="28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nvironment</a:t>
            </a:r>
            <a: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buNone/>
            </a:pPr>
            <a:r>
              <a:rPr lang="sk-SK" sz="2000" b="1" dirty="0">
                <a:solidFill>
                  <a:schemeClr val="accent2">
                    <a:lumMod val="50000"/>
                  </a:schemeClr>
                </a:solidFill>
              </a:rPr>
              <a:t>E. C</a:t>
            </a:r>
            <a:r>
              <a:rPr lang="en-US" sz="2000" b="1" dirty="0" err="1">
                <a:solidFill>
                  <a:schemeClr val="accent2">
                    <a:lumMod val="50000"/>
                  </a:schemeClr>
                </a:solidFill>
              </a:rPr>
              <a:t>ourse</a:t>
            </a:r>
            <a:r>
              <a:rPr lang="en-US" sz="2000" b="1" dirty="0">
                <a:solidFill>
                  <a:schemeClr val="accent2">
                    <a:lumMod val="50000"/>
                  </a:schemeClr>
                </a:solidFill>
              </a:rPr>
              <a:t> / curriculum design</a:t>
            </a:r>
            <a:endParaRPr lang="sk-SK" sz="2000" b="1" dirty="0">
              <a:solidFill>
                <a:schemeClr val="accent2">
                  <a:lumMod val="50000"/>
                </a:schemeClr>
              </a:solidFill>
            </a:endParaRPr>
          </a:p>
          <a:p>
            <a:r>
              <a:rPr lang="sk-SK" sz="2000" dirty="0"/>
              <a:t>t</a:t>
            </a:r>
            <a:r>
              <a:rPr lang="en-US" sz="2000" dirty="0" err="1"/>
              <a:t>echnology</a:t>
            </a:r>
            <a:r>
              <a:rPr lang="en-US" sz="2000" dirty="0"/>
              <a:t> ensures the interactivity and the increased interest of the students for the material</a:t>
            </a:r>
            <a:r>
              <a:rPr lang="sk-SK" sz="2000" dirty="0"/>
              <a:t> - </a:t>
            </a:r>
            <a:r>
              <a:rPr lang="en-US" sz="2000" dirty="0"/>
              <a:t>but </a:t>
            </a:r>
            <a:r>
              <a:rPr lang="en-US" sz="2000" b="1" dirty="0"/>
              <a:t>it does not guarantee </a:t>
            </a:r>
            <a:r>
              <a:rPr lang="en-US" sz="2000" dirty="0"/>
              <a:t>that knowledge is assimilated, skills are acquired, or attitudes are developed</a:t>
            </a:r>
            <a:endParaRPr lang="sk-SK" sz="2000" dirty="0"/>
          </a:p>
          <a:p>
            <a:r>
              <a:rPr lang="sk-SK" sz="2000" dirty="0"/>
              <a:t>t</a:t>
            </a:r>
            <a:r>
              <a:rPr lang="en-US" sz="2000" dirty="0"/>
              <a:t>he online course structure, correctness, and clarity of the support materials are </a:t>
            </a:r>
            <a:r>
              <a:rPr lang="en-US" sz="2000" b="1" dirty="0"/>
              <a:t>fundamental elements for making a quality product</a:t>
            </a:r>
            <a:endParaRPr lang="sk-SK" sz="2000" b="1" dirty="0"/>
          </a:p>
          <a:p>
            <a:r>
              <a:rPr lang="sk-SK" sz="2000" dirty="0"/>
              <a:t>i</a:t>
            </a:r>
            <a:r>
              <a:rPr lang="en-US" sz="2000" dirty="0"/>
              <a:t>t is </a:t>
            </a:r>
            <a:r>
              <a:rPr lang="sk-SK" sz="2000" dirty="0" err="1"/>
              <a:t>very</a:t>
            </a:r>
            <a:r>
              <a:rPr lang="sk-SK" sz="2000" dirty="0"/>
              <a:t> </a:t>
            </a:r>
            <a:r>
              <a:rPr lang="en-US" sz="2000" dirty="0"/>
              <a:t>important for these materials </a:t>
            </a:r>
            <a:r>
              <a:rPr lang="sk-SK" sz="2000" dirty="0"/>
              <a:t> = </a:t>
            </a:r>
            <a:r>
              <a:rPr lang="en-US" sz="2000" b="1" dirty="0"/>
              <a:t>to be translated into the online environment’s “language”</a:t>
            </a:r>
            <a:r>
              <a:rPr lang="en-US" sz="2000" dirty="0"/>
              <a:t> (</a:t>
            </a:r>
            <a:r>
              <a:rPr lang="en-US" sz="2000" i="1" dirty="0"/>
              <a:t>meaning here the specific shape of the resources, adapted to how information should look in an online environment</a:t>
            </a:r>
            <a:r>
              <a:rPr lang="en-US" sz="2000" dirty="0"/>
              <a:t>), using the </a:t>
            </a:r>
            <a:r>
              <a:rPr lang="en-US" sz="2000" b="1" dirty="0"/>
              <a:t>advantage of technology </a:t>
            </a:r>
            <a:r>
              <a:rPr lang="en-US" sz="2000" dirty="0"/>
              <a:t>to make them </a:t>
            </a:r>
            <a:r>
              <a:rPr lang="en-US" sz="2000" b="1" dirty="0"/>
              <a:t>attractive, interactive</a:t>
            </a:r>
            <a:r>
              <a:rPr lang="en-US" sz="2000" dirty="0"/>
              <a:t>, with </a:t>
            </a:r>
            <a:r>
              <a:rPr lang="en-US" sz="2000" b="1" dirty="0"/>
              <a:t>integrated multimedia sequences and self-assessment tests</a:t>
            </a:r>
            <a:r>
              <a:rPr lang="en-US" sz="2000" dirty="0"/>
              <a:t> </a:t>
            </a:r>
            <a:r>
              <a:rPr lang="sk-SK" sz="2000" dirty="0"/>
              <a:t> - </a:t>
            </a:r>
            <a:r>
              <a:rPr lang="en-US" sz="2000" dirty="0"/>
              <a:t>that generate results </a:t>
            </a:r>
            <a:r>
              <a:rPr lang="en-US" sz="2000" i="1" dirty="0"/>
              <a:t>(self</a:t>
            </a:r>
            <a:r>
              <a:rPr lang="sk-SK" sz="2000" i="1" dirty="0"/>
              <a:t>-</a:t>
            </a:r>
            <a:r>
              <a:rPr lang="en-US" sz="2000" i="1" dirty="0"/>
              <a:t>evaluation) </a:t>
            </a:r>
            <a:r>
              <a:rPr lang="en-US" sz="2000" dirty="0"/>
              <a:t>and </a:t>
            </a:r>
            <a:r>
              <a:rPr lang="en-US" sz="2000" b="1" dirty="0"/>
              <a:t>personalized </a:t>
            </a:r>
            <a:r>
              <a:rPr lang="en-US" sz="2000" b="1" dirty="0" err="1"/>
              <a:t>feedbac</a:t>
            </a:r>
            <a:r>
              <a:rPr lang="sk-SK" sz="2000" b="1" dirty="0"/>
              <a:t>k</a:t>
            </a:r>
          </a:p>
          <a:p>
            <a:r>
              <a:rPr lang="sk-SK" sz="2000" dirty="0"/>
              <a:t>t</a:t>
            </a:r>
            <a:r>
              <a:rPr lang="en-US" sz="2000" dirty="0"/>
              <a:t>he active participation of the student in the learning process</a:t>
            </a:r>
            <a:r>
              <a:rPr lang="sk-SK" sz="2000" dirty="0"/>
              <a:t> – </a:t>
            </a:r>
            <a:r>
              <a:rPr lang="sk-SK" sz="2000" dirty="0" err="1"/>
              <a:t>is</a:t>
            </a:r>
            <a:r>
              <a:rPr lang="sk-SK" sz="2000" dirty="0"/>
              <a:t> </a:t>
            </a:r>
            <a:r>
              <a:rPr lang="sk-SK" sz="2000" dirty="0" err="1"/>
              <a:t>essential</a:t>
            </a:r>
            <a:r>
              <a:rPr lang="en-US" sz="2000" dirty="0"/>
              <a:t> criteria for </a:t>
            </a:r>
            <a:r>
              <a:rPr lang="en-US" sz="2000" b="1" dirty="0"/>
              <a:t>assessing the quality</a:t>
            </a:r>
            <a:r>
              <a:rPr lang="en-US" sz="2000" dirty="0"/>
              <a:t> </a:t>
            </a:r>
            <a:r>
              <a:rPr lang="en-US" sz="2000" b="1" dirty="0"/>
              <a:t>of the offered learning materials</a:t>
            </a:r>
            <a:r>
              <a:rPr lang="en-US" sz="2000" dirty="0"/>
              <a:t> </a:t>
            </a:r>
            <a:endParaRPr lang="sk-SK" sz="2000" b="1" dirty="0">
              <a:solidFill>
                <a:schemeClr val="accent2">
                  <a:lumMod val="50000"/>
                </a:schemeClr>
              </a:solidFill>
            </a:endParaRPr>
          </a:p>
        </p:txBody>
      </p:sp>
    </p:spTree>
    <p:extLst>
      <p:ext uri="{BB962C8B-B14F-4D97-AF65-F5344CB8AC3E}">
        <p14:creationId xmlns:p14="http://schemas.microsoft.com/office/powerpoint/2010/main" val="24273898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4.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of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the</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training</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lgn="ctr">
              <a:buNone/>
            </a:pPr>
            <a:r>
              <a:rPr lang="sk-SK" sz="2400" b="1" dirty="0" err="1">
                <a:solidFill>
                  <a:srgbClr val="002060"/>
                </a:solidFill>
              </a:rPr>
              <a:t>Virtual</a:t>
            </a:r>
            <a:r>
              <a:rPr lang="sk-SK" sz="2400" b="1" dirty="0">
                <a:solidFill>
                  <a:srgbClr val="002060"/>
                </a:solidFill>
              </a:rPr>
              <a:t> mobility diagram – </a:t>
            </a:r>
            <a:r>
              <a:rPr lang="sk-SK" sz="2400" b="1" dirty="0" err="1">
                <a:solidFill>
                  <a:srgbClr val="002060"/>
                </a:solidFill>
              </a:rPr>
              <a:t>the</a:t>
            </a:r>
            <a:r>
              <a:rPr lang="sk-SK" sz="2400" b="1" dirty="0">
                <a:solidFill>
                  <a:srgbClr val="002060"/>
                </a:solidFill>
              </a:rPr>
              <a:t> </a:t>
            </a:r>
            <a:r>
              <a:rPr lang="sk-SK" sz="2400" b="1" dirty="0" err="1">
                <a:solidFill>
                  <a:srgbClr val="002060"/>
                </a:solidFill>
              </a:rPr>
              <a:t>pathway</a:t>
            </a:r>
            <a:r>
              <a:rPr lang="sk-SK" sz="2400" b="1" dirty="0">
                <a:solidFill>
                  <a:srgbClr val="002060"/>
                </a:solidFill>
              </a:rPr>
              <a:t> to </a:t>
            </a:r>
            <a:r>
              <a:rPr lang="sk-SK" sz="2400" b="1" dirty="0" err="1">
                <a:solidFill>
                  <a:srgbClr val="002060"/>
                </a:solidFill>
              </a:rPr>
              <a:t>creat</a:t>
            </a:r>
            <a:r>
              <a:rPr lang="sk-SK" sz="2400" b="1" dirty="0">
                <a:solidFill>
                  <a:srgbClr val="002060"/>
                </a:solidFill>
              </a:rPr>
              <a:t> </a:t>
            </a:r>
            <a:r>
              <a:rPr lang="sk-SK" sz="2400" b="1" dirty="0" err="1">
                <a:solidFill>
                  <a:srgbClr val="002060"/>
                </a:solidFill>
              </a:rPr>
              <a:t>an</a:t>
            </a:r>
            <a:r>
              <a:rPr lang="sk-SK" sz="2400" b="1" dirty="0">
                <a:solidFill>
                  <a:srgbClr val="002060"/>
                </a:solidFill>
              </a:rPr>
              <a:t> on-line </a:t>
            </a:r>
            <a:r>
              <a:rPr lang="sk-SK" sz="2400" b="1" dirty="0" err="1">
                <a:solidFill>
                  <a:srgbClr val="002060"/>
                </a:solidFill>
              </a:rPr>
              <a:t>course</a:t>
            </a:r>
            <a:r>
              <a:rPr lang="sk-SK" sz="2400" b="1" dirty="0">
                <a:solidFill>
                  <a:srgbClr val="002060"/>
                </a:solidFill>
              </a:rPr>
              <a:t>:</a:t>
            </a:r>
          </a:p>
          <a:p>
            <a:pPr marL="82550" indent="0" algn="ctr">
              <a:buNone/>
            </a:pPr>
            <a:endParaRPr lang="sk-SK" sz="2400" b="1" dirty="0">
              <a:solidFill>
                <a:srgbClr val="002060"/>
              </a:solidFill>
            </a:endParaRPr>
          </a:p>
          <a:p>
            <a:pPr marL="539750" indent="-457200" algn="just">
              <a:buFont typeface="+mj-lt"/>
              <a:buAutoNum type="arabicPeriod"/>
            </a:pPr>
            <a:r>
              <a:rPr lang="en-US" sz="2400" b="1" dirty="0">
                <a:solidFill>
                  <a:srgbClr val="006600"/>
                </a:solidFill>
              </a:rPr>
              <a:t>General description of the learning activity</a:t>
            </a:r>
            <a:endParaRPr lang="sk-SK" sz="2400" b="1" dirty="0">
              <a:solidFill>
                <a:srgbClr val="006600"/>
              </a:solidFill>
            </a:endParaRPr>
          </a:p>
          <a:p>
            <a:pPr marL="539750" indent="-457200" algn="just">
              <a:buFont typeface="+mj-lt"/>
              <a:buAutoNum type="arabicPeriod"/>
            </a:pPr>
            <a:r>
              <a:rPr lang="sk-SK" sz="2400" b="1" dirty="0" err="1">
                <a:solidFill>
                  <a:srgbClr val="006600"/>
                </a:solidFill>
              </a:rPr>
              <a:t>Topics</a:t>
            </a:r>
            <a:r>
              <a:rPr lang="sk-SK" sz="2400" b="1" dirty="0">
                <a:solidFill>
                  <a:srgbClr val="006600"/>
                </a:solidFill>
              </a:rPr>
              <a:t> / </a:t>
            </a:r>
            <a:r>
              <a:rPr lang="sk-SK" sz="2400" b="1" dirty="0" err="1">
                <a:solidFill>
                  <a:srgbClr val="006600"/>
                </a:solidFill>
              </a:rPr>
              <a:t>Disciplines</a:t>
            </a:r>
            <a:endParaRPr lang="sk-SK" sz="2400" b="1" dirty="0">
              <a:solidFill>
                <a:srgbClr val="006600"/>
              </a:solidFill>
            </a:endParaRPr>
          </a:p>
          <a:p>
            <a:pPr marL="539750" indent="-457200" algn="just">
              <a:buFont typeface="+mj-lt"/>
              <a:buAutoNum type="arabicPeriod"/>
            </a:pPr>
            <a:r>
              <a:rPr lang="sk-SK" sz="2400" b="1" dirty="0" err="1">
                <a:solidFill>
                  <a:srgbClr val="006600"/>
                </a:solidFill>
              </a:rPr>
              <a:t>Target</a:t>
            </a:r>
            <a:r>
              <a:rPr lang="sk-SK" sz="2400" b="1" dirty="0">
                <a:solidFill>
                  <a:srgbClr val="006600"/>
                </a:solidFill>
              </a:rPr>
              <a:t> </a:t>
            </a:r>
            <a:r>
              <a:rPr lang="sk-SK" sz="2400" b="1" dirty="0" err="1">
                <a:solidFill>
                  <a:srgbClr val="006600"/>
                </a:solidFill>
              </a:rPr>
              <a:t>group</a:t>
            </a:r>
            <a:endParaRPr lang="sk-SK" sz="2400" b="1" dirty="0">
              <a:solidFill>
                <a:srgbClr val="006600"/>
              </a:solidFill>
            </a:endParaRPr>
          </a:p>
          <a:p>
            <a:pPr marL="539750" indent="-457200" algn="just">
              <a:buFont typeface="+mj-lt"/>
              <a:buAutoNum type="arabicPeriod"/>
            </a:pPr>
            <a:r>
              <a:rPr lang="sk-SK" sz="2400" b="1" dirty="0" err="1">
                <a:solidFill>
                  <a:srgbClr val="006600"/>
                </a:solidFill>
              </a:rPr>
              <a:t>Pedagogical</a:t>
            </a:r>
            <a:r>
              <a:rPr lang="sk-SK" sz="2400" b="1" dirty="0">
                <a:solidFill>
                  <a:srgbClr val="006600"/>
                </a:solidFill>
              </a:rPr>
              <a:t> </a:t>
            </a:r>
            <a:r>
              <a:rPr lang="sk-SK" sz="2400" b="1" dirty="0" err="1">
                <a:solidFill>
                  <a:srgbClr val="006600"/>
                </a:solidFill>
              </a:rPr>
              <a:t>approach</a:t>
            </a:r>
            <a:endParaRPr lang="sk-SK" sz="2400" b="1" dirty="0">
              <a:solidFill>
                <a:srgbClr val="006600"/>
              </a:solidFill>
            </a:endParaRPr>
          </a:p>
          <a:p>
            <a:pPr marL="539750" indent="-457200" algn="just">
              <a:buFont typeface="+mj-lt"/>
              <a:buAutoNum type="arabicPeriod"/>
            </a:pPr>
            <a:r>
              <a:rPr lang="sk-SK" sz="2400" b="1" dirty="0">
                <a:solidFill>
                  <a:srgbClr val="006600"/>
                </a:solidFill>
              </a:rPr>
              <a:t>T</a:t>
            </a:r>
            <a:r>
              <a:rPr lang="en-US" sz="2400" b="1" dirty="0" err="1">
                <a:solidFill>
                  <a:srgbClr val="006600"/>
                </a:solidFill>
              </a:rPr>
              <a:t>ools</a:t>
            </a:r>
            <a:r>
              <a:rPr lang="en-US" sz="2400" b="1" dirty="0">
                <a:solidFill>
                  <a:srgbClr val="006600"/>
                </a:solidFill>
              </a:rPr>
              <a:t> included (technical aspects)</a:t>
            </a:r>
            <a:endParaRPr lang="sk-SK" sz="2400" b="1" dirty="0">
              <a:solidFill>
                <a:srgbClr val="006600"/>
              </a:solidFill>
            </a:endParaRPr>
          </a:p>
          <a:p>
            <a:pPr marL="539750" indent="-457200" algn="just">
              <a:buFont typeface="+mj-lt"/>
              <a:buAutoNum type="arabicPeriod"/>
            </a:pPr>
            <a:r>
              <a:rPr lang="sk-SK" sz="2400" b="1" dirty="0" err="1">
                <a:solidFill>
                  <a:srgbClr val="006600"/>
                </a:solidFill>
              </a:rPr>
              <a:t>Language</a:t>
            </a:r>
            <a:endParaRPr lang="sk-SK" sz="2400" b="1" dirty="0">
              <a:solidFill>
                <a:srgbClr val="006600"/>
              </a:solidFill>
            </a:endParaRPr>
          </a:p>
        </p:txBody>
      </p:sp>
    </p:spTree>
    <p:extLst>
      <p:ext uri="{BB962C8B-B14F-4D97-AF65-F5344CB8AC3E}">
        <p14:creationId xmlns:p14="http://schemas.microsoft.com/office/powerpoint/2010/main" val="3239987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4.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of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the</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training</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lgn="ctr">
              <a:buNone/>
            </a:pPr>
            <a:r>
              <a:rPr lang="sk-SK" sz="2000" b="1" dirty="0" err="1">
                <a:solidFill>
                  <a:srgbClr val="002060"/>
                </a:solidFill>
              </a:rPr>
              <a:t>Virtual</a:t>
            </a:r>
            <a:r>
              <a:rPr lang="sk-SK" sz="2000" b="1" dirty="0">
                <a:solidFill>
                  <a:srgbClr val="002060"/>
                </a:solidFill>
              </a:rPr>
              <a:t> mobility diagram – </a:t>
            </a:r>
            <a:r>
              <a:rPr lang="sk-SK" sz="2000" b="1" dirty="0" err="1">
                <a:solidFill>
                  <a:srgbClr val="002060"/>
                </a:solidFill>
              </a:rPr>
              <a:t>the</a:t>
            </a:r>
            <a:r>
              <a:rPr lang="sk-SK" sz="2000" b="1" dirty="0">
                <a:solidFill>
                  <a:srgbClr val="002060"/>
                </a:solidFill>
              </a:rPr>
              <a:t> </a:t>
            </a:r>
            <a:r>
              <a:rPr lang="sk-SK" sz="2000" b="1" dirty="0" err="1">
                <a:solidFill>
                  <a:srgbClr val="002060"/>
                </a:solidFill>
              </a:rPr>
              <a:t>pathway</a:t>
            </a:r>
            <a:r>
              <a:rPr lang="sk-SK" sz="2000" b="1" dirty="0">
                <a:solidFill>
                  <a:srgbClr val="002060"/>
                </a:solidFill>
              </a:rPr>
              <a:t> to </a:t>
            </a:r>
            <a:r>
              <a:rPr lang="sk-SK" sz="2000" b="1" dirty="0" err="1">
                <a:solidFill>
                  <a:srgbClr val="002060"/>
                </a:solidFill>
              </a:rPr>
              <a:t>creat</a:t>
            </a:r>
            <a:r>
              <a:rPr lang="sk-SK" sz="2000" b="1" dirty="0">
                <a:solidFill>
                  <a:srgbClr val="002060"/>
                </a:solidFill>
              </a:rPr>
              <a:t> </a:t>
            </a:r>
            <a:r>
              <a:rPr lang="sk-SK" sz="2000" b="1" dirty="0" err="1">
                <a:solidFill>
                  <a:srgbClr val="002060"/>
                </a:solidFill>
              </a:rPr>
              <a:t>an</a:t>
            </a:r>
            <a:r>
              <a:rPr lang="sk-SK" sz="2000" b="1" dirty="0">
                <a:solidFill>
                  <a:srgbClr val="002060"/>
                </a:solidFill>
              </a:rPr>
              <a:t> on-line </a:t>
            </a:r>
            <a:r>
              <a:rPr lang="sk-SK" sz="2000" b="1" dirty="0" err="1">
                <a:solidFill>
                  <a:srgbClr val="002060"/>
                </a:solidFill>
              </a:rPr>
              <a:t>course</a:t>
            </a:r>
            <a:r>
              <a:rPr lang="sk-SK" sz="2000" b="1" dirty="0">
                <a:solidFill>
                  <a:srgbClr val="002060"/>
                </a:solidFill>
              </a:rPr>
              <a:t>:</a:t>
            </a:r>
          </a:p>
          <a:p>
            <a:pPr marL="82550" indent="0" algn="ctr">
              <a:buNone/>
            </a:pPr>
            <a:endParaRPr lang="sk-SK" sz="2000" b="1" dirty="0">
              <a:solidFill>
                <a:srgbClr val="002060"/>
              </a:solidFill>
            </a:endParaRPr>
          </a:p>
          <a:p>
            <a:pPr marL="539750" indent="-457200" algn="just">
              <a:buFont typeface="+mj-lt"/>
              <a:buAutoNum type="arabicPeriod"/>
            </a:pPr>
            <a:r>
              <a:rPr lang="en-US" sz="2000" b="1" dirty="0">
                <a:solidFill>
                  <a:srgbClr val="006600"/>
                </a:solidFill>
              </a:rPr>
              <a:t>General description of the learning activity</a:t>
            </a:r>
            <a:endParaRPr lang="sk-SK" sz="2000" b="1" dirty="0">
              <a:solidFill>
                <a:srgbClr val="006600"/>
              </a:solidFill>
            </a:endParaRPr>
          </a:p>
          <a:p>
            <a:pPr algn="just"/>
            <a:r>
              <a:rPr lang="sk-SK" sz="2000" dirty="0" err="1"/>
              <a:t>here</a:t>
            </a:r>
            <a:r>
              <a:rPr lang="sk-SK" sz="2000" dirty="0"/>
              <a:t> </a:t>
            </a:r>
            <a:r>
              <a:rPr lang="sk-SK" sz="2000" dirty="0" err="1"/>
              <a:t>we</a:t>
            </a:r>
            <a:r>
              <a:rPr lang="sk-SK" sz="2000" dirty="0"/>
              <a:t> </a:t>
            </a:r>
            <a:r>
              <a:rPr lang="sk-SK" sz="2000" dirty="0" err="1"/>
              <a:t>can</a:t>
            </a:r>
            <a:r>
              <a:rPr lang="sk-SK" sz="2000" dirty="0"/>
              <a:t> </a:t>
            </a:r>
            <a:r>
              <a:rPr lang="sk-SK" sz="2000" dirty="0" err="1"/>
              <a:t>define</a:t>
            </a:r>
            <a:r>
              <a:rPr lang="sk-SK" sz="2000" dirty="0"/>
              <a:t>  </a:t>
            </a:r>
            <a:r>
              <a:rPr lang="sk-SK" sz="2000" dirty="0" err="1"/>
              <a:t>various</a:t>
            </a:r>
            <a:r>
              <a:rPr lang="sk-SK" sz="2000" dirty="0"/>
              <a:t> </a:t>
            </a:r>
            <a:r>
              <a:rPr lang="sk-SK" sz="2000" dirty="0" err="1"/>
              <a:t>examples</a:t>
            </a:r>
            <a:r>
              <a:rPr lang="sk-SK" sz="2000" dirty="0"/>
              <a:t>:</a:t>
            </a:r>
          </a:p>
          <a:p>
            <a:pPr lvl="1" algn="just"/>
            <a:r>
              <a:rPr lang="en-US" sz="2000" dirty="0"/>
              <a:t>regular courses (for one semester / intensive / modular)</a:t>
            </a:r>
            <a:endParaRPr lang="sk-SK" sz="2000" dirty="0"/>
          </a:p>
          <a:p>
            <a:pPr lvl="1" algn="just"/>
            <a:r>
              <a:rPr lang="en-US" sz="2000" dirty="0"/>
              <a:t>short term courses</a:t>
            </a:r>
            <a:endParaRPr lang="sk-SK" sz="2000" dirty="0"/>
          </a:p>
          <a:p>
            <a:pPr lvl="1" algn="just"/>
            <a:r>
              <a:rPr lang="en-US" sz="2000" dirty="0"/>
              <a:t>modules with learning activities </a:t>
            </a:r>
            <a:endParaRPr lang="sk-SK" sz="2000" dirty="0"/>
          </a:p>
          <a:p>
            <a:pPr lvl="1" algn="just"/>
            <a:r>
              <a:rPr lang="en-US" sz="2000" dirty="0"/>
              <a:t>virtual exchange</a:t>
            </a:r>
            <a:endParaRPr lang="sk-SK" sz="2000" dirty="0"/>
          </a:p>
          <a:p>
            <a:pPr algn="just"/>
            <a:r>
              <a:rPr lang="sk-SK" sz="2000" dirty="0" err="1"/>
              <a:t>these</a:t>
            </a:r>
            <a:r>
              <a:rPr lang="en-US" sz="2000" dirty="0"/>
              <a:t> activities </a:t>
            </a:r>
            <a:r>
              <a:rPr lang="sk-SK" sz="2000" dirty="0" err="1"/>
              <a:t>can</a:t>
            </a:r>
            <a:r>
              <a:rPr lang="sk-SK" sz="2000" dirty="0"/>
              <a:t> </a:t>
            </a:r>
            <a:r>
              <a:rPr lang="sk-SK" sz="2000" dirty="0" err="1"/>
              <a:t>be</a:t>
            </a:r>
            <a:r>
              <a:rPr lang="sk-SK" sz="2000" dirty="0"/>
              <a:t> </a:t>
            </a:r>
            <a:r>
              <a:rPr lang="en-US" sz="2000" dirty="0"/>
              <a:t>developed in one university or by collaboration between two or more universities</a:t>
            </a:r>
            <a:endParaRPr lang="sk-SK" sz="2000" dirty="0"/>
          </a:p>
          <a:p>
            <a:pPr algn="just"/>
            <a:r>
              <a:rPr lang="sk-SK" sz="2000" dirty="0"/>
              <a:t>i</a:t>
            </a:r>
            <a:r>
              <a:rPr lang="en-US" sz="2000" dirty="0"/>
              <a:t>n addition to the specific learning content</a:t>
            </a:r>
            <a:r>
              <a:rPr lang="sk-SK" sz="2000" dirty="0"/>
              <a:t> </a:t>
            </a:r>
            <a:r>
              <a:rPr lang="en-US" sz="2000" dirty="0"/>
              <a:t>aiming at developing specific competencies </a:t>
            </a:r>
            <a:r>
              <a:rPr lang="sk-SK" sz="2000" dirty="0"/>
              <a:t> - </a:t>
            </a:r>
            <a:r>
              <a:rPr lang="en-US" sz="2000" dirty="0"/>
              <a:t>the activities </a:t>
            </a:r>
            <a:r>
              <a:rPr lang="sk-SK" sz="2000" dirty="0" err="1"/>
              <a:t>can</a:t>
            </a:r>
            <a:r>
              <a:rPr lang="sk-SK" sz="2000" dirty="0"/>
              <a:t> </a:t>
            </a:r>
            <a:r>
              <a:rPr lang="sk-SK" sz="2000" dirty="0" err="1"/>
              <a:t>be</a:t>
            </a:r>
            <a:r>
              <a:rPr lang="sk-SK" sz="2000" dirty="0"/>
              <a:t> </a:t>
            </a:r>
            <a:r>
              <a:rPr lang="en-US" sz="2000" dirty="0"/>
              <a:t>designed to improve transversal competencies, develop language skills, foster intercultural exchange</a:t>
            </a:r>
            <a:r>
              <a:rPr lang="sk-SK" sz="2000" dirty="0"/>
              <a:t>...etc.</a:t>
            </a:r>
            <a:endParaRPr lang="sk-SK" sz="2000" b="1" dirty="0">
              <a:solidFill>
                <a:srgbClr val="006600"/>
              </a:solidFill>
            </a:endParaRPr>
          </a:p>
        </p:txBody>
      </p:sp>
    </p:spTree>
    <p:extLst>
      <p:ext uri="{BB962C8B-B14F-4D97-AF65-F5344CB8AC3E}">
        <p14:creationId xmlns:p14="http://schemas.microsoft.com/office/powerpoint/2010/main" val="365353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395002"/>
            <a:ext cx="7849013" cy="864096"/>
          </a:xfrm>
        </p:spPr>
        <p:txBody>
          <a:bodyPr>
            <a:normAutofit fontScale="90000"/>
          </a:bodyPr>
          <a:lstStyle/>
          <a:p>
            <a:pPr algn="ct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1.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31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4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4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1412776"/>
            <a:ext cx="8064896" cy="4824536"/>
          </a:xfrm>
        </p:spPr>
        <p:txBody>
          <a:bodyPr/>
          <a:lstStyle/>
          <a:p>
            <a:pPr marL="82550" indent="0">
              <a:buNone/>
            </a:pPr>
            <a:r>
              <a:rPr lang="sk-SK" sz="2400" b="1" dirty="0" err="1"/>
              <a:t>Virtual</a:t>
            </a:r>
            <a:r>
              <a:rPr lang="sk-SK" sz="2400" b="1" dirty="0"/>
              <a:t> </a:t>
            </a:r>
            <a:r>
              <a:rPr lang="sk-SK" sz="2400" b="1" dirty="0" err="1"/>
              <a:t>exchanges</a:t>
            </a:r>
            <a:r>
              <a:rPr lang="sk-SK" sz="2400" b="1" dirty="0"/>
              <a:t> in </a:t>
            </a:r>
            <a:r>
              <a:rPr lang="sk-SK" sz="2400" b="1" dirty="0" err="1"/>
              <a:t>Higher</a:t>
            </a:r>
            <a:r>
              <a:rPr lang="sk-SK" sz="2400" b="1" dirty="0"/>
              <a:t> </a:t>
            </a:r>
            <a:r>
              <a:rPr lang="sk-SK" sz="2400" b="1" dirty="0" err="1"/>
              <a:t>Education</a:t>
            </a:r>
            <a:r>
              <a:rPr lang="sk-SK" sz="2400" b="1" dirty="0"/>
              <a:t>:</a:t>
            </a:r>
          </a:p>
          <a:p>
            <a:r>
              <a:rPr lang="en-US" sz="2400" dirty="0"/>
              <a:t>consist of online people-to-people activities that promote </a:t>
            </a:r>
            <a:r>
              <a:rPr lang="en-US" sz="2400" b="1" i="1" dirty="0"/>
              <a:t>intercultural dialogue </a:t>
            </a:r>
            <a:r>
              <a:rPr lang="en-US" sz="2400" dirty="0"/>
              <a:t>and </a:t>
            </a:r>
            <a:r>
              <a:rPr lang="en-US" sz="2400" b="1" i="1" dirty="0"/>
              <a:t>soft skills development</a:t>
            </a:r>
            <a:endParaRPr lang="sk-SK" sz="2400" b="1" i="1" dirty="0"/>
          </a:p>
          <a:p>
            <a:r>
              <a:rPr lang="sk-SK" sz="2400" dirty="0" err="1"/>
              <a:t>available</a:t>
            </a:r>
            <a:r>
              <a:rPr lang="sk-SK" sz="2400" dirty="0"/>
              <a:t> </a:t>
            </a:r>
            <a:r>
              <a:rPr lang="en-US" sz="2400" dirty="0"/>
              <a:t>for every young person to access high-quality international and cross-cultural education (formal and non-formal) </a:t>
            </a:r>
            <a:r>
              <a:rPr lang="en-US" sz="2400" b="1" dirty="0">
                <a:solidFill>
                  <a:srgbClr val="C00000"/>
                </a:solidFill>
              </a:rPr>
              <a:t>without physical mobility</a:t>
            </a:r>
            <a:endParaRPr lang="sk-SK" sz="2400" b="1" dirty="0">
              <a:solidFill>
                <a:srgbClr val="C00000"/>
              </a:solidFill>
            </a:endParaRPr>
          </a:p>
          <a:p>
            <a:r>
              <a:rPr lang="sk-SK" sz="2400" b="1" dirty="0"/>
              <a:t>d</a:t>
            </a:r>
            <a:r>
              <a:rPr lang="en-US" sz="2400" b="1" dirty="0" err="1"/>
              <a:t>igital</a:t>
            </a:r>
            <a:r>
              <a:rPr lang="en-US" sz="2400" b="1" dirty="0"/>
              <a:t> platforms </a:t>
            </a:r>
            <a:r>
              <a:rPr lang="sk-SK" sz="2400" dirty="0"/>
              <a:t>- </a:t>
            </a:r>
            <a:r>
              <a:rPr lang="en-US" sz="2400" dirty="0"/>
              <a:t> valuable tool in partially answering the global constraints on mobility </a:t>
            </a:r>
            <a:r>
              <a:rPr lang="sk-SK" sz="2400" dirty="0"/>
              <a:t>(</a:t>
            </a:r>
            <a:r>
              <a:rPr lang="en-US" sz="2400" i="1" dirty="0"/>
              <a:t>COVID-19 pandemic</a:t>
            </a:r>
            <a:r>
              <a:rPr lang="sk-SK" sz="2400" dirty="0"/>
              <a:t>)</a:t>
            </a:r>
          </a:p>
          <a:p>
            <a:r>
              <a:rPr lang="en-US" sz="2400" dirty="0"/>
              <a:t>help spreading European values</a:t>
            </a:r>
            <a:endParaRPr lang="sk-SK" sz="2400" dirty="0"/>
          </a:p>
          <a:p>
            <a:r>
              <a:rPr lang="en-US" sz="2400" dirty="0"/>
              <a:t>in some cases </a:t>
            </a:r>
            <a:r>
              <a:rPr lang="sk-SK" sz="2400" dirty="0"/>
              <a:t> - </a:t>
            </a:r>
            <a:r>
              <a:rPr lang="en-US" sz="2400" dirty="0"/>
              <a:t>they can prepare, deepen and extend physical exchanges</a:t>
            </a:r>
            <a:r>
              <a:rPr lang="sk-SK" sz="2400" dirty="0"/>
              <a:t> (</a:t>
            </a:r>
            <a:r>
              <a:rPr lang="sk-SK" sz="2400" i="1" dirty="0" err="1"/>
              <a:t>can</a:t>
            </a:r>
            <a:r>
              <a:rPr lang="sk-SK" sz="2400" i="1" dirty="0"/>
              <a:t> </a:t>
            </a:r>
            <a:r>
              <a:rPr lang="sk-SK" sz="2400" i="1" dirty="0" err="1"/>
              <a:t>initiate</a:t>
            </a:r>
            <a:r>
              <a:rPr lang="sk-SK" sz="2400" i="1" dirty="0"/>
              <a:t> </a:t>
            </a:r>
            <a:r>
              <a:rPr lang="en-US" sz="2400" i="1" dirty="0"/>
              <a:t>new demand for them</a:t>
            </a:r>
            <a:r>
              <a:rPr lang="sk-SK" sz="2400" dirty="0"/>
              <a:t>)</a:t>
            </a:r>
          </a:p>
          <a:p>
            <a:endParaRPr lang="sk-SK"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4.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of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the</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training</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lgn="ctr">
              <a:buNone/>
            </a:pPr>
            <a:r>
              <a:rPr lang="sk-SK" sz="2800" b="1" dirty="0" err="1">
                <a:solidFill>
                  <a:srgbClr val="002060"/>
                </a:solidFill>
              </a:rPr>
              <a:t>Virtual</a:t>
            </a:r>
            <a:r>
              <a:rPr lang="sk-SK" sz="2800" b="1" dirty="0">
                <a:solidFill>
                  <a:srgbClr val="002060"/>
                </a:solidFill>
              </a:rPr>
              <a:t> mobility diagram – </a:t>
            </a:r>
            <a:r>
              <a:rPr lang="sk-SK" sz="2800" b="1" dirty="0" err="1">
                <a:solidFill>
                  <a:srgbClr val="002060"/>
                </a:solidFill>
              </a:rPr>
              <a:t>the</a:t>
            </a:r>
            <a:r>
              <a:rPr lang="sk-SK" sz="2800" b="1" dirty="0">
                <a:solidFill>
                  <a:srgbClr val="002060"/>
                </a:solidFill>
              </a:rPr>
              <a:t> </a:t>
            </a:r>
            <a:r>
              <a:rPr lang="sk-SK" sz="2800" b="1" dirty="0" err="1">
                <a:solidFill>
                  <a:srgbClr val="002060"/>
                </a:solidFill>
              </a:rPr>
              <a:t>pathway</a:t>
            </a:r>
            <a:r>
              <a:rPr lang="sk-SK" sz="2800" b="1" dirty="0">
                <a:solidFill>
                  <a:srgbClr val="002060"/>
                </a:solidFill>
              </a:rPr>
              <a:t> to </a:t>
            </a:r>
            <a:r>
              <a:rPr lang="sk-SK" sz="2800" b="1" dirty="0" err="1">
                <a:solidFill>
                  <a:srgbClr val="002060"/>
                </a:solidFill>
              </a:rPr>
              <a:t>creat</a:t>
            </a:r>
            <a:r>
              <a:rPr lang="sk-SK" sz="2800" b="1" dirty="0">
                <a:solidFill>
                  <a:srgbClr val="002060"/>
                </a:solidFill>
              </a:rPr>
              <a:t> </a:t>
            </a:r>
            <a:r>
              <a:rPr lang="sk-SK" sz="2800" b="1" dirty="0" err="1">
                <a:solidFill>
                  <a:srgbClr val="002060"/>
                </a:solidFill>
              </a:rPr>
              <a:t>an</a:t>
            </a:r>
            <a:r>
              <a:rPr lang="sk-SK" sz="2800" b="1" dirty="0">
                <a:solidFill>
                  <a:srgbClr val="002060"/>
                </a:solidFill>
              </a:rPr>
              <a:t> on-line </a:t>
            </a:r>
            <a:r>
              <a:rPr lang="sk-SK" sz="2800" b="1" dirty="0" err="1">
                <a:solidFill>
                  <a:srgbClr val="002060"/>
                </a:solidFill>
              </a:rPr>
              <a:t>course</a:t>
            </a:r>
            <a:r>
              <a:rPr lang="sk-SK" sz="2800" b="1" dirty="0">
                <a:solidFill>
                  <a:srgbClr val="002060"/>
                </a:solidFill>
              </a:rPr>
              <a:t>:</a:t>
            </a:r>
          </a:p>
          <a:p>
            <a:pPr marL="82550" indent="0" algn="ctr">
              <a:buNone/>
            </a:pPr>
            <a:endParaRPr lang="sk-SK" sz="2800" b="1" dirty="0">
              <a:solidFill>
                <a:srgbClr val="002060"/>
              </a:solidFill>
            </a:endParaRPr>
          </a:p>
          <a:p>
            <a:pPr marL="82550" indent="0" algn="just">
              <a:buNone/>
            </a:pPr>
            <a:r>
              <a:rPr lang="sk-SK" sz="2800" b="1" dirty="0">
                <a:solidFill>
                  <a:srgbClr val="006600"/>
                </a:solidFill>
              </a:rPr>
              <a:t>2. </a:t>
            </a:r>
            <a:r>
              <a:rPr lang="sk-SK" sz="2800" b="1" dirty="0" err="1">
                <a:solidFill>
                  <a:srgbClr val="006600"/>
                </a:solidFill>
              </a:rPr>
              <a:t>Topics</a:t>
            </a:r>
            <a:r>
              <a:rPr lang="sk-SK" sz="2800" b="1" dirty="0">
                <a:solidFill>
                  <a:srgbClr val="006600"/>
                </a:solidFill>
              </a:rPr>
              <a:t> / </a:t>
            </a:r>
            <a:r>
              <a:rPr lang="sk-SK" sz="2800" b="1" dirty="0" err="1">
                <a:solidFill>
                  <a:srgbClr val="006600"/>
                </a:solidFill>
              </a:rPr>
              <a:t>Disciplines</a:t>
            </a:r>
            <a:endParaRPr lang="sk-SK" sz="2800" b="1" dirty="0">
              <a:solidFill>
                <a:srgbClr val="006600"/>
              </a:solidFill>
            </a:endParaRPr>
          </a:p>
          <a:p>
            <a:pPr algn="just"/>
            <a:endParaRPr lang="sk-SK" sz="2800" b="1" dirty="0">
              <a:solidFill>
                <a:srgbClr val="006600"/>
              </a:solidFill>
            </a:endParaRPr>
          </a:p>
          <a:p>
            <a:pPr algn="just"/>
            <a:r>
              <a:rPr lang="sk-SK" sz="2800" dirty="0"/>
              <a:t>t</a:t>
            </a:r>
            <a:r>
              <a:rPr lang="en-US" sz="2800" dirty="0"/>
              <a:t>he range of fields included in the VM examples is large</a:t>
            </a:r>
            <a:r>
              <a:rPr lang="sk-SK" sz="2800" dirty="0"/>
              <a:t>:</a:t>
            </a:r>
          </a:p>
          <a:p>
            <a:pPr marL="82550" indent="0" algn="just">
              <a:buNone/>
            </a:pPr>
            <a:r>
              <a:rPr lang="sk-SK" sz="2800" i="1" dirty="0" err="1"/>
              <a:t>Examples</a:t>
            </a:r>
            <a:r>
              <a:rPr lang="sk-SK" sz="2800" i="1" dirty="0"/>
              <a:t>: </a:t>
            </a:r>
            <a:r>
              <a:rPr lang="en-US" sz="2800" i="1" dirty="0"/>
              <a:t>Teacher Training</a:t>
            </a:r>
            <a:r>
              <a:rPr lang="sk-SK" sz="2800" i="1" dirty="0"/>
              <a:t>, S</a:t>
            </a:r>
            <a:r>
              <a:rPr lang="en-US" sz="2800" i="1" dirty="0" err="1"/>
              <a:t>ustainable</a:t>
            </a:r>
            <a:r>
              <a:rPr lang="en-US" sz="2800" i="1" dirty="0"/>
              <a:t> Environment, History, Economy, Medicine, Physics</a:t>
            </a:r>
            <a:r>
              <a:rPr lang="sk-SK" sz="2800" i="1" dirty="0"/>
              <a:t>...etc. </a:t>
            </a:r>
            <a:endParaRPr lang="sk-SK" sz="2800" b="1" i="1" dirty="0">
              <a:solidFill>
                <a:srgbClr val="002060"/>
              </a:solidFill>
            </a:endParaRPr>
          </a:p>
        </p:txBody>
      </p:sp>
    </p:spTree>
    <p:extLst>
      <p:ext uri="{BB962C8B-B14F-4D97-AF65-F5344CB8AC3E}">
        <p14:creationId xmlns:p14="http://schemas.microsoft.com/office/powerpoint/2010/main" val="23486667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4.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of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the</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training</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lgn="ctr">
              <a:buNone/>
            </a:pPr>
            <a:r>
              <a:rPr lang="sk-SK" sz="2400" b="1" dirty="0" err="1">
                <a:solidFill>
                  <a:srgbClr val="002060"/>
                </a:solidFill>
              </a:rPr>
              <a:t>Virtual</a:t>
            </a:r>
            <a:r>
              <a:rPr lang="sk-SK" sz="2400" b="1" dirty="0">
                <a:solidFill>
                  <a:srgbClr val="002060"/>
                </a:solidFill>
              </a:rPr>
              <a:t> mobility diagram – </a:t>
            </a:r>
            <a:r>
              <a:rPr lang="sk-SK" sz="2400" b="1" dirty="0" err="1">
                <a:solidFill>
                  <a:srgbClr val="002060"/>
                </a:solidFill>
              </a:rPr>
              <a:t>the</a:t>
            </a:r>
            <a:r>
              <a:rPr lang="sk-SK" sz="2400" b="1" dirty="0">
                <a:solidFill>
                  <a:srgbClr val="002060"/>
                </a:solidFill>
              </a:rPr>
              <a:t> </a:t>
            </a:r>
            <a:r>
              <a:rPr lang="sk-SK" sz="2400" b="1" dirty="0" err="1">
                <a:solidFill>
                  <a:srgbClr val="002060"/>
                </a:solidFill>
              </a:rPr>
              <a:t>pathway</a:t>
            </a:r>
            <a:r>
              <a:rPr lang="sk-SK" sz="2400" b="1" dirty="0">
                <a:solidFill>
                  <a:srgbClr val="002060"/>
                </a:solidFill>
              </a:rPr>
              <a:t> to </a:t>
            </a:r>
            <a:r>
              <a:rPr lang="sk-SK" sz="2400" b="1" dirty="0" err="1">
                <a:solidFill>
                  <a:srgbClr val="002060"/>
                </a:solidFill>
              </a:rPr>
              <a:t>creat</a:t>
            </a:r>
            <a:r>
              <a:rPr lang="sk-SK" sz="2400" b="1" dirty="0">
                <a:solidFill>
                  <a:srgbClr val="002060"/>
                </a:solidFill>
              </a:rPr>
              <a:t> </a:t>
            </a:r>
            <a:r>
              <a:rPr lang="sk-SK" sz="2400" b="1" dirty="0" err="1">
                <a:solidFill>
                  <a:srgbClr val="002060"/>
                </a:solidFill>
              </a:rPr>
              <a:t>an</a:t>
            </a:r>
            <a:r>
              <a:rPr lang="sk-SK" sz="2400" b="1" dirty="0">
                <a:solidFill>
                  <a:srgbClr val="002060"/>
                </a:solidFill>
              </a:rPr>
              <a:t> on-line </a:t>
            </a:r>
            <a:r>
              <a:rPr lang="sk-SK" sz="2400" b="1" dirty="0" err="1">
                <a:solidFill>
                  <a:srgbClr val="002060"/>
                </a:solidFill>
              </a:rPr>
              <a:t>course</a:t>
            </a:r>
            <a:r>
              <a:rPr lang="sk-SK" sz="2400" b="1" dirty="0">
                <a:solidFill>
                  <a:srgbClr val="002060"/>
                </a:solidFill>
              </a:rPr>
              <a:t>:</a:t>
            </a:r>
          </a:p>
          <a:p>
            <a:pPr marL="82550" indent="0" algn="ctr">
              <a:buNone/>
            </a:pPr>
            <a:endParaRPr lang="sk-SK" sz="2400" b="1" dirty="0">
              <a:solidFill>
                <a:srgbClr val="002060"/>
              </a:solidFill>
            </a:endParaRPr>
          </a:p>
          <a:p>
            <a:pPr marL="82550" indent="0" algn="just">
              <a:buNone/>
            </a:pPr>
            <a:r>
              <a:rPr lang="sk-SK" sz="2400" b="1" dirty="0">
                <a:solidFill>
                  <a:srgbClr val="006600"/>
                </a:solidFill>
              </a:rPr>
              <a:t>3. </a:t>
            </a:r>
            <a:r>
              <a:rPr lang="sk-SK" sz="2400" b="1" dirty="0" err="1">
                <a:solidFill>
                  <a:srgbClr val="006600"/>
                </a:solidFill>
              </a:rPr>
              <a:t>Target</a:t>
            </a:r>
            <a:r>
              <a:rPr lang="sk-SK" sz="2400" b="1" dirty="0">
                <a:solidFill>
                  <a:srgbClr val="006600"/>
                </a:solidFill>
              </a:rPr>
              <a:t> </a:t>
            </a:r>
            <a:r>
              <a:rPr lang="sk-SK" sz="2400" b="1" dirty="0" err="1">
                <a:solidFill>
                  <a:srgbClr val="006600"/>
                </a:solidFill>
              </a:rPr>
              <a:t>group</a:t>
            </a:r>
            <a:endParaRPr lang="sk-SK" sz="2400" b="1" dirty="0">
              <a:solidFill>
                <a:srgbClr val="006600"/>
              </a:solidFill>
            </a:endParaRPr>
          </a:p>
          <a:p>
            <a:pPr marL="82550" indent="0" algn="just">
              <a:buNone/>
            </a:pPr>
            <a:endParaRPr lang="sk-SK" sz="2400" b="1" dirty="0">
              <a:solidFill>
                <a:srgbClr val="006600"/>
              </a:solidFill>
            </a:endParaRPr>
          </a:p>
          <a:p>
            <a:pPr algn="just"/>
            <a:r>
              <a:rPr lang="sk-SK" sz="2400" dirty="0"/>
              <a:t>s</a:t>
            </a:r>
            <a:r>
              <a:rPr lang="en-US" sz="2400" dirty="0" err="1"/>
              <a:t>tudents</a:t>
            </a:r>
            <a:r>
              <a:rPr lang="en-US" sz="2400" dirty="0"/>
              <a:t> of different educational levels, researchers, and academic / administrative staff</a:t>
            </a:r>
            <a:endParaRPr lang="sk-SK" sz="2400" b="1" dirty="0">
              <a:solidFill>
                <a:srgbClr val="006600"/>
              </a:solidFill>
            </a:endParaRPr>
          </a:p>
          <a:p>
            <a:pPr marL="82550" indent="0" algn="ctr">
              <a:buNone/>
            </a:pPr>
            <a:endParaRPr lang="sk-SK" sz="2800" b="1" dirty="0">
              <a:solidFill>
                <a:srgbClr val="002060"/>
              </a:solidFill>
            </a:endParaRPr>
          </a:p>
        </p:txBody>
      </p:sp>
    </p:spTree>
    <p:extLst>
      <p:ext uri="{BB962C8B-B14F-4D97-AF65-F5344CB8AC3E}">
        <p14:creationId xmlns:p14="http://schemas.microsoft.com/office/powerpoint/2010/main" val="25562706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4.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of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the</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training</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lgn="ctr">
              <a:buNone/>
            </a:pPr>
            <a:r>
              <a:rPr lang="sk-SK" sz="2400" b="1" dirty="0" err="1">
                <a:solidFill>
                  <a:srgbClr val="002060"/>
                </a:solidFill>
              </a:rPr>
              <a:t>Virtual</a:t>
            </a:r>
            <a:r>
              <a:rPr lang="sk-SK" sz="2400" b="1" dirty="0">
                <a:solidFill>
                  <a:srgbClr val="002060"/>
                </a:solidFill>
              </a:rPr>
              <a:t> mobility diagram – </a:t>
            </a:r>
            <a:r>
              <a:rPr lang="sk-SK" sz="2400" b="1" dirty="0" err="1">
                <a:solidFill>
                  <a:srgbClr val="002060"/>
                </a:solidFill>
              </a:rPr>
              <a:t>the</a:t>
            </a:r>
            <a:r>
              <a:rPr lang="sk-SK" sz="2400" b="1" dirty="0">
                <a:solidFill>
                  <a:srgbClr val="002060"/>
                </a:solidFill>
              </a:rPr>
              <a:t> </a:t>
            </a:r>
            <a:r>
              <a:rPr lang="sk-SK" sz="2400" b="1" dirty="0" err="1">
                <a:solidFill>
                  <a:srgbClr val="002060"/>
                </a:solidFill>
              </a:rPr>
              <a:t>pathway</a:t>
            </a:r>
            <a:r>
              <a:rPr lang="sk-SK" sz="2400" b="1" dirty="0">
                <a:solidFill>
                  <a:srgbClr val="002060"/>
                </a:solidFill>
              </a:rPr>
              <a:t> to </a:t>
            </a:r>
            <a:r>
              <a:rPr lang="sk-SK" sz="2400" b="1" dirty="0" err="1">
                <a:solidFill>
                  <a:srgbClr val="002060"/>
                </a:solidFill>
              </a:rPr>
              <a:t>creat</a:t>
            </a:r>
            <a:r>
              <a:rPr lang="sk-SK" sz="2400" b="1" dirty="0">
                <a:solidFill>
                  <a:srgbClr val="002060"/>
                </a:solidFill>
              </a:rPr>
              <a:t> </a:t>
            </a:r>
            <a:r>
              <a:rPr lang="sk-SK" sz="2400" b="1" dirty="0" err="1">
                <a:solidFill>
                  <a:srgbClr val="002060"/>
                </a:solidFill>
              </a:rPr>
              <a:t>an</a:t>
            </a:r>
            <a:r>
              <a:rPr lang="sk-SK" sz="2400" b="1" dirty="0">
                <a:solidFill>
                  <a:srgbClr val="002060"/>
                </a:solidFill>
              </a:rPr>
              <a:t> on-line </a:t>
            </a:r>
            <a:r>
              <a:rPr lang="sk-SK" sz="2400" b="1" dirty="0" err="1">
                <a:solidFill>
                  <a:srgbClr val="002060"/>
                </a:solidFill>
              </a:rPr>
              <a:t>course</a:t>
            </a:r>
            <a:r>
              <a:rPr lang="sk-SK" sz="2400" b="1" dirty="0">
                <a:solidFill>
                  <a:srgbClr val="002060"/>
                </a:solidFill>
              </a:rPr>
              <a:t>:</a:t>
            </a:r>
          </a:p>
          <a:p>
            <a:pPr marL="82550" indent="0" algn="ctr">
              <a:buNone/>
            </a:pPr>
            <a:endParaRPr lang="sk-SK" sz="2400" b="1" dirty="0">
              <a:solidFill>
                <a:srgbClr val="002060"/>
              </a:solidFill>
            </a:endParaRPr>
          </a:p>
          <a:p>
            <a:pPr marL="82550" indent="0" algn="just">
              <a:buNone/>
            </a:pPr>
            <a:r>
              <a:rPr lang="sk-SK" sz="2400" b="1" dirty="0">
                <a:solidFill>
                  <a:srgbClr val="006600"/>
                </a:solidFill>
              </a:rPr>
              <a:t>4. </a:t>
            </a:r>
            <a:r>
              <a:rPr lang="sk-SK" sz="2400" b="1" dirty="0" err="1">
                <a:solidFill>
                  <a:srgbClr val="006600"/>
                </a:solidFill>
              </a:rPr>
              <a:t>Pedagogical</a:t>
            </a:r>
            <a:r>
              <a:rPr lang="sk-SK" sz="2400" b="1" dirty="0">
                <a:solidFill>
                  <a:srgbClr val="006600"/>
                </a:solidFill>
              </a:rPr>
              <a:t> </a:t>
            </a:r>
            <a:r>
              <a:rPr lang="sk-SK" sz="2400" b="1" dirty="0" err="1">
                <a:solidFill>
                  <a:srgbClr val="006600"/>
                </a:solidFill>
              </a:rPr>
              <a:t>approach</a:t>
            </a:r>
            <a:r>
              <a:rPr lang="sk-SK" sz="2400" b="1" dirty="0">
                <a:solidFill>
                  <a:srgbClr val="006600"/>
                </a:solidFill>
              </a:rPr>
              <a:t> (1)</a:t>
            </a:r>
          </a:p>
          <a:p>
            <a:pPr algn="just"/>
            <a:r>
              <a:rPr lang="sk-SK" sz="2400" dirty="0"/>
              <a:t>t</a:t>
            </a:r>
            <a:r>
              <a:rPr lang="en-US" sz="2400" dirty="0"/>
              <a:t>he examples</a:t>
            </a:r>
            <a:r>
              <a:rPr lang="sk-SK" sz="2400" dirty="0"/>
              <a:t> </a:t>
            </a:r>
            <a:r>
              <a:rPr lang="sk-SK" sz="2400" dirty="0" err="1"/>
              <a:t>can</a:t>
            </a:r>
            <a:r>
              <a:rPr lang="en-US" sz="2400" dirty="0"/>
              <a:t> combine</a:t>
            </a:r>
            <a:r>
              <a:rPr lang="sk-SK" sz="2400" dirty="0"/>
              <a:t> - </a:t>
            </a:r>
            <a:r>
              <a:rPr lang="en-US" sz="2400" dirty="0"/>
              <a:t>online learning with face-to-face meetings (blended learning), online asynchronous learning using </a:t>
            </a:r>
            <a:r>
              <a:rPr lang="en-US" sz="2400" i="1" dirty="0"/>
              <a:t>MOOCs</a:t>
            </a:r>
            <a:r>
              <a:rPr lang="en-US" sz="2400" dirty="0"/>
              <a:t> (Massive Online Open Courses) or </a:t>
            </a:r>
            <a:r>
              <a:rPr lang="en-US" sz="2400" i="1" dirty="0"/>
              <a:t>SPOCs</a:t>
            </a:r>
            <a:r>
              <a:rPr lang="en-US" sz="2400" dirty="0"/>
              <a:t> (Small Private Open Courses)</a:t>
            </a:r>
            <a:endParaRPr lang="sk-SK" sz="2400" dirty="0"/>
          </a:p>
          <a:p>
            <a:pPr algn="just"/>
            <a:r>
              <a:rPr lang="en-US" sz="2400" dirty="0"/>
              <a:t>Collaborative and project-based learning</a:t>
            </a:r>
            <a:r>
              <a:rPr lang="sk-SK" sz="2400" dirty="0"/>
              <a:t> – </a:t>
            </a:r>
            <a:r>
              <a:rPr lang="sk-SK" sz="2400" dirty="0" err="1"/>
              <a:t>can</a:t>
            </a:r>
            <a:r>
              <a:rPr lang="sk-SK" sz="2400" dirty="0"/>
              <a:t> </a:t>
            </a:r>
            <a:r>
              <a:rPr lang="sk-SK" sz="2400" dirty="0" err="1"/>
              <a:t>be</a:t>
            </a:r>
            <a:r>
              <a:rPr lang="sk-SK" sz="2400" dirty="0"/>
              <a:t> </a:t>
            </a:r>
            <a:r>
              <a:rPr lang="sk-SK" sz="2400" dirty="0" err="1"/>
              <a:t>used</a:t>
            </a:r>
            <a:r>
              <a:rPr lang="sk-SK" sz="2400" dirty="0"/>
              <a:t> to </a:t>
            </a:r>
            <a:r>
              <a:rPr lang="en-US" sz="2400" dirty="0"/>
              <a:t>enhance virtual learning experiences, together with virtual exchange components that improve language skills and encourage intercultural exchange</a:t>
            </a:r>
            <a:endParaRPr lang="sk-SK" sz="2400" b="1" dirty="0">
              <a:solidFill>
                <a:srgbClr val="006600"/>
              </a:solidFill>
            </a:endParaRPr>
          </a:p>
          <a:p>
            <a:pPr marL="82550" indent="0" algn="ctr">
              <a:buNone/>
            </a:pPr>
            <a:endParaRPr lang="sk-SK" sz="2800" b="1" dirty="0">
              <a:solidFill>
                <a:srgbClr val="002060"/>
              </a:solidFill>
            </a:endParaRPr>
          </a:p>
        </p:txBody>
      </p:sp>
    </p:spTree>
    <p:extLst>
      <p:ext uri="{BB962C8B-B14F-4D97-AF65-F5344CB8AC3E}">
        <p14:creationId xmlns:p14="http://schemas.microsoft.com/office/powerpoint/2010/main" val="1726095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4.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of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the</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training</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lgn="ctr">
              <a:buNone/>
            </a:pPr>
            <a:r>
              <a:rPr lang="sk-SK" sz="2400" b="1" dirty="0" err="1">
                <a:solidFill>
                  <a:srgbClr val="002060"/>
                </a:solidFill>
              </a:rPr>
              <a:t>Virtual</a:t>
            </a:r>
            <a:r>
              <a:rPr lang="sk-SK" sz="2400" b="1" dirty="0">
                <a:solidFill>
                  <a:srgbClr val="002060"/>
                </a:solidFill>
              </a:rPr>
              <a:t> mobility diagram – </a:t>
            </a:r>
            <a:r>
              <a:rPr lang="sk-SK" sz="2400" b="1" dirty="0" err="1">
                <a:solidFill>
                  <a:srgbClr val="002060"/>
                </a:solidFill>
              </a:rPr>
              <a:t>the</a:t>
            </a:r>
            <a:r>
              <a:rPr lang="sk-SK" sz="2400" b="1" dirty="0">
                <a:solidFill>
                  <a:srgbClr val="002060"/>
                </a:solidFill>
              </a:rPr>
              <a:t> </a:t>
            </a:r>
            <a:r>
              <a:rPr lang="sk-SK" sz="2400" b="1" dirty="0" err="1">
                <a:solidFill>
                  <a:srgbClr val="002060"/>
                </a:solidFill>
              </a:rPr>
              <a:t>pathway</a:t>
            </a:r>
            <a:r>
              <a:rPr lang="sk-SK" sz="2400" b="1" dirty="0">
                <a:solidFill>
                  <a:srgbClr val="002060"/>
                </a:solidFill>
              </a:rPr>
              <a:t> to </a:t>
            </a:r>
            <a:r>
              <a:rPr lang="sk-SK" sz="2400" b="1" dirty="0" err="1">
                <a:solidFill>
                  <a:srgbClr val="002060"/>
                </a:solidFill>
              </a:rPr>
              <a:t>creat</a:t>
            </a:r>
            <a:r>
              <a:rPr lang="sk-SK" sz="2400" b="1" dirty="0">
                <a:solidFill>
                  <a:srgbClr val="002060"/>
                </a:solidFill>
              </a:rPr>
              <a:t> </a:t>
            </a:r>
            <a:r>
              <a:rPr lang="sk-SK" sz="2400" b="1" dirty="0" err="1">
                <a:solidFill>
                  <a:srgbClr val="002060"/>
                </a:solidFill>
              </a:rPr>
              <a:t>an</a:t>
            </a:r>
            <a:r>
              <a:rPr lang="sk-SK" sz="2400" b="1" dirty="0">
                <a:solidFill>
                  <a:srgbClr val="002060"/>
                </a:solidFill>
              </a:rPr>
              <a:t> on-line </a:t>
            </a:r>
            <a:r>
              <a:rPr lang="sk-SK" sz="2400" b="1" dirty="0" err="1">
                <a:solidFill>
                  <a:srgbClr val="002060"/>
                </a:solidFill>
              </a:rPr>
              <a:t>course</a:t>
            </a:r>
            <a:r>
              <a:rPr lang="sk-SK" sz="2400" b="1" dirty="0">
                <a:solidFill>
                  <a:srgbClr val="002060"/>
                </a:solidFill>
              </a:rPr>
              <a:t>:</a:t>
            </a:r>
          </a:p>
          <a:p>
            <a:pPr marL="82550" indent="0" algn="ctr">
              <a:buNone/>
            </a:pPr>
            <a:endParaRPr lang="sk-SK" sz="2400" b="1" dirty="0">
              <a:solidFill>
                <a:srgbClr val="002060"/>
              </a:solidFill>
            </a:endParaRPr>
          </a:p>
          <a:p>
            <a:pPr marL="82550" indent="0" algn="just">
              <a:buNone/>
            </a:pPr>
            <a:r>
              <a:rPr lang="sk-SK" sz="2400" b="1" dirty="0">
                <a:solidFill>
                  <a:srgbClr val="006600"/>
                </a:solidFill>
              </a:rPr>
              <a:t>4. </a:t>
            </a:r>
            <a:r>
              <a:rPr lang="sk-SK" sz="2400" b="1" dirty="0" err="1">
                <a:solidFill>
                  <a:srgbClr val="006600"/>
                </a:solidFill>
              </a:rPr>
              <a:t>Pedagogical</a:t>
            </a:r>
            <a:r>
              <a:rPr lang="sk-SK" sz="2400" b="1" dirty="0">
                <a:solidFill>
                  <a:srgbClr val="006600"/>
                </a:solidFill>
              </a:rPr>
              <a:t> </a:t>
            </a:r>
            <a:r>
              <a:rPr lang="sk-SK" sz="2400" b="1" dirty="0" err="1">
                <a:solidFill>
                  <a:srgbClr val="006600"/>
                </a:solidFill>
              </a:rPr>
              <a:t>approach</a:t>
            </a:r>
            <a:r>
              <a:rPr lang="sk-SK" sz="2400" b="1" dirty="0">
                <a:solidFill>
                  <a:srgbClr val="006600"/>
                </a:solidFill>
              </a:rPr>
              <a:t> (2)</a:t>
            </a:r>
          </a:p>
          <a:p>
            <a:pPr algn="just"/>
            <a:endParaRPr lang="sk-SK" sz="2400" b="1" dirty="0">
              <a:solidFill>
                <a:srgbClr val="006600"/>
              </a:solidFill>
            </a:endParaRPr>
          </a:p>
          <a:p>
            <a:pPr algn="just"/>
            <a:r>
              <a:rPr lang="sk-SK" sz="2400" dirty="0"/>
              <a:t>t</a:t>
            </a:r>
            <a:r>
              <a:rPr lang="en-US" sz="2400" dirty="0"/>
              <a:t>he evaluation is adapted to specific contexts, project-based evaluation, e-assessment, or peer review</a:t>
            </a:r>
            <a:endParaRPr lang="sk-SK" sz="2400" dirty="0"/>
          </a:p>
          <a:p>
            <a:pPr algn="just"/>
            <a:r>
              <a:rPr lang="en-US" sz="2400" dirty="0"/>
              <a:t>Qualitative evaluation methods are more specifically used in these </a:t>
            </a:r>
            <a:r>
              <a:rPr lang="sk-SK" sz="2400" dirty="0" err="1"/>
              <a:t>cases</a:t>
            </a:r>
            <a:r>
              <a:rPr lang="sk-SK" sz="2400" dirty="0"/>
              <a:t> (</a:t>
            </a:r>
            <a:r>
              <a:rPr lang="sk-SK" sz="2400" i="1" dirty="0" err="1"/>
              <a:t>rather</a:t>
            </a:r>
            <a:r>
              <a:rPr lang="sk-SK" sz="2400" i="1" dirty="0"/>
              <a:t> </a:t>
            </a:r>
            <a:r>
              <a:rPr lang="sk-SK" sz="2400" i="1" dirty="0" err="1"/>
              <a:t>than</a:t>
            </a:r>
            <a:r>
              <a:rPr lang="sk-SK" sz="2400" i="1" dirty="0"/>
              <a:t> </a:t>
            </a:r>
            <a:r>
              <a:rPr lang="en-US" sz="2400" i="1" dirty="0"/>
              <a:t>quantitative methods of evaluation </a:t>
            </a:r>
            <a:r>
              <a:rPr lang="sk-SK" sz="2400" i="1" dirty="0"/>
              <a:t> - </a:t>
            </a:r>
            <a:r>
              <a:rPr lang="en-US" sz="2400" i="1" dirty="0"/>
              <a:t>do not help in getting to know whether or what works with these “new” or “innovative” teaching methods / tools</a:t>
            </a:r>
            <a:r>
              <a:rPr lang="sk-SK" sz="2400" i="1" dirty="0"/>
              <a:t>)</a:t>
            </a:r>
            <a:endParaRPr lang="sk-SK" sz="2400" b="1" i="1" dirty="0">
              <a:solidFill>
                <a:srgbClr val="002060"/>
              </a:solidFill>
            </a:endParaRPr>
          </a:p>
        </p:txBody>
      </p:sp>
    </p:spTree>
    <p:extLst>
      <p:ext uri="{BB962C8B-B14F-4D97-AF65-F5344CB8AC3E}">
        <p14:creationId xmlns:p14="http://schemas.microsoft.com/office/powerpoint/2010/main" val="3327728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4.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of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the</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training</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lgn="ctr">
              <a:buNone/>
            </a:pPr>
            <a:r>
              <a:rPr lang="sk-SK" sz="2400" b="1" dirty="0" err="1">
                <a:solidFill>
                  <a:srgbClr val="002060"/>
                </a:solidFill>
              </a:rPr>
              <a:t>Virtual</a:t>
            </a:r>
            <a:r>
              <a:rPr lang="sk-SK" sz="2400" b="1" dirty="0">
                <a:solidFill>
                  <a:srgbClr val="002060"/>
                </a:solidFill>
              </a:rPr>
              <a:t> mobility diagram – </a:t>
            </a:r>
            <a:r>
              <a:rPr lang="sk-SK" sz="2400" b="1" dirty="0" err="1">
                <a:solidFill>
                  <a:srgbClr val="002060"/>
                </a:solidFill>
              </a:rPr>
              <a:t>the</a:t>
            </a:r>
            <a:r>
              <a:rPr lang="sk-SK" sz="2400" b="1" dirty="0">
                <a:solidFill>
                  <a:srgbClr val="002060"/>
                </a:solidFill>
              </a:rPr>
              <a:t> </a:t>
            </a:r>
            <a:r>
              <a:rPr lang="sk-SK" sz="2400" b="1" dirty="0" err="1">
                <a:solidFill>
                  <a:srgbClr val="002060"/>
                </a:solidFill>
              </a:rPr>
              <a:t>pathway</a:t>
            </a:r>
            <a:r>
              <a:rPr lang="sk-SK" sz="2400" b="1" dirty="0">
                <a:solidFill>
                  <a:srgbClr val="002060"/>
                </a:solidFill>
              </a:rPr>
              <a:t> to </a:t>
            </a:r>
            <a:r>
              <a:rPr lang="sk-SK" sz="2400" b="1" dirty="0" err="1">
                <a:solidFill>
                  <a:srgbClr val="002060"/>
                </a:solidFill>
              </a:rPr>
              <a:t>creat</a:t>
            </a:r>
            <a:r>
              <a:rPr lang="sk-SK" sz="2400" b="1" dirty="0">
                <a:solidFill>
                  <a:srgbClr val="002060"/>
                </a:solidFill>
              </a:rPr>
              <a:t> </a:t>
            </a:r>
            <a:r>
              <a:rPr lang="sk-SK" sz="2400" b="1" dirty="0" err="1">
                <a:solidFill>
                  <a:srgbClr val="002060"/>
                </a:solidFill>
              </a:rPr>
              <a:t>an</a:t>
            </a:r>
            <a:r>
              <a:rPr lang="sk-SK" sz="2400" b="1" dirty="0">
                <a:solidFill>
                  <a:srgbClr val="002060"/>
                </a:solidFill>
              </a:rPr>
              <a:t> on-line </a:t>
            </a:r>
            <a:r>
              <a:rPr lang="sk-SK" sz="2400" b="1" dirty="0" err="1">
                <a:solidFill>
                  <a:srgbClr val="002060"/>
                </a:solidFill>
              </a:rPr>
              <a:t>course</a:t>
            </a:r>
            <a:r>
              <a:rPr lang="sk-SK" sz="2400" b="1" dirty="0">
                <a:solidFill>
                  <a:srgbClr val="002060"/>
                </a:solidFill>
              </a:rPr>
              <a:t>:</a:t>
            </a:r>
          </a:p>
          <a:p>
            <a:pPr marL="82550" indent="0" algn="just">
              <a:buNone/>
            </a:pPr>
            <a:r>
              <a:rPr lang="sk-SK" sz="2400" b="1" dirty="0">
                <a:solidFill>
                  <a:srgbClr val="006600"/>
                </a:solidFill>
              </a:rPr>
              <a:t>5. T</a:t>
            </a:r>
            <a:r>
              <a:rPr lang="en-US" sz="2400" b="1" dirty="0" err="1">
                <a:solidFill>
                  <a:srgbClr val="006600"/>
                </a:solidFill>
              </a:rPr>
              <a:t>ools</a:t>
            </a:r>
            <a:r>
              <a:rPr lang="en-US" sz="2400" b="1" dirty="0">
                <a:solidFill>
                  <a:srgbClr val="006600"/>
                </a:solidFill>
              </a:rPr>
              <a:t> included (technical aspects)</a:t>
            </a:r>
            <a:endParaRPr lang="sk-SK" sz="2400" b="1" dirty="0">
              <a:solidFill>
                <a:srgbClr val="006600"/>
              </a:solidFill>
            </a:endParaRPr>
          </a:p>
          <a:p>
            <a:pPr algn="just"/>
            <a:r>
              <a:rPr lang="en-US" sz="2400" dirty="0"/>
              <a:t>In a virtual mobility</a:t>
            </a:r>
            <a:r>
              <a:rPr lang="sk-SK" sz="2400" dirty="0"/>
              <a:t> - </a:t>
            </a:r>
            <a:r>
              <a:rPr lang="en-US" sz="2400" dirty="0"/>
              <a:t> technology has a tremendous role in successfully implementing a course / learning activity</a:t>
            </a:r>
            <a:r>
              <a:rPr lang="sk-SK" sz="2400" dirty="0"/>
              <a:t> </a:t>
            </a:r>
          </a:p>
          <a:p>
            <a:pPr algn="just"/>
            <a:r>
              <a:rPr lang="sk-SK" sz="2400" dirty="0"/>
              <a:t>t</a:t>
            </a:r>
            <a:r>
              <a:rPr lang="en-US" sz="2400" dirty="0"/>
              <a:t>he educational process takes place through a </a:t>
            </a:r>
            <a:r>
              <a:rPr lang="en-US" sz="2400" b="1" dirty="0"/>
              <a:t>virtual learning environment</a:t>
            </a:r>
            <a:r>
              <a:rPr lang="en-US" sz="2400" dirty="0"/>
              <a:t> ensured by each university, starting from Learning Platform</a:t>
            </a:r>
            <a:r>
              <a:rPr lang="sk-SK" sz="2400" dirty="0"/>
              <a:t>s</a:t>
            </a:r>
            <a:r>
              <a:rPr lang="en-US" sz="2400" dirty="0"/>
              <a:t>, open-source platforms </a:t>
            </a:r>
            <a:r>
              <a:rPr lang="en-US" sz="2400" i="1" dirty="0"/>
              <a:t>(Moodle, edX, ILIAS)</a:t>
            </a:r>
            <a:r>
              <a:rPr lang="en-US" sz="2400" dirty="0"/>
              <a:t>, cloud-based platforms </a:t>
            </a:r>
            <a:r>
              <a:rPr lang="en-US" sz="2400" i="1" dirty="0"/>
              <a:t>(Microsoft Teams), </a:t>
            </a:r>
            <a:r>
              <a:rPr lang="en-US" sz="2400" dirty="0"/>
              <a:t>in addition with video conferencing tools</a:t>
            </a:r>
            <a:endParaRPr lang="sk-SK" sz="2400" dirty="0"/>
          </a:p>
          <a:p>
            <a:pPr algn="just"/>
            <a:r>
              <a:rPr lang="sk-SK" sz="2400" dirty="0"/>
              <a:t>f</a:t>
            </a:r>
            <a:r>
              <a:rPr lang="en-US" sz="2400" dirty="0"/>
              <a:t>or online activities</a:t>
            </a:r>
            <a:r>
              <a:rPr lang="sk-SK" sz="2400" dirty="0"/>
              <a:t> - </a:t>
            </a:r>
            <a:r>
              <a:rPr lang="en-US" sz="2400" dirty="0"/>
              <a:t>different tools for synchronous and asynchronous communication and spaces for collaboration are employed</a:t>
            </a:r>
            <a:endParaRPr lang="sk-SK" sz="2400" b="1" dirty="0">
              <a:solidFill>
                <a:srgbClr val="006600"/>
              </a:solidFill>
            </a:endParaRPr>
          </a:p>
          <a:p>
            <a:pPr algn="just"/>
            <a:endParaRPr lang="sk-SK" sz="2400" b="1" dirty="0">
              <a:solidFill>
                <a:srgbClr val="006600"/>
              </a:solidFill>
            </a:endParaRPr>
          </a:p>
        </p:txBody>
      </p:sp>
    </p:spTree>
    <p:extLst>
      <p:ext uri="{BB962C8B-B14F-4D97-AF65-F5344CB8AC3E}">
        <p14:creationId xmlns:p14="http://schemas.microsoft.com/office/powerpoint/2010/main" val="35938531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4.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of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the</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training</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lgn="ctr">
              <a:buNone/>
            </a:pPr>
            <a:r>
              <a:rPr lang="sk-SK" sz="2400" b="1" dirty="0" err="1">
                <a:solidFill>
                  <a:srgbClr val="002060"/>
                </a:solidFill>
              </a:rPr>
              <a:t>Virtual</a:t>
            </a:r>
            <a:r>
              <a:rPr lang="sk-SK" sz="2400" b="1" dirty="0">
                <a:solidFill>
                  <a:srgbClr val="002060"/>
                </a:solidFill>
              </a:rPr>
              <a:t> mobility diagram – </a:t>
            </a:r>
            <a:r>
              <a:rPr lang="sk-SK" sz="2400" b="1" dirty="0" err="1">
                <a:solidFill>
                  <a:srgbClr val="002060"/>
                </a:solidFill>
              </a:rPr>
              <a:t>the</a:t>
            </a:r>
            <a:r>
              <a:rPr lang="sk-SK" sz="2400" b="1" dirty="0">
                <a:solidFill>
                  <a:srgbClr val="002060"/>
                </a:solidFill>
              </a:rPr>
              <a:t> </a:t>
            </a:r>
            <a:r>
              <a:rPr lang="sk-SK" sz="2400" b="1" dirty="0" err="1">
                <a:solidFill>
                  <a:srgbClr val="002060"/>
                </a:solidFill>
              </a:rPr>
              <a:t>pathway</a:t>
            </a:r>
            <a:r>
              <a:rPr lang="sk-SK" sz="2400" b="1" dirty="0">
                <a:solidFill>
                  <a:srgbClr val="002060"/>
                </a:solidFill>
              </a:rPr>
              <a:t> to </a:t>
            </a:r>
            <a:r>
              <a:rPr lang="sk-SK" sz="2400" b="1" dirty="0" err="1">
                <a:solidFill>
                  <a:srgbClr val="002060"/>
                </a:solidFill>
              </a:rPr>
              <a:t>creat</a:t>
            </a:r>
            <a:r>
              <a:rPr lang="sk-SK" sz="2400" b="1" dirty="0">
                <a:solidFill>
                  <a:srgbClr val="002060"/>
                </a:solidFill>
              </a:rPr>
              <a:t> </a:t>
            </a:r>
            <a:r>
              <a:rPr lang="sk-SK" sz="2400" b="1" dirty="0" err="1">
                <a:solidFill>
                  <a:srgbClr val="002060"/>
                </a:solidFill>
              </a:rPr>
              <a:t>an</a:t>
            </a:r>
            <a:r>
              <a:rPr lang="sk-SK" sz="2400" b="1" dirty="0">
                <a:solidFill>
                  <a:srgbClr val="002060"/>
                </a:solidFill>
              </a:rPr>
              <a:t> on-line </a:t>
            </a:r>
            <a:r>
              <a:rPr lang="sk-SK" sz="2400" b="1" dirty="0" err="1">
                <a:solidFill>
                  <a:srgbClr val="002060"/>
                </a:solidFill>
              </a:rPr>
              <a:t>course</a:t>
            </a:r>
            <a:r>
              <a:rPr lang="sk-SK" sz="2400" b="1" dirty="0">
                <a:solidFill>
                  <a:srgbClr val="002060"/>
                </a:solidFill>
              </a:rPr>
              <a:t>:</a:t>
            </a:r>
          </a:p>
          <a:p>
            <a:pPr marL="82550" indent="0" algn="ctr">
              <a:buNone/>
            </a:pPr>
            <a:endParaRPr lang="sk-SK" sz="2400" b="1" dirty="0">
              <a:solidFill>
                <a:srgbClr val="002060"/>
              </a:solidFill>
            </a:endParaRPr>
          </a:p>
          <a:p>
            <a:pPr marL="82550" indent="0" algn="just">
              <a:buNone/>
            </a:pPr>
            <a:r>
              <a:rPr lang="sk-SK" sz="2400" b="1" dirty="0">
                <a:solidFill>
                  <a:srgbClr val="006600"/>
                </a:solidFill>
              </a:rPr>
              <a:t>6. </a:t>
            </a:r>
            <a:r>
              <a:rPr lang="sk-SK" sz="2400" b="1" dirty="0" err="1">
                <a:solidFill>
                  <a:srgbClr val="006600"/>
                </a:solidFill>
              </a:rPr>
              <a:t>Language</a:t>
            </a:r>
            <a:endParaRPr lang="sk-SK" sz="2400" b="1" dirty="0">
              <a:solidFill>
                <a:srgbClr val="006600"/>
              </a:solidFill>
            </a:endParaRPr>
          </a:p>
          <a:p>
            <a:pPr marL="82550" indent="0" algn="just">
              <a:buNone/>
            </a:pPr>
            <a:endParaRPr lang="sk-SK" sz="2400" b="1" dirty="0">
              <a:solidFill>
                <a:srgbClr val="006600"/>
              </a:solidFill>
            </a:endParaRPr>
          </a:p>
          <a:p>
            <a:pPr algn="just"/>
            <a:r>
              <a:rPr lang="sk-SK" sz="2400" dirty="0"/>
              <a:t>m</a:t>
            </a:r>
            <a:r>
              <a:rPr lang="en-US" sz="2400" dirty="0" err="1"/>
              <a:t>ost</a:t>
            </a:r>
            <a:r>
              <a:rPr lang="en-US" sz="2400" dirty="0"/>
              <a:t> of the activities are delivered in the </a:t>
            </a:r>
            <a:r>
              <a:rPr lang="en-US" sz="2400" dirty="0" err="1"/>
              <a:t>organising</a:t>
            </a:r>
            <a:r>
              <a:rPr lang="en-US" sz="2400" dirty="0"/>
              <a:t> university’s language, but, in some cases, English is also proposed as an additional language or as a delivery language, independent of the university’s regular language</a:t>
            </a:r>
            <a:endParaRPr lang="sk-SK" sz="2400" dirty="0"/>
          </a:p>
          <a:p>
            <a:pPr algn="just"/>
            <a:r>
              <a:rPr lang="sk-SK" sz="2400" dirty="0"/>
              <a:t>i</a:t>
            </a:r>
            <a:r>
              <a:rPr lang="en-US" sz="2400" dirty="0"/>
              <a:t>t is recommended to make clear the prerequisites regarding the course language</a:t>
            </a:r>
            <a:r>
              <a:rPr lang="sk-SK" sz="2400" dirty="0"/>
              <a:t> </a:t>
            </a:r>
            <a:endParaRPr lang="sk-SK" sz="2400" b="1" dirty="0">
              <a:solidFill>
                <a:srgbClr val="006600"/>
              </a:solidFill>
            </a:endParaRPr>
          </a:p>
          <a:p>
            <a:pPr algn="just"/>
            <a:endParaRPr lang="sk-SK" sz="2400" b="1" dirty="0">
              <a:solidFill>
                <a:srgbClr val="006600"/>
              </a:solidFill>
            </a:endParaRPr>
          </a:p>
        </p:txBody>
      </p:sp>
    </p:spTree>
    <p:extLst>
      <p:ext uri="{BB962C8B-B14F-4D97-AF65-F5344CB8AC3E}">
        <p14:creationId xmlns:p14="http://schemas.microsoft.com/office/powerpoint/2010/main" val="14063532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4.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Assignment</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practical</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part of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the</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 </a:t>
            </a:r>
            <a:r>
              <a:rPr lang="sk-SK" sz="2800" b="1" kern="100" dirty="0" err="1">
                <a:solidFill>
                  <a:srgbClr val="006600"/>
                </a:solidFill>
                <a:latin typeface="Calibri" panose="020F0502020204030204" pitchFamily="34" charset="0"/>
                <a:ea typeface="Calibri" panose="020F0502020204030204" pitchFamily="34" charset="0"/>
                <a:cs typeface="Calibri" panose="020F0502020204030204" pitchFamily="34" charset="0"/>
              </a:rPr>
              <a:t>training</a:t>
            </a:r>
            <a:r>
              <a:rPr lang="sk-SK" sz="28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a:t>
            </a:r>
            <a:br>
              <a:rPr kumimoji="0" lang="sk-SK" sz="28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908720"/>
            <a:ext cx="7992888" cy="5400600"/>
          </a:xfrm>
        </p:spPr>
        <p:txBody>
          <a:bodyPr/>
          <a:lstStyle/>
          <a:p>
            <a:pPr marL="82550" indent="0" algn="ctr">
              <a:buNone/>
            </a:pPr>
            <a:r>
              <a:rPr lang="sk-SK" sz="2400" b="1" dirty="0" err="1">
                <a:solidFill>
                  <a:srgbClr val="002060"/>
                </a:solidFill>
              </a:rPr>
              <a:t>Virtual</a:t>
            </a:r>
            <a:r>
              <a:rPr lang="sk-SK" sz="2400" b="1" dirty="0">
                <a:solidFill>
                  <a:srgbClr val="002060"/>
                </a:solidFill>
              </a:rPr>
              <a:t> mobility diagram – </a:t>
            </a:r>
            <a:r>
              <a:rPr lang="sk-SK" sz="2400" b="1" dirty="0" err="1">
                <a:solidFill>
                  <a:srgbClr val="002060"/>
                </a:solidFill>
              </a:rPr>
              <a:t>the</a:t>
            </a:r>
            <a:r>
              <a:rPr lang="sk-SK" sz="2400" b="1" dirty="0">
                <a:solidFill>
                  <a:srgbClr val="002060"/>
                </a:solidFill>
              </a:rPr>
              <a:t> </a:t>
            </a:r>
            <a:r>
              <a:rPr lang="sk-SK" sz="2400" b="1" dirty="0" err="1">
                <a:solidFill>
                  <a:srgbClr val="002060"/>
                </a:solidFill>
              </a:rPr>
              <a:t>pathway</a:t>
            </a:r>
            <a:r>
              <a:rPr lang="sk-SK" sz="2400" b="1" dirty="0">
                <a:solidFill>
                  <a:srgbClr val="002060"/>
                </a:solidFill>
              </a:rPr>
              <a:t> to </a:t>
            </a:r>
            <a:r>
              <a:rPr lang="sk-SK" sz="2400" b="1" dirty="0" err="1">
                <a:solidFill>
                  <a:srgbClr val="002060"/>
                </a:solidFill>
              </a:rPr>
              <a:t>creat</a:t>
            </a:r>
            <a:r>
              <a:rPr lang="sk-SK" sz="2400" b="1" dirty="0">
                <a:solidFill>
                  <a:srgbClr val="002060"/>
                </a:solidFill>
              </a:rPr>
              <a:t> </a:t>
            </a:r>
            <a:r>
              <a:rPr lang="sk-SK" sz="2400" b="1" dirty="0" err="1">
                <a:solidFill>
                  <a:srgbClr val="002060"/>
                </a:solidFill>
              </a:rPr>
              <a:t>an</a:t>
            </a:r>
            <a:r>
              <a:rPr lang="sk-SK" sz="2400" b="1" dirty="0">
                <a:solidFill>
                  <a:srgbClr val="002060"/>
                </a:solidFill>
              </a:rPr>
              <a:t> on-line </a:t>
            </a:r>
            <a:r>
              <a:rPr lang="sk-SK" sz="2400" b="1" dirty="0" err="1">
                <a:solidFill>
                  <a:srgbClr val="002060"/>
                </a:solidFill>
              </a:rPr>
              <a:t>course</a:t>
            </a:r>
            <a:r>
              <a:rPr lang="sk-SK" sz="2400" b="1" dirty="0">
                <a:solidFill>
                  <a:srgbClr val="002060"/>
                </a:solidFill>
              </a:rPr>
              <a:t>:</a:t>
            </a:r>
          </a:p>
          <a:p>
            <a:pPr marL="82550" indent="0" algn="ctr">
              <a:buNone/>
            </a:pPr>
            <a:endParaRPr lang="sk-SK" sz="2400" b="1" dirty="0">
              <a:solidFill>
                <a:srgbClr val="002060"/>
              </a:solidFill>
            </a:endParaRPr>
          </a:p>
          <a:p>
            <a:pPr marL="82550" indent="0" algn="just">
              <a:buNone/>
            </a:pPr>
            <a:r>
              <a:rPr lang="sk-SK" sz="2400" b="1" dirty="0" err="1">
                <a:solidFill>
                  <a:srgbClr val="006600"/>
                </a:solidFill>
              </a:rPr>
              <a:t>Task</a:t>
            </a:r>
            <a:r>
              <a:rPr lang="sk-SK" sz="2400" b="1" dirty="0">
                <a:solidFill>
                  <a:srgbClr val="006600"/>
                </a:solidFill>
              </a:rPr>
              <a:t> – </a:t>
            </a:r>
            <a:r>
              <a:rPr lang="sk-SK" sz="2400" b="1" dirty="0" err="1">
                <a:solidFill>
                  <a:srgbClr val="006600"/>
                </a:solidFill>
              </a:rPr>
              <a:t>group</a:t>
            </a:r>
            <a:r>
              <a:rPr lang="sk-SK" sz="2400" b="1" dirty="0">
                <a:solidFill>
                  <a:srgbClr val="006600"/>
                </a:solidFill>
              </a:rPr>
              <a:t> </a:t>
            </a:r>
            <a:r>
              <a:rPr lang="sk-SK" sz="2400" b="1" dirty="0" err="1">
                <a:solidFill>
                  <a:srgbClr val="006600"/>
                </a:solidFill>
              </a:rPr>
              <a:t>work</a:t>
            </a:r>
            <a:r>
              <a:rPr lang="sk-SK" sz="2400" b="1" dirty="0">
                <a:solidFill>
                  <a:srgbClr val="006600"/>
                </a:solidFill>
              </a:rPr>
              <a:t>:</a:t>
            </a:r>
          </a:p>
          <a:p>
            <a:pPr marL="82550" indent="0" algn="just">
              <a:buNone/>
            </a:pPr>
            <a:r>
              <a:rPr lang="sk-SK" sz="2400" dirty="0" err="1">
                <a:solidFill>
                  <a:srgbClr val="C00000"/>
                </a:solidFill>
              </a:rPr>
              <a:t>Use</a:t>
            </a:r>
            <a:r>
              <a:rPr lang="sk-SK" sz="2400" dirty="0">
                <a:solidFill>
                  <a:srgbClr val="C00000"/>
                </a:solidFill>
              </a:rPr>
              <a:t> </a:t>
            </a:r>
            <a:r>
              <a:rPr lang="sk-SK" sz="2400" dirty="0" err="1">
                <a:solidFill>
                  <a:srgbClr val="C00000"/>
                </a:solidFill>
              </a:rPr>
              <a:t>the</a:t>
            </a:r>
            <a:r>
              <a:rPr lang="sk-SK" sz="2400" dirty="0">
                <a:solidFill>
                  <a:srgbClr val="C00000"/>
                </a:solidFill>
              </a:rPr>
              <a:t> </a:t>
            </a:r>
            <a:r>
              <a:rPr lang="sk-SK" sz="2400" dirty="0" err="1">
                <a:solidFill>
                  <a:srgbClr val="C00000"/>
                </a:solidFill>
              </a:rPr>
              <a:t>theoretical</a:t>
            </a:r>
            <a:r>
              <a:rPr lang="sk-SK" sz="2400" dirty="0">
                <a:solidFill>
                  <a:srgbClr val="C00000"/>
                </a:solidFill>
              </a:rPr>
              <a:t> </a:t>
            </a:r>
            <a:r>
              <a:rPr lang="sk-SK" sz="2400" dirty="0" err="1">
                <a:solidFill>
                  <a:srgbClr val="C00000"/>
                </a:solidFill>
              </a:rPr>
              <a:t>background</a:t>
            </a:r>
            <a:r>
              <a:rPr lang="sk-SK" sz="2400" dirty="0">
                <a:solidFill>
                  <a:srgbClr val="C00000"/>
                </a:solidFill>
              </a:rPr>
              <a:t> of </a:t>
            </a:r>
            <a:r>
              <a:rPr lang="sk-SK" sz="2400" dirty="0" err="1">
                <a:solidFill>
                  <a:srgbClr val="C00000"/>
                </a:solidFill>
              </a:rPr>
              <a:t>the</a:t>
            </a:r>
            <a:r>
              <a:rPr lang="sk-SK" sz="2400" dirty="0">
                <a:solidFill>
                  <a:srgbClr val="C00000"/>
                </a:solidFill>
              </a:rPr>
              <a:t> on-line </a:t>
            </a:r>
            <a:r>
              <a:rPr lang="sk-SK" sz="2400" dirty="0" err="1">
                <a:solidFill>
                  <a:srgbClr val="C00000"/>
                </a:solidFill>
              </a:rPr>
              <a:t>training</a:t>
            </a:r>
            <a:r>
              <a:rPr lang="sk-SK" sz="2400" dirty="0">
                <a:solidFill>
                  <a:srgbClr val="C00000"/>
                </a:solidFill>
              </a:rPr>
              <a:t> </a:t>
            </a:r>
            <a:r>
              <a:rPr lang="sk-SK" sz="2400" dirty="0" err="1">
                <a:solidFill>
                  <a:srgbClr val="C00000"/>
                </a:solidFill>
              </a:rPr>
              <a:t>presentation</a:t>
            </a:r>
            <a:r>
              <a:rPr lang="sk-SK" sz="2400" dirty="0">
                <a:solidFill>
                  <a:srgbClr val="C00000"/>
                </a:solidFill>
              </a:rPr>
              <a:t> and </a:t>
            </a:r>
            <a:r>
              <a:rPr lang="sk-SK" sz="2400" dirty="0" err="1">
                <a:solidFill>
                  <a:srgbClr val="C00000"/>
                </a:solidFill>
              </a:rPr>
              <a:t>six</a:t>
            </a:r>
            <a:r>
              <a:rPr lang="sk-SK" sz="2400" dirty="0">
                <a:solidFill>
                  <a:srgbClr val="C00000"/>
                </a:solidFill>
              </a:rPr>
              <a:t> </a:t>
            </a:r>
            <a:r>
              <a:rPr lang="sk-SK" sz="2400" dirty="0" err="1">
                <a:solidFill>
                  <a:srgbClr val="C00000"/>
                </a:solidFill>
              </a:rPr>
              <a:t>steps</a:t>
            </a:r>
            <a:r>
              <a:rPr lang="sk-SK" sz="2400" dirty="0">
                <a:solidFill>
                  <a:srgbClr val="C00000"/>
                </a:solidFill>
              </a:rPr>
              <a:t> of </a:t>
            </a:r>
            <a:r>
              <a:rPr lang="sk-SK" sz="2400" dirty="0" err="1">
                <a:solidFill>
                  <a:srgbClr val="C00000"/>
                </a:solidFill>
              </a:rPr>
              <a:t>the</a:t>
            </a:r>
            <a:r>
              <a:rPr lang="sk-SK" sz="2400" dirty="0">
                <a:solidFill>
                  <a:srgbClr val="C00000"/>
                </a:solidFill>
              </a:rPr>
              <a:t> </a:t>
            </a:r>
            <a:r>
              <a:rPr lang="sk-SK" sz="2400" dirty="0" err="1">
                <a:solidFill>
                  <a:srgbClr val="C00000"/>
                </a:solidFill>
              </a:rPr>
              <a:t>virtual</a:t>
            </a:r>
            <a:r>
              <a:rPr lang="sk-SK" sz="2400" dirty="0">
                <a:solidFill>
                  <a:srgbClr val="C00000"/>
                </a:solidFill>
              </a:rPr>
              <a:t> mobility diagram. </a:t>
            </a:r>
            <a:r>
              <a:rPr lang="sk-SK" sz="2400" dirty="0" err="1">
                <a:solidFill>
                  <a:srgbClr val="C00000"/>
                </a:solidFill>
              </a:rPr>
              <a:t>Prepare</a:t>
            </a:r>
            <a:r>
              <a:rPr lang="sk-SK" sz="2400" dirty="0">
                <a:solidFill>
                  <a:srgbClr val="C00000"/>
                </a:solidFill>
              </a:rPr>
              <a:t> a </a:t>
            </a:r>
            <a:r>
              <a:rPr lang="sk-SK" sz="2400" dirty="0" err="1">
                <a:solidFill>
                  <a:srgbClr val="C00000"/>
                </a:solidFill>
              </a:rPr>
              <a:t>proposal</a:t>
            </a:r>
            <a:r>
              <a:rPr lang="sk-SK" sz="2400" dirty="0">
                <a:solidFill>
                  <a:srgbClr val="C00000"/>
                </a:solidFill>
              </a:rPr>
              <a:t> of </a:t>
            </a:r>
            <a:r>
              <a:rPr lang="sk-SK" sz="2400" dirty="0" err="1">
                <a:solidFill>
                  <a:srgbClr val="C00000"/>
                </a:solidFill>
              </a:rPr>
              <a:t>the</a:t>
            </a:r>
            <a:r>
              <a:rPr lang="sk-SK" sz="2400" dirty="0">
                <a:solidFill>
                  <a:srgbClr val="C00000"/>
                </a:solidFill>
              </a:rPr>
              <a:t> on-line </a:t>
            </a:r>
            <a:r>
              <a:rPr lang="sk-SK" sz="2400" dirty="0" err="1">
                <a:solidFill>
                  <a:srgbClr val="C00000"/>
                </a:solidFill>
              </a:rPr>
              <a:t>course</a:t>
            </a:r>
            <a:r>
              <a:rPr lang="sk-SK" sz="2400" dirty="0">
                <a:solidFill>
                  <a:srgbClr val="C00000"/>
                </a:solidFill>
              </a:rPr>
              <a:t>/program </a:t>
            </a:r>
            <a:r>
              <a:rPr lang="sk-SK" sz="2400" dirty="0" err="1">
                <a:solidFill>
                  <a:srgbClr val="C00000"/>
                </a:solidFill>
              </a:rPr>
              <a:t>reflecting</a:t>
            </a:r>
            <a:r>
              <a:rPr lang="sk-SK" sz="2400" dirty="0">
                <a:solidFill>
                  <a:srgbClr val="C00000"/>
                </a:solidFill>
              </a:rPr>
              <a:t> </a:t>
            </a:r>
            <a:r>
              <a:rPr lang="sk-SK" sz="2400" dirty="0" err="1">
                <a:solidFill>
                  <a:srgbClr val="C00000"/>
                </a:solidFill>
              </a:rPr>
              <a:t>all</a:t>
            </a:r>
            <a:r>
              <a:rPr lang="sk-SK" sz="2400" dirty="0">
                <a:solidFill>
                  <a:srgbClr val="C00000"/>
                </a:solidFill>
              </a:rPr>
              <a:t> </a:t>
            </a:r>
            <a:r>
              <a:rPr lang="sk-SK" sz="2400" dirty="0" err="1">
                <a:solidFill>
                  <a:srgbClr val="C00000"/>
                </a:solidFill>
              </a:rPr>
              <a:t>steps</a:t>
            </a:r>
            <a:r>
              <a:rPr lang="sk-SK" sz="2400" dirty="0">
                <a:solidFill>
                  <a:srgbClr val="C00000"/>
                </a:solidFill>
              </a:rPr>
              <a:t> in </a:t>
            </a:r>
            <a:r>
              <a:rPr lang="sk-SK" sz="2400" dirty="0" err="1">
                <a:solidFill>
                  <a:srgbClr val="C00000"/>
                </a:solidFill>
              </a:rPr>
              <a:t>the</a:t>
            </a:r>
            <a:r>
              <a:rPr lang="sk-SK" sz="2400" dirty="0">
                <a:solidFill>
                  <a:srgbClr val="C00000"/>
                </a:solidFill>
              </a:rPr>
              <a:t> mobility diagram. </a:t>
            </a:r>
            <a:r>
              <a:rPr lang="sk-SK" sz="2400" dirty="0" err="1">
                <a:solidFill>
                  <a:srgbClr val="C00000"/>
                </a:solidFill>
              </a:rPr>
              <a:t>Work</a:t>
            </a:r>
            <a:r>
              <a:rPr lang="sk-SK" sz="2400" dirty="0">
                <a:solidFill>
                  <a:srgbClr val="C00000"/>
                </a:solidFill>
              </a:rPr>
              <a:t> in </a:t>
            </a:r>
            <a:r>
              <a:rPr lang="sk-SK" sz="2400" dirty="0" err="1">
                <a:solidFill>
                  <a:srgbClr val="C00000"/>
                </a:solidFill>
              </a:rPr>
              <a:t>groups</a:t>
            </a:r>
            <a:r>
              <a:rPr lang="sk-SK" sz="2400" dirty="0">
                <a:solidFill>
                  <a:srgbClr val="C00000"/>
                </a:solidFill>
              </a:rPr>
              <a:t> (4?). </a:t>
            </a:r>
            <a:r>
              <a:rPr lang="sk-SK" sz="2400" dirty="0" err="1">
                <a:solidFill>
                  <a:srgbClr val="C00000"/>
                </a:solidFill>
              </a:rPr>
              <a:t>Process</a:t>
            </a:r>
            <a:r>
              <a:rPr lang="sk-SK" sz="2400" dirty="0">
                <a:solidFill>
                  <a:srgbClr val="C00000"/>
                </a:solidFill>
              </a:rPr>
              <a:t> </a:t>
            </a:r>
            <a:r>
              <a:rPr lang="sk-SK" sz="2400" dirty="0" err="1">
                <a:solidFill>
                  <a:srgbClr val="C00000"/>
                </a:solidFill>
              </a:rPr>
              <a:t>the</a:t>
            </a:r>
            <a:r>
              <a:rPr lang="sk-SK" sz="2400" dirty="0">
                <a:solidFill>
                  <a:srgbClr val="C00000"/>
                </a:solidFill>
              </a:rPr>
              <a:t> </a:t>
            </a:r>
            <a:r>
              <a:rPr lang="sk-SK" sz="2400" dirty="0" err="1">
                <a:solidFill>
                  <a:srgbClr val="C00000"/>
                </a:solidFill>
              </a:rPr>
              <a:t>proposal</a:t>
            </a:r>
            <a:r>
              <a:rPr lang="sk-SK" sz="2400" dirty="0">
                <a:solidFill>
                  <a:srgbClr val="C00000"/>
                </a:solidFill>
              </a:rPr>
              <a:t> in </a:t>
            </a:r>
            <a:r>
              <a:rPr lang="sk-SK" sz="2400" dirty="0" err="1">
                <a:solidFill>
                  <a:srgbClr val="C00000"/>
                </a:solidFill>
              </a:rPr>
              <a:t>the</a:t>
            </a:r>
            <a:r>
              <a:rPr lang="sk-SK" sz="2400" dirty="0">
                <a:solidFill>
                  <a:srgbClr val="C00000"/>
                </a:solidFill>
              </a:rPr>
              <a:t> </a:t>
            </a:r>
            <a:r>
              <a:rPr lang="sk-SK" sz="2400" dirty="0" err="1">
                <a:solidFill>
                  <a:srgbClr val="C00000"/>
                </a:solidFill>
              </a:rPr>
              <a:t>form</a:t>
            </a:r>
            <a:r>
              <a:rPr lang="sk-SK" sz="2400" dirty="0">
                <a:solidFill>
                  <a:srgbClr val="C00000"/>
                </a:solidFill>
              </a:rPr>
              <a:t> of </a:t>
            </a:r>
            <a:r>
              <a:rPr lang="sk-SK" sz="2400" dirty="0" err="1">
                <a:solidFill>
                  <a:srgbClr val="C00000"/>
                </a:solidFill>
              </a:rPr>
              <a:t>the</a:t>
            </a:r>
            <a:r>
              <a:rPr lang="sk-SK" sz="2400" dirty="0">
                <a:solidFill>
                  <a:srgbClr val="C00000"/>
                </a:solidFill>
              </a:rPr>
              <a:t> </a:t>
            </a:r>
            <a:r>
              <a:rPr lang="sk-SK" sz="2400" dirty="0" err="1">
                <a:solidFill>
                  <a:srgbClr val="C00000"/>
                </a:solidFill>
              </a:rPr>
              <a:t>powerpoint</a:t>
            </a:r>
            <a:r>
              <a:rPr lang="sk-SK" sz="2400" dirty="0">
                <a:solidFill>
                  <a:srgbClr val="C00000"/>
                </a:solidFill>
              </a:rPr>
              <a:t> </a:t>
            </a:r>
            <a:r>
              <a:rPr lang="sk-SK" sz="2400" dirty="0" err="1">
                <a:solidFill>
                  <a:srgbClr val="C00000"/>
                </a:solidFill>
              </a:rPr>
              <a:t>presentation</a:t>
            </a:r>
            <a:r>
              <a:rPr lang="sk-SK" sz="2400" dirty="0">
                <a:solidFill>
                  <a:srgbClr val="C00000"/>
                </a:solidFill>
              </a:rPr>
              <a:t> and </a:t>
            </a:r>
            <a:r>
              <a:rPr lang="sk-SK" sz="2400" dirty="0" err="1">
                <a:solidFill>
                  <a:srgbClr val="C00000"/>
                </a:solidFill>
              </a:rPr>
              <a:t>present</a:t>
            </a:r>
            <a:r>
              <a:rPr lang="sk-SK" sz="2400" dirty="0">
                <a:solidFill>
                  <a:srgbClr val="C00000"/>
                </a:solidFill>
              </a:rPr>
              <a:t> </a:t>
            </a:r>
            <a:r>
              <a:rPr lang="sk-SK" sz="2400" dirty="0" err="1">
                <a:solidFill>
                  <a:srgbClr val="C00000"/>
                </a:solidFill>
              </a:rPr>
              <a:t>it</a:t>
            </a:r>
            <a:r>
              <a:rPr lang="sk-SK" sz="2400" dirty="0">
                <a:solidFill>
                  <a:srgbClr val="C00000"/>
                </a:solidFill>
              </a:rPr>
              <a:t> (</a:t>
            </a:r>
            <a:r>
              <a:rPr lang="sk-SK" sz="2400" dirty="0" err="1">
                <a:solidFill>
                  <a:srgbClr val="C00000"/>
                </a:solidFill>
              </a:rPr>
              <a:t>presentation</a:t>
            </a:r>
            <a:r>
              <a:rPr lang="sk-SK" sz="2400" dirty="0">
                <a:solidFill>
                  <a:srgbClr val="C00000"/>
                </a:solidFill>
              </a:rPr>
              <a:t> per </a:t>
            </a:r>
            <a:r>
              <a:rPr lang="sk-SK" sz="2400" dirty="0" err="1">
                <a:solidFill>
                  <a:srgbClr val="C00000"/>
                </a:solidFill>
              </a:rPr>
              <a:t>group</a:t>
            </a:r>
            <a:r>
              <a:rPr lang="sk-SK" sz="2400" dirty="0">
                <a:solidFill>
                  <a:srgbClr val="C00000"/>
                </a:solidFill>
              </a:rPr>
              <a:t> max. 10 </a:t>
            </a:r>
            <a:r>
              <a:rPr lang="sk-SK" sz="2400">
                <a:solidFill>
                  <a:srgbClr val="C00000"/>
                </a:solidFill>
              </a:rPr>
              <a:t>min.).</a:t>
            </a:r>
          </a:p>
          <a:p>
            <a:pPr marL="82550" indent="0" algn="just">
              <a:buNone/>
            </a:pPr>
            <a:endParaRPr lang="sk-SK" sz="2400" dirty="0">
              <a:solidFill>
                <a:srgbClr val="C00000"/>
              </a:solidFill>
            </a:endParaRPr>
          </a:p>
          <a:p>
            <a:pPr marL="82550" indent="0" algn="just">
              <a:buNone/>
            </a:pPr>
            <a:r>
              <a:rPr lang="sk-SK" sz="2400" dirty="0" err="1">
                <a:solidFill>
                  <a:srgbClr val="C00000"/>
                </a:solidFill>
              </a:rPr>
              <a:t>Presentations</a:t>
            </a:r>
            <a:r>
              <a:rPr lang="sk-SK" sz="2400" dirty="0">
                <a:solidFill>
                  <a:srgbClr val="C00000"/>
                </a:solidFill>
              </a:rPr>
              <a:t> </a:t>
            </a:r>
            <a:r>
              <a:rPr lang="sk-SK" sz="2400" dirty="0" err="1">
                <a:solidFill>
                  <a:srgbClr val="C00000"/>
                </a:solidFill>
              </a:rPr>
              <a:t>will</a:t>
            </a:r>
            <a:r>
              <a:rPr lang="sk-SK" sz="2400" dirty="0">
                <a:solidFill>
                  <a:srgbClr val="C00000"/>
                </a:solidFill>
              </a:rPr>
              <a:t> </a:t>
            </a:r>
            <a:r>
              <a:rPr lang="sk-SK" sz="2400" dirty="0" err="1">
                <a:solidFill>
                  <a:srgbClr val="C00000"/>
                </a:solidFill>
              </a:rPr>
              <a:t>take</a:t>
            </a:r>
            <a:r>
              <a:rPr lang="sk-SK" sz="2400" dirty="0">
                <a:solidFill>
                  <a:srgbClr val="C00000"/>
                </a:solidFill>
              </a:rPr>
              <a:t> </a:t>
            </a:r>
            <a:r>
              <a:rPr lang="sk-SK" sz="2400" dirty="0" err="1">
                <a:solidFill>
                  <a:srgbClr val="C00000"/>
                </a:solidFill>
              </a:rPr>
              <a:t>place</a:t>
            </a:r>
            <a:r>
              <a:rPr lang="sk-SK" sz="2400" dirty="0">
                <a:solidFill>
                  <a:srgbClr val="C00000"/>
                </a:solidFill>
              </a:rPr>
              <a:t> on </a:t>
            </a:r>
            <a:r>
              <a:rPr lang="sk-SK" sz="2400" b="1" dirty="0"/>
              <a:t>7.September 2023 at 9:30</a:t>
            </a:r>
          </a:p>
        </p:txBody>
      </p:sp>
    </p:spTree>
    <p:extLst>
      <p:ext uri="{BB962C8B-B14F-4D97-AF65-F5344CB8AC3E}">
        <p14:creationId xmlns:p14="http://schemas.microsoft.com/office/powerpoint/2010/main" val="15180489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67544" y="351865"/>
            <a:ext cx="7849013" cy="470446"/>
          </a:xfrm>
        </p:spPr>
        <p:txBody>
          <a:bodyPr>
            <a:noAutofit/>
          </a:bodyPr>
          <a:lstStyle/>
          <a:p>
            <a:pPr algn="ctr"/>
            <a:r>
              <a:rPr lang="sk-SK" sz="2800" b="1" kern="100" dirty="0" err="1">
                <a:solidFill>
                  <a:srgbClr val="006600"/>
                </a:solidFill>
                <a:effectLst/>
                <a:latin typeface="Calibri" panose="020F0502020204030204" pitchFamily="34" charset="0"/>
                <a:ea typeface="Calibri" panose="020F0502020204030204" pitchFamily="34" charset="0"/>
                <a:cs typeface="Calibri" panose="020F0502020204030204" pitchFamily="34" charset="0"/>
              </a:rPr>
              <a:t>Referencies</a:t>
            </a:r>
            <a:r>
              <a:rPr lang="sk-SK" sz="2800" b="1" kern="100" dirty="0">
                <a:solidFill>
                  <a:srgbClr val="006600"/>
                </a:solidFill>
                <a:effectLst/>
                <a:latin typeface="Calibri" panose="020F0502020204030204" pitchFamily="34" charset="0"/>
                <a:ea typeface="Calibri" panose="020F0502020204030204" pitchFamily="34" charset="0"/>
                <a:cs typeface="Calibri" panose="020F0502020204030204" pitchFamily="34" charset="0"/>
              </a:rPr>
              <a:t>:</a:t>
            </a:r>
            <a:endParaRPr lang="sk-SK" sz="28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575556" y="1556792"/>
            <a:ext cx="7992888" cy="4456824"/>
          </a:xfrm>
        </p:spPr>
        <p:txBody>
          <a:bodyPr/>
          <a:lstStyle/>
          <a:p>
            <a:r>
              <a:rPr lang="sk-SK" sz="2400" i="1" dirty="0" err="1"/>
              <a:t>Digitally</a:t>
            </a:r>
            <a:r>
              <a:rPr lang="sk-SK" sz="2400" i="1" dirty="0"/>
              <a:t> </a:t>
            </a:r>
            <a:r>
              <a:rPr lang="sk-SK" sz="2400" i="1" dirty="0" err="1"/>
              <a:t>Enhanced</a:t>
            </a:r>
            <a:r>
              <a:rPr lang="sk-SK" sz="2400" i="1" dirty="0"/>
              <a:t> Mobility </a:t>
            </a:r>
            <a:r>
              <a:rPr lang="sk-SK" sz="2400" i="1" dirty="0" err="1"/>
              <a:t>Civis</a:t>
            </a:r>
            <a:r>
              <a:rPr lang="sk-SK" sz="2400" i="1" dirty="0"/>
              <a:t> </a:t>
            </a:r>
            <a:r>
              <a:rPr lang="sk-SK" sz="2400" i="1" dirty="0" err="1"/>
              <a:t>Handbook</a:t>
            </a:r>
            <a:r>
              <a:rPr lang="sk-SK" sz="2400" i="1" dirty="0"/>
              <a:t> on </a:t>
            </a:r>
            <a:r>
              <a:rPr lang="sk-SK" sz="2400" i="1" dirty="0" err="1"/>
              <a:t>Virtual</a:t>
            </a:r>
            <a:r>
              <a:rPr lang="sk-SK" sz="2400" i="1" dirty="0"/>
              <a:t> Mobility </a:t>
            </a:r>
            <a:r>
              <a:rPr lang="sk-SK" sz="2400" i="1" dirty="0" err="1"/>
              <a:t>avaliable</a:t>
            </a:r>
            <a:r>
              <a:rPr lang="sk-SK" sz="2400" i="1" dirty="0"/>
              <a:t> at: </a:t>
            </a:r>
            <a:r>
              <a:rPr lang="sk-SK" sz="2400" dirty="0">
                <a:hlinkClick r:id="rId3"/>
              </a:rPr>
              <a:t>civis-virtual-mobility-handbook.pdf</a:t>
            </a:r>
            <a:endParaRPr lang="sk-SK" sz="2400" i="1" dirty="0"/>
          </a:p>
          <a:p>
            <a:r>
              <a:rPr lang="en-US" sz="2400" i="1" dirty="0">
                <a:hlinkClick r:id="rId4"/>
              </a:rPr>
              <a:t>Virtual mobility | PPT (slideshare.net)</a:t>
            </a:r>
            <a:endParaRPr lang="sk-SK" sz="2400" i="1" dirty="0"/>
          </a:p>
          <a:p>
            <a:r>
              <a:rPr lang="en-US" sz="2400" i="1" dirty="0">
                <a:hlinkClick r:id="rId5"/>
              </a:rPr>
              <a:t>Virtual Exchanges in higher education and youth | Erasmus+ (europa.eu)</a:t>
            </a:r>
            <a:endParaRPr lang="sk-SK" sz="2400" i="1" dirty="0"/>
          </a:p>
        </p:txBody>
      </p:sp>
    </p:spTree>
    <p:extLst>
      <p:ext uri="{BB962C8B-B14F-4D97-AF65-F5344CB8AC3E}">
        <p14:creationId xmlns:p14="http://schemas.microsoft.com/office/powerpoint/2010/main" val="2271441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81" name="Obrázek 7" descr="01_sua_rgb.png"/>
          <p:cNvPicPr>
            <a:picLocks noChangeAspect="1"/>
          </p:cNvPicPr>
          <p:nvPr/>
        </p:nvPicPr>
        <p:blipFill>
          <a:blip r:embed="rId3" cstate="print"/>
          <a:srcRect/>
          <a:stretch>
            <a:fillRect/>
          </a:stretch>
        </p:blipFill>
        <p:spPr bwMode="auto">
          <a:xfrm>
            <a:off x="1547664" y="3378385"/>
            <a:ext cx="1771777" cy="792088"/>
          </a:xfrm>
          <a:prstGeom prst="rect">
            <a:avLst/>
          </a:prstGeom>
          <a:noFill/>
          <a:ln w="9525">
            <a:noFill/>
            <a:miter lim="800000"/>
            <a:headEnd/>
            <a:tailEnd/>
          </a:ln>
        </p:spPr>
      </p:pic>
      <p:sp>
        <p:nvSpPr>
          <p:cNvPr id="2" name="Nadpis 1">
            <a:extLst>
              <a:ext uri="{FF2B5EF4-FFF2-40B4-BE49-F238E27FC236}">
                <a16:creationId xmlns:a16="http://schemas.microsoft.com/office/drawing/2014/main" id="{AF5F190F-E03A-8D66-7F7C-CF2B309ACF91}"/>
              </a:ext>
            </a:extLst>
          </p:cNvPr>
          <p:cNvSpPr>
            <a:spLocks noGrp="1"/>
          </p:cNvSpPr>
          <p:nvPr>
            <p:ph type="title"/>
          </p:nvPr>
        </p:nvSpPr>
        <p:spPr>
          <a:xfrm>
            <a:off x="1043608" y="260648"/>
            <a:ext cx="7499350" cy="2520280"/>
          </a:xfrm>
        </p:spPr>
        <p:txBody>
          <a:bodyPr>
            <a:normAutofit/>
          </a:bodyPr>
          <a:lstStyle/>
          <a:p>
            <a:pPr algn="ctr"/>
            <a:r>
              <a:rPr lang="sk-SK" sz="4400" b="1" dirty="0" err="1">
                <a:solidFill>
                  <a:schemeClr val="tx1"/>
                </a:solidFill>
              </a:rPr>
              <a:t>Contact</a:t>
            </a:r>
            <a:r>
              <a:rPr lang="sk-SK" sz="4400" b="1" dirty="0">
                <a:solidFill>
                  <a:schemeClr val="tx1"/>
                </a:solidFill>
              </a:rPr>
              <a:t>:</a:t>
            </a:r>
            <a:br>
              <a:rPr lang="sk-SK" sz="4400" b="1" dirty="0">
                <a:solidFill>
                  <a:schemeClr val="tx1"/>
                </a:solidFill>
              </a:rPr>
            </a:br>
            <a:r>
              <a:rPr lang="sk-SK" sz="4400" dirty="0">
                <a:solidFill>
                  <a:schemeClr val="tx1"/>
                </a:solidFill>
              </a:rPr>
              <a:t>loreta.schwarczova@uniag.sk</a:t>
            </a:r>
            <a:endParaRPr lang="sk-SK" dirty="0">
              <a:solidFill>
                <a:schemeClr val="tx1"/>
              </a:solidFill>
            </a:endParaRPr>
          </a:p>
        </p:txBody>
      </p:sp>
      <p:pic>
        <p:nvPicPr>
          <p:cNvPr id="9" name="Zástupný objekt pre obsah 8">
            <a:extLst>
              <a:ext uri="{FF2B5EF4-FFF2-40B4-BE49-F238E27FC236}">
                <a16:creationId xmlns:a16="http://schemas.microsoft.com/office/drawing/2014/main" id="{45B2F245-AF89-188B-B827-327C33DA4BAD}"/>
              </a:ext>
            </a:extLst>
          </p:cNvPr>
          <p:cNvPicPr>
            <a:picLocks noGrp="1" noChangeAspect="1"/>
          </p:cNvPicPr>
          <p:nvPr>
            <p:ph idx="1"/>
          </p:nvPr>
        </p:nvPicPr>
        <p:blipFill>
          <a:blip r:embed="rId4"/>
          <a:stretch>
            <a:fillRect/>
          </a:stretch>
        </p:blipFill>
        <p:spPr>
          <a:xfrm>
            <a:off x="4211960" y="3166633"/>
            <a:ext cx="3993226" cy="102878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395002"/>
            <a:ext cx="7849013" cy="864096"/>
          </a:xfrm>
        </p:spPr>
        <p:txBody>
          <a:bodyPr>
            <a:normAutofit fontScale="90000"/>
          </a:bodyPr>
          <a:lstStyle/>
          <a:p>
            <a:pPr algn="ct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1.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31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4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4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1628800"/>
            <a:ext cx="8347810" cy="4608512"/>
          </a:xfrm>
        </p:spPr>
        <p:txBody>
          <a:bodyPr/>
          <a:lstStyle/>
          <a:p>
            <a:pPr marL="82550" indent="0">
              <a:buNone/>
            </a:pPr>
            <a:r>
              <a:rPr lang="sk-SK" sz="2400" b="1" dirty="0" err="1"/>
              <a:t>Virtual</a:t>
            </a:r>
            <a:r>
              <a:rPr lang="sk-SK" sz="2400" b="1" dirty="0"/>
              <a:t> </a:t>
            </a:r>
            <a:r>
              <a:rPr lang="sk-SK" sz="2400" b="1" dirty="0" err="1"/>
              <a:t>exchanges</a:t>
            </a:r>
            <a:r>
              <a:rPr lang="sk-SK" sz="2400" b="1" dirty="0"/>
              <a:t> in </a:t>
            </a:r>
            <a:r>
              <a:rPr lang="sk-SK" sz="2400" b="1" dirty="0" err="1"/>
              <a:t>Higher</a:t>
            </a:r>
            <a:r>
              <a:rPr lang="sk-SK" sz="2400" b="1" dirty="0"/>
              <a:t> </a:t>
            </a:r>
            <a:r>
              <a:rPr lang="sk-SK" sz="2400" b="1" dirty="0" err="1"/>
              <a:t>Education</a:t>
            </a:r>
            <a:r>
              <a:rPr lang="sk-SK" sz="2400" b="1" dirty="0"/>
              <a:t>:</a:t>
            </a:r>
          </a:p>
          <a:p>
            <a:pPr marL="82550" indent="0">
              <a:buNone/>
            </a:pPr>
            <a:endParaRPr lang="sk-SK" sz="2400" b="1" dirty="0"/>
          </a:p>
          <a:p>
            <a:r>
              <a:rPr lang="en-US" sz="2400" dirty="0"/>
              <a:t>take place in </a:t>
            </a:r>
            <a:r>
              <a:rPr lang="en-US" sz="2400" i="1" dirty="0">
                <a:solidFill>
                  <a:srgbClr val="C00000"/>
                </a:solidFill>
              </a:rPr>
              <a:t>small groups </a:t>
            </a:r>
            <a:r>
              <a:rPr lang="en-US" sz="2400" dirty="0"/>
              <a:t>and are always moderated by a </a:t>
            </a:r>
            <a:r>
              <a:rPr lang="en-US" sz="2400" i="1" dirty="0">
                <a:solidFill>
                  <a:srgbClr val="C00000"/>
                </a:solidFill>
              </a:rPr>
              <a:t>trained facilitator</a:t>
            </a:r>
            <a:endParaRPr lang="sk-SK" sz="2400" i="1" dirty="0">
              <a:solidFill>
                <a:srgbClr val="C00000"/>
              </a:solidFill>
            </a:endParaRPr>
          </a:p>
          <a:p>
            <a:r>
              <a:rPr lang="en-US" sz="2400" dirty="0"/>
              <a:t>should be easily integrated into </a:t>
            </a:r>
            <a:r>
              <a:rPr lang="en-US" sz="2400" b="1" dirty="0"/>
              <a:t>youth</a:t>
            </a:r>
            <a:r>
              <a:rPr lang="en-US" sz="2400" dirty="0"/>
              <a:t> </a:t>
            </a:r>
            <a:r>
              <a:rPr lang="en-US" sz="2400" b="1" dirty="0"/>
              <a:t>projects</a:t>
            </a:r>
            <a:r>
              <a:rPr lang="en-US" sz="2400" dirty="0"/>
              <a:t> (non-formal education) or </a:t>
            </a:r>
            <a:r>
              <a:rPr lang="en-US" sz="2400" b="1" dirty="0"/>
              <a:t>higher education courses</a:t>
            </a:r>
            <a:endParaRPr lang="sk-SK" sz="2400" b="1" dirty="0"/>
          </a:p>
        </p:txBody>
      </p:sp>
    </p:spTree>
    <p:extLst>
      <p:ext uri="{BB962C8B-B14F-4D97-AF65-F5344CB8AC3E}">
        <p14:creationId xmlns:p14="http://schemas.microsoft.com/office/powerpoint/2010/main" val="1236700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395002"/>
            <a:ext cx="7849013" cy="864096"/>
          </a:xfrm>
        </p:spPr>
        <p:txBody>
          <a:bodyPr>
            <a:normAutofit fontScale="90000"/>
          </a:bodyPr>
          <a:lstStyle/>
          <a:p>
            <a:pPr algn="ct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1.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31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4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4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1412776"/>
            <a:ext cx="8064896" cy="4824536"/>
          </a:xfrm>
        </p:spPr>
        <p:txBody>
          <a:bodyPr/>
          <a:lstStyle/>
          <a:p>
            <a:pPr marL="82550" indent="0">
              <a:buNone/>
            </a:pPr>
            <a:r>
              <a:rPr lang="sk-SK" sz="2400" b="1" dirty="0" err="1"/>
              <a:t>Virtual</a:t>
            </a:r>
            <a:r>
              <a:rPr lang="sk-SK" sz="2400" b="1" dirty="0"/>
              <a:t> mobility (VM):</a:t>
            </a:r>
          </a:p>
          <a:p>
            <a:r>
              <a:rPr lang="sk-SK" sz="2400" dirty="0" err="1"/>
              <a:t>the</a:t>
            </a:r>
            <a:r>
              <a:rPr lang="sk-SK" sz="2400" dirty="0"/>
              <a:t> </a:t>
            </a:r>
            <a:r>
              <a:rPr lang="sk-SK" sz="2400" dirty="0" err="1"/>
              <a:t>use</a:t>
            </a:r>
            <a:r>
              <a:rPr lang="sk-SK" sz="2400" dirty="0"/>
              <a:t> of ICT to </a:t>
            </a:r>
            <a:r>
              <a:rPr lang="sk-SK" sz="2400" dirty="0" err="1"/>
              <a:t>obtain</a:t>
            </a:r>
            <a:r>
              <a:rPr lang="sk-SK" sz="2400" dirty="0"/>
              <a:t> </a:t>
            </a:r>
            <a:r>
              <a:rPr lang="sk-SK" sz="2400" dirty="0" err="1"/>
              <a:t>the</a:t>
            </a:r>
            <a:r>
              <a:rPr lang="sk-SK" sz="2400" dirty="0"/>
              <a:t> </a:t>
            </a:r>
            <a:r>
              <a:rPr lang="sk-SK" sz="2400" dirty="0" err="1"/>
              <a:t>same</a:t>
            </a:r>
            <a:r>
              <a:rPr lang="sk-SK" sz="2400" dirty="0"/>
              <a:t> </a:t>
            </a:r>
            <a:r>
              <a:rPr lang="sk-SK" sz="2400" dirty="0" err="1"/>
              <a:t>benefits</a:t>
            </a:r>
            <a:r>
              <a:rPr lang="sk-SK" sz="2400" dirty="0"/>
              <a:t> as </a:t>
            </a:r>
            <a:r>
              <a:rPr lang="sk-SK" sz="2400" dirty="0" err="1"/>
              <a:t>one</a:t>
            </a:r>
            <a:r>
              <a:rPr lang="sk-SK" sz="2400" dirty="0"/>
              <a:t> </a:t>
            </a:r>
            <a:r>
              <a:rPr lang="sk-SK" sz="2400" dirty="0" err="1"/>
              <a:t>would</a:t>
            </a:r>
            <a:r>
              <a:rPr lang="sk-SK" sz="2400" dirty="0"/>
              <a:t> </a:t>
            </a:r>
            <a:r>
              <a:rPr lang="sk-SK" sz="2400" dirty="0" err="1"/>
              <a:t>have</a:t>
            </a:r>
            <a:r>
              <a:rPr lang="sk-SK" sz="2400" dirty="0"/>
              <a:t> </a:t>
            </a:r>
            <a:r>
              <a:rPr lang="sk-SK" sz="2400" dirty="0" err="1"/>
              <a:t>with</a:t>
            </a:r>
            <a:r>
              <a:rPr lang="sk-SK" sz="2400" dirty="0"/>
              <a:t> </a:t>
            </a:r>
            <a:r>
              <a:rPr lang="sk-SK" sz="2400" dirty="0" err="1"/>
              <a:t>physical</a:t>
            </a:r>
            <a:r>
              <a:rPr lang="sk-SK" sz="2400" dirty="0"/>
              <a:t> (</a:t>
            </a:r>
            <a:r>
              <a:rPr lang="sk-SK" sz="2400" dirty="0" err="1"/>
              <a:t>traditional</a:t>
            </a:r>
            <a:r>
              <a:rPr lang="sk-SK" sz="2400" dirty="0"/>
              <a:t>) mobility - </a:t>
            </a:r>
            <a:r>
              <a:rPr lang="sk-SK" sz="2400" dirty="0" err="1"/>
              <a:t>but</a:t>
            </a:r>
            <a:r>
              <a:rPr lang="sk-SK" sz="2400" dirty="0"/>
              <a:t> </a:t>
            </a:r>
            <a:r>
              <a:rPr lang="sk-SK" sz="2400" i="1" dirty="0" err="1">
                <a:solidFill>
                  <a:srgbClr val="C00000"/>
                </a:solidFill>
              </a:rPr>
              <a:t>without</a:t>
            </a:r>
            <a:r>
              <a:rPr lang="sk-SK" sz="2400" i="1" dirty="0">
                <a:solidFill>
                  <a:srgbClr val="C00000"/>
                </a:solidFill>
              </a:rPr>
              <a:t> </a:t>
            </a:r>
            <a:r>
              <a:rPr lang="sk-SK" sz="2400" i="1" dirty="0" err="1">
                <a:solidFill>
                  <a:srgbClr val="C00000"/>
                </a:solidFill>
              </a:rPr>
              <a:t>the</a:t>
            </a:r>
            <a:r>
              <a:rPr lang="sk-SK" sz="2400" i="1" dirty="0">
                <a:solidFill>
                  <a:srgbClr val="C00000"/>
                </a:solidFill>
              </a:rPr>
              <a:t> </a:t>
            </a:r>
            <a:r>
              <a:rPr lang="sk-SK" sz="2400" i="1" dirty="0" err="1">
                <a:solidFill>
                  <a:srgbClr val="C00000"/>
                </a:solidFill>
              </a:rPr>
              <a:t>need</a:t>
            </a:r>
            <a:r>
              <a:rPr lang="sk-SK" sz="2400" i="1" dirty="0">
                <a:solidFill>
                  <a:srgbClr val="C00000"/>
                </a:solidFill>
              </a:rPr>
              <a:t> to </a:t>
            </a:r>
            <a:r>
              <a:rPr lang="sk-SK" sz="2400" i="1" dirty="0" err="1">
                <a:solidFill>
                  <a:srgbClr val="C00000"/>
                </a:solidFill>
              </a:rPr>
              <a:t>travel</a:t>
            </a:r>
            <a:endParaRPr lang="sk-SK" sz="2400" i="1" dirty="0">
              <a:solidFill>
                <a:srgbClr val="C00000"/>
              </a:solidFill>
            </a:endParaRPr>
          </a:p>
          <a:p>
            <a:r>
              <a:rPr lang="sk-SK" sz="2400" dirty="0"/>
              <a:t>type of </a:t>
            </a:r>
            <a:r>
              <a:rPr lang="sk-SK" sz="2400" dirty="0" err="1"/>
              <a:t>learning</a:t>
            </a:r>
            <a:r>
              <a:rPr lang="sk-SK" sz="2400" dirty="0"/>
              <a:t> </a:t>
            </a:r>
            <a:r>
              <a:rPr lang="sk-SK" sz="2400" dirty="0" err="1"/>
              <a:t>consisting</a:t>
            </a:r>
            <a:r>
              <a:rPr lang="sk-SK" sz="2400" dirty="0"/>
              <a:t> of </a:t>
            </a:r>
            <a:r>
              <a:rPr lang="sk-SK" sz="2400" dirty="0" err="1"/>
              <a:t>virtual</a:t>
            </a:r>
            <a:r>
              <a:rPr lang="sk-SK" sz="2400" dirty="0"/>
              <a:t> </a:t>
            </a:r>
            <a:r>
              <a:rPr lang="sk-SK" sz="2400" dirty="0" err="1"/>
              <a:t>compoments</a:t>
            </a:r>
            <a:r>
              <a:rPr lang="sk-SK" sz="2400" dirty="0"/>
              <a:t> </a:t>
            </a:r>
            <a:r>
              <a:rPr lang="sk-SK" sz="2400" dirty="0" err="1"/>
              <a:t>through</a:t>
            </a:r>
            <a:r>
              <a:rPr lang="sk-SK" sz="2400" dirty="0"/>
              <a:t> </a:t>
            </a:r>
            <a:r>
              <a:rPr lang="sk-SK" sz="2400" dirty="0" err="1"/>
              <a:t>an</a:t>
            </a:r>
            <a:r>
              <a:rPr lang="sk-SK" sz="2400" dirty="0"/>
              <a:t> </a:t>
            </a:r>
            <a:r>
              <a:rPr lang="sk-SK" sz="2400" i="1" dirty="0"/>
              <a:t>ICT </a:t>
            </a:r>
            <a:r>
              <a:rPr lang="sk-SK" sz="2400" i="1" dirty="0" err="1"/>
              <a:t>supported</a:t>
            </a:r>
            <a:r>
              <a:rPr lang="sk-SK" sz="2400" i="1" dirty="0"/>
              <a:t> </a:t>
            </a:r>
            <a:r>
              <a:rPr lang="sk-SK" sz="2400" i="1" dirty="0" err="1"/>
              <a:t>learning</a:t>
            </a:r>
            <a:r>
              <a:rPr lang="sk-SK" sz="2400" i="1" dirty="0"/>
              <a:t> </a:t>
            </a:r>
            <a:r>
              <a:rPr lang="sk-SK" sz="2400" i="1" dirty="0" err="1"/>
              <a:t>environment</a:t>
            </a:r>
            <a:r>
              <a:rPr lang="sk-SK" sz="2400" i="1" dirty="0"/>
              <a:t> </a:t>
            </a:r>
            <a:r>
              <a:rPr lang="sk-SK" sz="2400" dirty="0" err="1"/>
              <a:t>that</a:t>
            </a:r>
            <a:r>
              <a:rPr lang="sk-SK" sz="2400" dirty="0"/>
              <a:t> </a:t>
            </a:r>
            <a:r>
              <a:rPr lang="sk-SK" sz="2400" dirty="0" err="1"/>
              <a:t>includes</a:t>
            </a:r>
            <a:r>
              <a:rPr lang="sk-SK" sz="2400" dirty="0"/>
              <a:t> </a:t>
            </a:r>
            <a:r>
              <a:rPr lang="sk-SK" sz="2400" dirty="0" err="1"/>
              <a:t>cross-boarder</a:t>
            </a:r>
            <a:r>
              <a:rPr lang="sk-SK" sz="2400" dirty="0"/>
              <a:t> </a:t>
            </a:r>
            <a:r>
              <a:rPr lang="sk-SK" sz="2400" dirty="0" err="1"/>
              <a:t>cooperation</a:t>
            </a:r>
            <a:r>
              <a:rPr lang="sk-SK" sz="2400" dirty="0"/>
              <a:t> </a:t>
            </a:r>
            <a:r>
              <a:rPr lang="sk-SK" sz="2400" dirty="0" err="1"/>
              <a:t>enhancing</a:t>
            </a:r>
            <a:r>
              <a:rPr lang="sk-SK" sz="2400" dirty="0"/>
              <a:t> </a:t>
            </a:r>
            <a:r>
              <a:rPr lang="sk-SK" sz="2400" dirty="0" err="1"/>
              <a:t>intercultural</a:t>
            </a:r>
            <a:r>
              <a:rPr lang="sk-SK" sz="2400" dirty="0"/>
              <a:t> </a:t>
            </a:r>
            <a:r>
              <a:rPr lang="sk-SK" sz="2400" dirty="0" err="1"/>
              <a:t>understanding</a:t>
            </a:r>
            <a:r>
              <a:rPr lang="sk-SK" sz="2400" dirty="0"/>
              <a:t> and </a:t>
            </a:r>
            <a:r>
              <a:rPr lang="sk-SK" sz="2400" dirty="0" err="1"/>
              <a:t>exchange</a:t>
            </a:r>
            <a:r>
              <a:rPr lang="sk-SK" sz="2400" dirty="0"/>
              <a:t> of </a:t>
            </a:r>
            <a:r>
              <a:rPr lang="sk-SK" sz="2400" dirty="0" err="1"/>
              <a:t>knowledge</a:t>
            </a:r>
            <a:endParaRPr lang="sk-SK" sz="2400" dirty="0"/>
          </a:p>
          <a:p>
            <a:pPr algn="ctr"/>
            <a:r>
              <a:rPr lang="sk-SK" sz="2400" b="1" dirty="0">
                <a:solidFill>
                  <a:srgbClr val="006600"/>
                </a:solidFill>
              </a:rPr>
              <a:t>To </a:t>
            </a:r>
            <a:r>
              <a:rPr lang="sk-SK" sz="2400" b="1" dirty="0" err="1">
                <a:solidFill>
                  <a:srgbClr val="006600"/>
                </a:solidFill>
              </a:rPr>
              <a:t>sum</a:t>
            </a:r>
            <a:r>
              <a:rPr lang="sk-SK" sz="2400" b="1" dirty="0">
                <a:solidFill>
                  <a:srgbClr val="006600"/>
                </a:solidFill>
              </a:rPr>
              <a:t> </a:t>
            </a:r>
            <a:r>
              <a:rPr lang="sk-SK" sz="2400" b="1" dirty="0" err="1">
                <a:solidFill>
                  <a:srgbClr val="006600"/>
                </a:solidFill>
              </a:rPr>
              <a:t>it</a:t>
            </a:r>
            <a:r>
              <a:rPr lang="sk-SK" sz="2400" b="1" dirty="0">
                <a:solidFill>
                  <a:srgbClr val="006600"/>
                </a:solidFill>
              </a:rPr>
              <a:t> </a:t>
            </a:r>
            <a:r>
              <a:rPr lang="sk-SK" sz="2400" b="1" dirty="0" err="1">
                <a:solidFill>
                  <a:srgbClr val="006600"/>
                </a:solidFill>
              </a:rPr>
              <a:t>up</a:t>
            </a:r>
            <a:r>
              <a:rPr lang="sk-SK" sz="2400" b="1" dirty="0">
                <a:solidFill>
                  <a:srgbClr val="006600"/>
                </a:solidFill>
              </a:rPr>
              <a:t>:</a:t>
            </a:r>
          </a:p>
          <a:p>
            <a:pPr marL="82550" indent="0" algn="ctr">
              <a:buNone/>
            </a:pPr>
            <a:r>
              <a:rPr lang="sk-SK" sz="2400" b="1" dirty="0">
                <a:solidFill>
                  <a:srgbClr val="006600"/>
                </a:solidFill>
              </a:rPr>
              <a:t>VM = </a:t>
            </a:r>
            <a:r>
              <a:rPr lang="sk-SK" sz="2400" dirty="0">
                <a:solidFill>
                  <a:srgbClr val="006600"/>
                </a:solidFill>
              </a:rPr>
              <a:t>set of ICT </a:t>
            </a:r>
            <a:r>
              <a:rPr lang="sk-SK" sz="2400" dirty="0" err="1">
                <a:solidFill>
                  <a:srgbClr val="006600"/>
                </a:solidFill>
              </a:rPr>
              <a:t>supported</a:t>
            </a:r>
            <a:r>
              <a:rPr lang="sk-SK" sz="2400" dirty="0">
                <a:solidFill>
                  <a:srgbClr val="006600"/>
                </a:solidFill>
              </a:rPr>
              <a:t> </a:t>
            </a:r>
            <a:r>
              <a:rPr lang="sk-SK" sz="2400" dirty="0" err="1">
                <a:solidFill>
                  <a:srgbClr val="006600"/>
                </a:solidFill>
              </a:rPr>
              <a:t>activities</a:t>
            </a:r>
            <a:r>
              <a:rPr lang="sk-SK" sz="2400" dirty="0">
                <a:solidFill>
                  <a:srgbClr val="006600"/>
                </a:solidFill>
              </a:rPr>
              <a:t> </a:t>
            </a:r>
            <a:r>
              <a:rPr lang="sk-SK" sz="2400" dirty="0" err="1">
                <a:solidFill>
                  <a:srgbClr val="006600"/>
                </a:solidFill>
              </a:rPr>
              <a:t>organized</a:t>
            </a:r>
            <a:r>
              <a:rPr lang="sk-SK" sz="2400" dirty="0">
                <a:solidFill>
                  <a:srgbClr val="006600"/>
                </a:solidFill>
              </a:rPr>
              <a:t> at </a:t>
            </a:r>
            <a:r>
              <a:rPr lang="sk-SK" sz="2400" dirty="0" err="1">
                <a:solidFill>
                  <a:srgbClr val="006600"/>
                </a:solidFill>
              </a:rPr>
              <a:t>institutional</a:t>
            </a:r>
            <a:r>
              <a:rPr lang="sk-SK" sz="2400" dirty="0">
                <a:solidFill>
                  <a:srgbClr val="006600"/>
                </a:solidFill>
              </a:rPr>
              <a:t> level </a:t>
            </a:r>
            <a:r>
              <a:rPr lang="sk-SK" sz="2400" dirty="0" err="1">
                <a:solidFill>
                  <a:srgbClr val="006600"/>
                </a:solidFill>
              </a:rPr>
              <a:t>that</a:t>
            </a:r>
            <a:r>
              <a:rPr lang="sk-SK" sz="2400" dirty="0">
                <a:solidFill>
                  <a:srgbClr val="006600"/>
                </a:solidFill>
              </a:rPr>
              <a:t> </a:t>
            </a:r>
            <a:r>
              <a:rPr lang="sk-SK" sz="2400" dirty="0" err="1">
                <a:solidFill>
                  <a:srgbClr val="006600"/>
                </a:solidFill>
              </a:rPr>
              <a:t>realize</a:t>
            </a:r>
            <a:r>
              <a:rPr lang="sk-SK" sz="2400" dirty="0">
                <a:solidFill>
                  <a:srgbClr val="006600"/>
                </a:solidFill>
              </a:rPr>
              <a:t> </a:t>
            </a:r>
            <a:r>
              <a:rPr lang="sk-SK" sz="2400" dirty="0" err="1">
                <a:solidFill>
                  <a:srgbClr val="006600"/>
                </a:solidFill>
              </a:rPr>
              <a:t>international</a:t>
            </a:r>
            <a:r>
              <a:rPr lang="sk-SK" sz="2400" dirty="0">
                <a:solidFill>
                  <a:srgbClr val="006600"/>
                </a:solidFill>
              </a:rPr>
              <a:t> </a:t>
            </a:r>
            <a:r>
              <a:rPr lang="sk-SK" sz="2400" dirty="0" err="1">
                <a:solidFill>
                  <a:srgbClr val="006600"/>
                </a:solidFill>
              </a:rPr>
              <a:t>collaborative</a:t>
            </a:r>
            <a:r>
              <a:rPr lang="sk-SK" sz="2400" dirty="0">
                <a:solidFill>
                  <a:srgbClr val="006600"/>
                </a:solidFill>
              </a:rPr>
              <a:t> </a:t>
            </a:r>
            <a:r>
              <a:rPr lang="sk-SK" sz="2400" dirty="0" err="1">
                <a:solidFill>
                  <a:srgbClr val="006600"/>
                </a:solidFill>
              </a:rPr>
              <a:t>experiences</a:t>
            </a:r>
            <a:r>
              <a:rPr lang="sk-SK" sz="2400" dirty="0">
                <a:solidFill>
                  <a:srgbClr val="006600"/>
                </a:solidFill>
              </a:rPr>
              <a:t> in </a:t>
            </a:r>
            <a:r>
              <a:rPr lang="sk-SK" sz="2400" dirty="0" err="1">
                <a:solidFill>
                  <a:srgbClr val="006600"/>
                </a:solidFill>
              </a:rPr>
              <a:t>the</a:t>
            </a:r>
            <a:r>
              <a:rPr lang="sk-SK" sz="2400" dirty="0">
                <a:solidFill>
                  <a:srgbClr val="006600"/>
                </a:solidFill>
              </a:rPr>
              <a:t> </a:t>
            </a:r>
            <a:r>
              <a:rPr lang="sk-SK" sz="2400" dirty="0" err="1">
                <a:solidFill>
                  <a:srgbClr val="006600"/>
                </a:solidFill>
              </a:rPr>
              <a:t>context</a:t>
            </a:r>
            <a:r>
              <a:rPr lang="sk-SK" sz="2400" dirty="0">
                <a:solidFill>
                  <a:srgbClr val="006600"/>
                </a:solidFill>
              </a:rPr>
              <a:t> of </a:t>
            </a:r>
            <a:r>
              <a:rPr lang="sk-SK" sz="2400" dirty="0" err="1">
                <a:solidFill>
                  <a:srgbClr val="006600"/>
                </a:solidFill>
              </a:rPr>
              <a:t>teaching</a:t>
            </a:r>
            <a:r>
              <a:rPr lang="sk-SK" sz="2400" dirty="0">
                <a:solidFill>
                  <a:srgbClr val="006600"/>
                </a:solidFill>
              </a:rPr>
              <a:t> and/or </a:t>
            </a:r>
            <a:r>
              <a:rPr lang="sk-SK" sz="2400" dirty="0" err="1">
                <a:solidFill>
                  <a:srgbClr val="006600"/>
                </a:solidFill>
              </a:rPr>
              <a:t>learning</a:t>
            </a:r>
            <a:endParaRPr lang="sk-SK" sz="2400" dirty="0">
              <a:solidFill>
                <a:srgbClr val="006600"/>
              </a:solidFill>
            </a:endParaRPr>
          </a:p>
          <a:p>
            <a:pPr marL="82550" indent="0">
              <a:buNone/>
            </a:pPr>
            <a:endParaRPr lang="sk-SK" sz="2400" b="1" dirty="0"/>
          </a:p>
        </p:txBody>
      </p:sp>
    </p:spTree>
    <p:extLst>
      <p:ext uri="{BB962C8B-B14F-4D97-AF65-F5344CB8AC3E}">
        <p14:creationId xmlns:p14="http://schemas.microsoft.com/office/powerpoint/2010/main" val="414512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395002"/>
            <a:ext cx="7849013" cy="864096"/>
          </a:xfrm>
        </p:spPr>
        <p:txBody>
          <a:bodyPr>
            <a:normAutofit fontScale="90000"/>
          </a:bodyPr>
          <a:lstStyle/>
          <a:p>
            <a:pPr algn="ct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1.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31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4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4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1259098"/>
            <a:ext cx="8064896" cy="4906206"/>
          </a:xfrm>
        </p:spPr>
        <p:txBody>
          <a:bodyPr/>
          <a:lstStyle/>
          <a:p>
            <a:pPr marL="82550" indent="0">
              <a:buNone/>
            </a:pPr>
            <a:r>
              <a:rPr lang="en-US" sz="2200" b="1" dirty="0"/>
              <a:t>The concept of </a:t>
            </a:r>
            <a:r>
              <a:rPr lang="sk-SK" sz="2200" b="1" dirty="0"/>
              <a:t>VM </a:t>
            </a:r>
            <a:r>
              <a:rPr lang="sk-SK" sz="2200" dirty="0"/>
              <a:t>- </a:t>
            </a:r>
            <a:r>
              <a:rPr lang="en-US" sz="2200" dirty="0"/>
              <a:t>changed during time, according to new educational policies, resources, and most important development of </a:t>
            </a:r>
            <a:r>
              <a:rPr lang="en-US" sz="2200" b="1" dirty="0"/>
              <a:t>communication and collaboration tools</a:t>
            </a:r>
            <a:endParaRPr lang="sk-SK" sz="2200" b="1" dirty="0"/>
          </a:p>
          <a:p>
            <a:r>
              <a:rPr lang="sk-SK" sz="2200" dirty="0"/>
              <a:t>i</a:t>
            </a:r>
            <a:r>
              <a:rPr lang="en-US" sz="2200" dirty="0"/>
              <a:t>n the early stages of appearance and development</a:t>
            </a:r>
            <a:r>
              <a:rPr lang="sk-SK" sz="2200" dirty="0"/>
              <a:t> - </a:t>
            </a:r>
            <a:r>
              <a:rPr lang="en-US" sz="2200" dirty="0"/>
              <a:t>there were limitations about the level of ICT implementation in universities, the costs, and barriers for </a:t>
            </a:r>
            <a:r>
              <a:rPr lang="en-US" sz="2200" b="1" dirty="0"/>
              <a:t>synchronous communication</a:t>
            </a:r>
            <a:r>
              <a:rPr lang="sk-SK" sz="2200" b="1" dirty="0"/>
              <a:t>:</a:t>
            </a:r>
          </a:p>
          <a:p>
            <a:pPr marL="82550" indent="0">
              <a:buNone/>
            </a:pPr>
            <a:endParaRPr lang="sk-SK" sz="2200" b="1" dirty="0"/>
          </a:p>
          <a:p>
            <a:pPr marL="82550" indent="0" algn="ctr">
              <a:buNone/>
            </a:pPr>
            <a:r>
              <a:rPr lang="sk-SK" sz="2200" b="1" dirty="0" err="1">
                <a:solidFill>
                  <a:srgbClr val="C00000"/>
                </a:solidFill>
              </a:rPr>
              <a:t>Asynchronous</a:t>
            </a:r>
            <a:r>
              <a:rPr lang="sk-SK" sz="2200" b="1" dirty="0">
                <a:solidFill>
                  <a:srgbClr val="C00000"/>
                </a:solidFill>
              </a:rPr>
              <a:t> </a:t>
            </a:r>
            <a:r>
              <a:rPr lang="sk-SK" sz="2200" b="1" dirty="0" err="1">
                <a:solidFill>
                  <a:srgbClr val="C00000"/>
                </a:solidFill>
              </a:rPr>
              <a:t>Communication</a:t>
            </a:r>
            <a:r>
              <a:rPr lang="sk-SK" sz="2200" b="1" dirty="0">
                <a:solidFill>
                  <a:srgbClr val="C00000"/>
                </a:solidFill>
              </a:rPr>
              <a:t> </a:t>
            </a:r>
            <a:r>
              <a:rPr lang="sk-SK" sz="2200" i="1" dirty="0"/>
              <a:t>(e-mail, e-</a:t>
            </a:r>
            <a:r>
              <a:rPr lang="sk-SK" sz="2200" i="1" dirty="0" err="1"/>
              <a:t>conference</a:t>
            </a:r>
            <a:r>
              <a:rPr lang="sk-SK" sz="2200" i="1" dirty="0"/>
              <a:t>, </a:t>
            </a:r>
            <a:r>
              <a:rPr lang="sk-SK" sz="2200" i="1" dirty="0" err="1"/>
              <a:t>discussion</a:t>
            </a:r>
            <a:r>
              <a:rPr lang="sk-SK" sz="2200" i="1" dirty="0"/>
              <a:t> </a:t>
            </a:r>
            <a:r>
              <a:rPr lang="sk-SK" sz="2200" i="1" dirty="0" err="1"/>
              <a:t>forum</a:t>
            </a:r>
            <a:r>
              <a:rPr lang="sk-SK" sz="2200" i="1" dirty="0"/>
              <a:t>...)</a:t>
            </a:r>
          </a:p>
          <a:p>
            <a:pPr marL="82550" indent="0" algn="ctr">
              <a:buNone/>
            </a:pPr>
            <a:r>
              <a:rPr lang="sk-SK" sz="2200" i="1" dirty="0"/>
              <a:t> </a:t>
            </a:r>
          </a:p>
          <a:p>
            <a:pPr marL="82550" indent="0" algn="ctr">
              <a:buNone/>
            </a:pPr>
            <a:r>
              <a:rPr lang="sk-SK" sz="2200" b="1" dirty="0" err="1">
                <a:solidFill>
                  <a:srgbClr val="C00000"/>
                </a:solidFill>
              </a:rPr>
              <a:t>Vs</a:t>
            </a:r>
            <a:r>
              <a:rPr lang="sk-SK" sz="2200" b="1" dirty="0">
                <a:solidFill>
                  <a:srgbClr val="C00000"/>
                </a:solidFill>
              </a:rPr>
              <a:t>. </a:t>
            </a:r>
          </a:p>
          <a:p>
            <a:pPr marL="82550" indent="0" algn="ctr">
              <a:buNone/>
            </a:pPr>
            <a:endParaRPr lang="sk-SK" sz="2200" b="1" dirty="0">
              <a:solidFill>
                <a:srgbClr val="C00000"/>
              </a:solidFill>
            </a:endParaRPr>
          </a:p>
          <a:p>
            <a:pPr marL="82550" indent="0" algn="ctr">
              <a:buNone/>
            </a:pPr>
            <a:r>
              <a:rPr lang="sk-SK" sz="2200" b="1" dirty="0" err="1">
                <a:solidFill>
                  <a:srgbClr val="C00000"/>
                </a:solidFill>
              </a:rPr>
              <a:t>Synchronous</a:t>
            </a:r>
            <a:r>
              <a:rPr lang="sk-SK" sz="2200" b="1" dirty="0">
                <a:solidFill>
                  <a:srgbClr val="C00000"/>
                </a:solidFill>
              </a:rPr>
              <a:t> </a:t>
            </a:r>
            <a:r>
              <a:rPr lang="sk-SK" sz="2200" b="1" dirty="0" err="1">
                <a:solidFill>
                  <a:srgbClr val="C00000"/>
                </a:solidFill>
              </a:rPr>
              <a:t>Communication</a:t>
            </a:r>
            <a:r>
              <a:rPr lang="sk-SK" sz="2200" b="1" dirty="0">
                <a:solidFill>
                  <a:srgbClr val="C00000"/>
                </a:solidFill>
              </a:rPr>
              <a:t> </a:t>
            </a:r>
            <a:r>
              <a:rPr lang="sk-SK" sz="2200" i="1" dirty="0"/>
              <a:t>(</a:t>
            </a:r>
            <a:r>
              <a:rPr lang="sk-SK" sz="2200" i="1" dirty="0" err="1"/>
              <a:t>phone</a:t>
            </a:r>
            <a:r>
              <a:rPr lang="sk-SK" sz="2200" i="1" dirty="0"/>
              <a:t> </a:t>
            </a:r>
            <a:r>
              <a:rPr lang="sk-SK" sz="2200" i="1" dirty="0" err="1"/>
              <a:t>call</a:t>
            </a:r>
            <a:r>
              <a:rPr lang="sk-SK" sz="2200" i="1" dirty="0"/>
              <a:t>, chat, </a:t>
            </a:r>
            <a:r>
              <a:rPr lang="sk-SK" sz="2200" i="1" dirty="0" err="1"/>
              <a:t>videoconference</a:t>
            </a:r>
            <a:r>
              <a:rPr lang="sk-SK" sz="2200" i="1" dirty="0"/>
              <a:t>...)</a:t>
            </a:r>
          </a:p>
        </p:txBody>
      </p:sp>
    </p:spTree>
    <p:extLst>
      <p:ext uri="{BB962C8B-B14F-4D97-AF65-F5344CB8AC3E}">
        <p14:creationId xmlns:p14="http://schemas.microsoft.com/office/powerpoint/2010/main" val="89611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395002"/>
            <a:ext cx="7849013" cy="864096"/>
          </a:xfrm>
        </p:spPr>
        <p:txBody>
          <a:bodyPr>
            <a:normAutofit fontScale="90000"/>
          </a:bodyPr>
          <a:lstStyle/>
          <a:p>
            <a:pPr algn="ct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1.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31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4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4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1628800"/>
            <a:ext cx="8064896" cy="4608512"/>
          </a:xfrm>
        </p:spPr>
        <p:txBody>
          <a:bodyPr/>
          <a:lstStyle/>
          <a:p>
            <a:r>
              <a:rPr lang="sk-SK" sz="2000" dirty="0"/>
              <a:t>l</a:t>
            </a:r>
            <a:r>
              <a:rPr lang="en-US" sz="2000" dirty="0" err="1"/>
              <a:t>ater</a:t>
            </a:r>
            <a:r>
              <a:rPr lang="sk-SK" sz="2000" dirty="0"/>
              <a:t> – VM </a:t>
            </a:r>
            <a:r>
              <a:rPr lang="en-US" sz="2000" dirty="0"/>
              <a:t> started </a:t>
            </a:r>
            <a:r>
              <a:rPr lang="en-US" sz="2000" b="1" dirty="0"/>
              <a:t>to partially replace physical mobility</a:t>
            </a:r>
            <a:r>
              <a:rPr lang="sk-SK" sz="2000" b="1" dirty="0"/>
              <a:t> </a:t>
            </a:r>
          </a:p>
          <a:p>
            <a:r>
              <a:rPr lang="sk-SK" sz="2000" dirty="0"/>
              <a:t>t</a:t>
            </a:r>
            <a:r>
              <a:rPr lang="en-US" sz="2000" dirty="0"/>
              <a:t>here is more preoccupation with the quality of online delivery of content</a:t>
            </a:r>
            <a:r>
              <a:rPr lang="sk-SK" sz="2000" dirty="0"/>
              <a:t> (</a:t>
            </a:r>
            <a:r>
              <a:rPr lang="en-US" sz="2000" dirty="0"/>
              <a:t>European projects developed to enrich the know-how in this field</a:t>
            </a:r>
            <a:r>
              <a:rPr lang="sk-SK" sz="2000" dirty="0"/>
              <a:t>)</a:t>
            </a:r>
          </a:p>
          <a:p>
            <a:r>
              <a:rPr lang="sk-SK" sz="2000" dirty="0"/>
              <a:t>t</a:t>
            </a:r>
            <a:r>
              <a:rPr lang="en-US" sz="2000" dirty="0" err="1"/>
              <a:t>remendous</a:t>
            </a:r>
            <a:r>
              <a:rPr lang="en-US" sz="2000" dirty="0"/>
              <a:t> ICT transformations offered new opportunities to access learning resources and communicate with peers in a virtual environment</a:t>
            </a:r>
            <a:endParaRPr lang="sk-SK" sz="2000" dirty="0"/>
          </a:p>
          <a:p>
            <a:pPr marL="82550" indent="0">
              <a:buNone/>
            </a:pPr>
            <a:endParaRPr lang="sk-SK" sz="2000" dirty="0"/>
          </a:p>
          <a:p>
            <a:pPr marL="82550" indent="0">
              <a:buNone/>
            </a:pPr>
            <a:r>
              <a:rPr lang="sk-SK" sz="2000" dirty="0"/>
              <a:t> </a:t>
            </a:r>
            <a:r>
              <a:rPr lang="sk-SK" sz="2000" i="1" dirty="0"/>
              <a:t>(</a:t>
            </a:r>
            <a:r>
              <a:rPr lang="en-US" sz="2000" i="1" dirty="0"/>
              <a:t>Video conferences, webinars, web lectures, podcasting, screen sharing, and even social media are important channels and examples</a:t>
            </a:r>
            <a:r>
              <a:rPr lang="sk-SK" sz="2000" i="1" dirty="0"/>
              <a:t> of ICT </a:t>
            </a:r>
            <a:r>
              <a:rPr lang="sk-SK" sz="2000" i="1" dirty="0" err="1"/>
              <a:t>supported</a:t>
            </a:r>
            <a:r>
              <a:rPr lang="sk-SK" sz="2000" i="1" dirty="0"/>
              <a:t> </a:t>
            </a:r>
            <a:r>
              <a:rPr lang="sk-SK" sz="2000" i="1" dirty="0" err="1"/>
              <a:t>activities</a:t>
            </a:r>
            <a:r>
              <a:rPr lang="sk-SK" sz="2000" i="1" dirty="0"/>
              <a:t>)</a:t>
            </a:r>
          </a:p>
        </p:txBody>
      </p:sp>
    </p:spTree>
    <p:extLst>
      <p:ext uri="{BB962C8B-B14F-4D97-AF65-F5344CB8AC3E}">
        <p14:creationId xmlns:p14="http://schemas.microsoft.com/office/powerpoint/2010/main" val="2366788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8" name="Obrázek 6" descr="01_sua_rgb.png"/>
          <p:cNvPicPr>
            <a:picLocks noChangeAspect="1"/>
          </p:cNvPicPr>
          <p:nvPr/>
        </p:nvPicPr>
        <p:blipFill>
          <a:blip r:embed="rId2" cstate="print"/>
          <a:srcRect/>
          <a:stretch>
            <a:fillRect/>
          </a:stretch>
        </p:blipFill>
        <p:spPr bwMode="auto">
          <a:xfrm>
            <a:off x="250825" y="6092825"/>
            <a:ext cx="1214438" cy="542925"/>
          </a:xfrm>
          <a:prstGeom prst="rect">
            <a:avLst/>
          </a:prstGeom>
          <a:noFill/>
          <a:ln w="9525">
            <a:noFill/>
            <a:miter lim="800000"/>
            <a:headEnd/>
            <a:tailEnd/>
          </a:ln>
        </p:spPr>
      </p:pic>
      <p:sp>
        <p:nvSpPr>
          <p:cNvPr id="5" name="Nadpis 4">
            <a:extLst>
              <a:ext uri="{FF2B5EF4-FFF2-40B4-BE49-F238E27FC236}">
                <a16:creationId xmlns:a16="http://schemas.microsoft.com/office/drawing/2014/main" id="{3D83FC6A-A3D4-9DA7-3495-9623B5F0A12E}"/>
              </a:ext>
            </a:extLst>
          </p:cNvPr>
          <p:cNvSpPr>
            <a:spLocks noGrp="1"/>
          </p:cNvSpPr>
          <p:nvPr>
            <p:ph type="title"/>
          </p:nvPr>
        </p:nvSpPr>
        <p:spPr>
          <a:xfrm>
            <a:off x="472662" y="222250"/>
            <a:ext cx="7849013" cy="864096"/>
          </a:xfrm>
        </p:spPr>
        <p:txBody>
          <a:bodyPr>
            <a:normAutofit fontScale="90000"/>
          </a:bodyPr>
          <a:lstStyle/>
          <a:p>
            <a:pPr algn="ct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1.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Digitally</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enhanced</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Virtual</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mobility - </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and </a:t>
            </a:r>
            <a:r>
              <a:rPr lang="sk-SK" sz="3100" b="1" kern="100" dirty="0">
                <a:solidFill>
                  <a:srgbClr val="006600"/>
                </a:solidFill>
                <a:latin typeface="Calibri" panose="020F0502020204030204" pitchFamily="34" charset="0"/>
                <a:ea typeface="Calibri" panose="020F0502020204030204" pitchFamily="34" charset="0"/>
                <a:cs typeface="Calibri" panose="020F0502020204030204" pitchFamily="34" charset="0"/>
              </a:rPr>
              <a:t>D</a:t>
            </a:r>
            <a:r>
              <a:rPr kumimoji="0" lang="sk-SK" sz="3100" b="1" i="0" u="none" strike="noStrike" kern="100" cap="none" spc="0" normalizeH="0" baseline="0" noProof="0" dirty="0" err="1">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efinitions</a:t>
            </a:r>
            <a:r>
              <a:rPr kumimoji="0" lang="sk-SK" sz="31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sk-SK" sz="2400" b="1" i="0" u="none" strike="noStrike" kern="100" cap="none" spc="0" normalizeH="0" baseline="0" noProof="0" dirty="0">
                <a:ln>
                  <a:noFill/>
                </a:ln>
                <a:solidFill>
                  <a:srgbClr val="006600"/>
                </a:solidFill>
                <a:effectLst/>
                <a:uLnTx/>
                <a:uFillTx/>
                <a:latin typeface="Calibri" panose="020F0502020204030204" pitchFamily="34" charset="0"/>
                <a:ea typeface="Calibri" panose="020F0502020204030204" pitchFamily="34" charset="0"/>
                <a:cs typeface="Calibri" panose="020F0502020204030204" pitchFamily="34" charset="0"/>
              </a:rPr>
            </a:br>
            <a:endParaRPr lang="sk-SK" sz="2400" b="1" dirty="0">
              <a:solidFill>
                <a:schemeClr val="tx1"/>
              </a:solidFill>
            </a:endParaRPr>
          </a:p>
        </p:txBody>
      </p:sp>
      <p:sp>
        <p:nvSpPr>
          <p:cNvPr id="6" name="Zástupný objekt pre obsah 5">
            <a:extLst>
              <a:ext uri="{FF2B5EF4-FFF2-40B4-BE49-F238E27FC236}">
                <a16:creationId xmlns:a16="http://schemas.microsoft.com/office/drawing/2014/main" id="{E25502CC-9F04-3597-E6C8-F1864C7C03D2}"/>
              </a:ext>
            </a:extLst>
          </p:cNvPr>
          <p:cNvSpPr>
            <a:spLocks noGrp="1"/>
          </p:cNvSpPr>
          <p:nvPr>
            <p:ph idx="1"/>
          </p:nvPr>
        </p:nvSpPr>
        <p:spPr>
          <a:xfrm>
            <a:off x="472662" y="987962"/>
            <a:ext cx="8064896" cy="5122702"/>
          </a:xfrm>
        </p:spPr>
        <p:txBody>
          <a:bodyPr/>
          <a:lstStyle/>
          <a:p>
            <a:pPr marL="82550" indent="0">
              <a:buNone/>
            </a:pPr>
            <a:r>
              <a:rPr lang="en-US" sz="2400" b="1" dirty="0"/>
              <a:t>Virtual exchange</a:t>
            </a:r>
            <a:r>
              <a:rPr lang="sk-SK" sz="2400" b="1" dirty="0"/>
              <a:t>:</a:t>
            </a:r>
          </a:p>
          <a:p>
            <a:r>
              <a:rPr lang="en-US" sz="2400" dirty="0"/>
              <a:t>an important component in a common field with virtual mobility</a:t>
            </a:r>
            <a:endParaRPr lang="sk-SK" sz="2400" dirty="0"/>
          </a:p>
          <a:p>
            <a:r>
              <a:rPr lang="en-US" sz="2400" dirty="0"/>
              <a:t>virtual exchange</a:t>
            </a:r>
            <a:r>
              <a:rPr lang="sk-SK" sz="2400" dirty="0"/>
              <a:t> - </a:t>
            </a:r>
            <a:r>
              <a:rPr lang="en-US" sz="2400" dirty="0"/>
              <a:t> include </a:t>
            </a:r>
            <a:r>
              <a:rPr lang="en-US" sz="2400" i="1" dirty="0"/>
              <a:t>learning enhanced by technology</a:t>
            </a:r>
            <a:r>
              <a:rPr lang="en-US" sz="2400" dirty="0"/>
              <a:t>, </a:t>
            </a:r>
            <a:r>
              <a:rPr lang="en-US" sz="2400" i="1" dirty="0"/>
              <a:t>remote learning</a:t>
            </a:r>
            <a:r>
              <a:rPr lang="en-US" sz="2400" dirty="0"/>
              <a:t>, but the main difference between them is</a:t>
            </a:r>
            <a:r>
              <a:rPr lang="sk-SK" sz="2400" dirty="0"/>
              <a:t>:</a:t>
            </a:r>
          </a:p>
          <a:p>
            <a:pPr lvl="2"/>
            <a:r>
              <a:rPr lang="en-US" b="1" dirty="0">
                <a:solidFill>
                  <a:srgbClr val="006600"/>
                </a:solidFill>
              </a:rPr>
              <a:t>virtual exchange </a:t>
            </a:r>
            <a:r>
              <a:rPr lang="sk-SK" b="1" dirty="0">
                <a:solidFill>
                  <a:srgbClr val="006600"/>
                </a:solidFill>
              </a:rPr>
              <a:t> </a:t>
            </a:r>
            <a:r>
              <a:rPr lang="sk-SK" dirty="0">
                <a:solidFill>
                  <a:srgbClr val="006600"/>
                </a:solidFill>
              </a:rPr>
              <a:t>- </a:t>
            </a:r>
            <a:r>
              <a:rPr lang="en-US" dirty="0"/>
              <a:t>the focus is primarily on </a:t>
            </a:r>
            <a:r>
              <a:rPr lang="en-US" i="1" dirty="0"/>
              <a:t>people-to-people interaction and dialogue </a:t>
            </a:r>
            <a:endParaRPr lang="sk-SK" i="1" dirty="0"/>
          </a:p>
          <a:p>
            <a:pPr lvl="2"/>
            <a:r>
              <a:rPr lang="en-US" dirty="0"/>
              <a:t>whereas the primary focus in many </a:t>
            </a:r>
            <a:r>
              <a:rPr lang="en-US" b="1" dirty="0">
                <a:solidFill>
                  <a:srgbClr val="006600"/>
                </a:solidFill>
              </a:rPr>
              <a:t>e-learning </a:t>
            </a:r>
            <a:r>
              <a:rPr lang="en-US" b="1" dirty="0" err="1">
                <a:solidFill>
                  <a:srgbClr val="006600"/>
                </a:solidFill>
              </a:rPr>
              <a:t>programmes</a:t>
            </a:r>
            <a:r>
              <a:rPr lang="en-US" b="1" dirty="0"/>
              <a:t> </a:t>
            </a:r>
            <a:r>
              <a:rPr lang="en-US" dirty="0"/>
              <a:t>is on </a:t>
            </a:r>
            <a:r>
              <a:rPr lang="en-US" i="1" dirty="0"/>
              <a:t>content</a:t>
            </a:r>
            <a:endParaRPr lang="sk-SK" i="1" dirty="0"/>
          </a:p>
          <a:p>
            <a:r>
              <a:rPr lang="en-US" sz="2400" dirty="0"/>
              <a:t>in the case of </a:t>
            </a:r>
            <a:r>
              <a:rPr lang="sk-SK" sz="2400" b="1" dirty="0"/>
              <a:t>VM</a:t>
            </a:r>
            <a:r>
              <a:rPr lang="sk-SK" sz="2400" dirty="0"/>
              <a:t>- </a:t>
            </a:r>
            <a:r>
              <a:rPr lang="en-US" sz="2400" dirty="0"/>
              <a:t>it is not necessary to include student-to-student dialogue</a:t>
            </a:r>
            <a:endParaRPr lang="sk-SK" sz="2400" dirty="0"/>
          </a:p>
          <a:p>
            <a:r>
              <a:rPr lang="sk-SK" sz="2400" b="1" dirty="0"/>
              <a:t>VM</a:t>
            </a:r>
            <a:r>
              <a:rPr lang="sk-SK" sz="2400" dirty="0"/>
              <a:t> - </a:t>
            </a:r>
            <a:r>
              <a:rPr lang="en-US" sz="2400" dirty="0"/>
              <a:t>can receive help from virtual exchange including those pieces that </a:t>
            </a:r>
            <a:r>
              <a:rPr lang="en-US" sz="2400" b="1" i="1" dirty="0"/>
              <a:t>enhance development of soft skills</a:t>
            </a:r>
            <a:endParaRPr lang="sk-SK" sz="2400" b="1" i="1" dirty="0"/>
          </a:p>
        </p:txBody>
      </p:sp>
    </p:spTree>
    <p:extLst>
      <p:ext uri="{BB962C8B-B14F-4D97-AF65-F5344CB8AC3E}">
        <p14:creationId xmlns:p14="http://schemas.microsoft.com/office/powerpoint/2010/main" val="2732839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1">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pu">
      <a:majorFont>
        <a:latin typeface="Calibri"/>
        <a:ea typeface=""/>
        <a:cs typeface=""/>
      </a:majorFont>
      <a:minorFont>
        <a:latin typeface="Calibri"/>
        <a:ea typeface=""/>
        <a:cs typeface=""/>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6972</TotalTime>
  <Words>3766</Words>
  <Application>Microsoft Office PowerPoint</Application>
  <PresentationFormat>Prezentácia na obrazovke (4:3)</PresentationFormat>
  <Paragraphs>323</Paragraphs>
  <Slides>48</Slides>
  <Notes>2</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48</vt:i4>
      </vt:variant>
    </vt:vector>
  </HeadingPairs>
  <TitlesOfParts>
    <vt:vector size="54" baseType="lpstr">
      <vt:lpstr>Arial</vt:lpstr>
      <vt:lpstr>Calibri</vt:lpstr>
      <vt:lpstr>Gill Sans MT</vt:lpstr>
      <vt:lpstr>Verdana</vt:lpstr>
      <vt:lpstr>Wingdings 2</vt:lpstr>
      <vt:lpstr>Motiv1</vt:lpstr>
      <vt:lpstr>Prezentácia programu PowerPoint</vt:lpstr>
      <vt:lpstr> DIGITAL &amp; SUSTAINABLE ACADEMIC MOBILITY:</vt:lpstr>
      <vt:lpstr>1. Digitally enhanced (Virtual) mobility - Terms and Definitions  </vt:lpstr>
      <vt:lpstr>1. Digitally enhanced (Virtual) mobility - Terms and Definitions  </vt:lpstr>
      <vt:lpstr>1. Digitally enhanced (Virtual) mobility - Terms and Definitions  </vt:lpstr>
      <vt:lpstr>1. Digitally enhanced (Virtual) mobility - Terms and Definitions  </vt:lpstr>
      <vt:lpstr>1. Digitally enhanced (Virtual) mobility - Terms and Definitions  </vt:lpstr>
      <vt:lpstr>1. Digitally enhanced (Virtual) mobility - Terms and Definitions  </vt:lpstr>
      <vt:lpstr>1. Digitally enhanced (Virtual) mobility - Terms and Definitions  </vt:lpstr>
      <vt:lpstr>1. Digitally enhanced (Virtual) mobility - Terms and Definitions  </vt:lpstr>
      <vt:lpstr>1. Digitally enhanced (Virtual) mobility - Terms and Definitions  </vt:lpstr>
      <vt:lpstr>2. Types of Virtual Mobility   </vt:lpstr>
      <vt:lpstr>2. Types of Virtual Mobility   </vt:lpstr>
      <vt:lpstr>2. Types of Virtual Mobility   </vt:lpstr>
      <vt:lpstr>2. Types of Virtual Mobility   </vt:lpstr>
      <vt:lpstr>3. Virtual Mobility Environment  (VME)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3. Virtual Mobility Environment   </vt:lpstr>
      <vt:lpstr>4. Assignment – practical part of the training: </vt:lpstr>
      <vt:lpstr>4. Assignment – practical part of the training: </vt:lpstr>
      <vt:lpstr>4. Assignment – practical part of the training: </vt:lpstr>
      <vt:lpstr>4. Assignment – practical part of the training: </vt:lpstr>
      <vt:lpstr>4. Assignment – practical part of the training: </vt:lpstr>
      <vt:lpstr>4. Assignment – practical part of the training: </vt:lpstr>
      <vt:lpstr>4. Assignment – practical part of the training: </vt:lpstr>
      <vt:lpstr>4. Assignment – practical part of the training: </vt:lpstr>
      <vt:lpstr>4. Assignment – practical part of the training: </vt:lpstr>
      <vt:lpstr>Referencies:</vt:lpstr>
      <vt:lpstr>Contact: loreta.schwarczova@uniag.sk</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SPU</dc:creator>
  <cp:lastModifiedBy>Loreta Loreta</cp:lastModifiedBy>
  <cp:revision>689</cp:revision>
  <dcterms:created xsi:type="dcterms:W3CDTF">2012-07-11T12:53:44Z</dcterms:created>
  <dcterms:modified xsi:type="dcterms:W3CDTF">2023-09-06T10:35:46Z</dcterms:modified>
</cp:coreProperties>
</file>