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7.jpg" ContentType="image/jpeg"/>
  <Override PartName="/ppt/media/image18.jpg" ContentType="image/png"/>
  <Override PartName="/ppt/media/image1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9" r:id="rId2"/>
    <p:sldId id="256" r:id="rId3"/>
    <p:sldId id="267" r:id="rId4"/>
    <p:sldId id="266" r:id="rId5"/>
    <p:sldId id="274" r:id="rId6"/>
    <p:sldId id="262" r:id="rId7"/>
    <p:sldId id="270" r:id="rId8"/>
    <p:sldId id="271" r:id="rId9"/>
    <p:sldId id="268" r:id="rId10"/>
    <p:sldId id="269" r:id="rId11"/>
    <p:sldId id="275" r:id="rId12"/>
    <p:sldId id="272" r:id="rId13"/>
    <p:sldId id="260" r:id="rId14"/>
    <p:sldId id="277" r:id="rId15"/>
    <p:sldId id="273" r:id="rId16"/>
    <p:sldId id="276" r:id="rId17"/>
    <p:sldId id="261" r:id="rId18"/>
    <p:sldId id="278" r:id="rId19"/>
    <p:sldId id="284" r:id="rId20"/>
    <p:sldId id="285" r:id="rId21"/>
    <p:sldId id="287" r:id="rId22"/>
    <p:sldId id="264" r:id="rId23"/>
    <p:sldId id="286" r:id="rId24"/>
    <p:sldId id="290" r:id="rId25"/>
    <p:sldId id="288" r:id="rId26"/>
    <p:sldId id="279" r:id="rId27"/>
    <p:sldId id="280" r:id="rId28"/>
    <p:sldId id="281" r:id="rId29"/>
    <p:sldId id="283" r:id="rId30"/>
    <p:sldId id="282" r:id="rId31"/>
    <p:sldId id="265" r:id="rId32"/>
    <p:sldId id="263" r:id="rId3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 autoAdjust="0"/>
  </p:normalViewPr>
  <p:slideViewPr>
    <p:cSldViewPr snapToGrid="0">
      <p:cViewPr varScale="1">
        <p:scale>
          <a:sx n="121" d="100"/>
          <a:sy n="121" d="100"/>
        </p:scale>
        <p:origin x="226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6E52F-6041-4DDE-A577-DF47E6A82F50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A2D87-EC86-46F3-BD7C-C3340C36F9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07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A2D87-EC86-46F3-BD7C-C3340C36F9E3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54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909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394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825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371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237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102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8157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175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917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8994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64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3DB28-FF87-4893-B723-A3BB2A0BB5DE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4C273-8594-41EB-9A02-1C08631C7F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351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3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lancaric@msunitra.s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/>
          <p:cNvSpPr txBox="1"/>
          <p:nvPr/>
        </p:nvSpPr>
        <p:spPr>
          <a:xfrm>
            <a:off x="161831" y="927832"/>
            <a:ext cx="993018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 </a:t>
            </a:r>
          </a:p>
          <a:p>
            <a:r>
              <a:rPr lang="sk-SK" sz="3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SOLUTIONS</a:t>
            </a:r>
          </a:p>
        </p:txBody>
      </p:sp>
      <p:pic>
        <p:nvPicPr>
          <p:cNvPr id="10" name="Picture 2" descr="Nitra Panoram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93910"/>
            <a:ext cx="12192000" cy="27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8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94" y="217088"/>
            <a:ext cx="3173828" cy="603569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777" y="217088"/>
            <a:ext cx="3276717" cy="603569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249" y="217088"/>
            <a:ext cx="3123321" cy="60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36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21" y="1504169"/>
            <a:ext cx="10796439" cy="5020001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184196" y="132235"/>
            <a:ext cx="3624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P</a:t>
            </a:r>
            <a:r>
              <a:rPr lang="en-GB" dirty="0" err="1">
                <a:latin typeface="Arial Narrow" panose="020B0606020202030204" pitchFamily="34" charset="0"/>
              </a:rPr>
              <a:t>ublic</a:t>
            </a:r>
            <a:r>
              <a:rPr lang="en-GB" dirty="0">
                <a:latin typeface="Arial Narrow" panose="020B0606020202030204" pitchFamily="34" charset="0"/>
              </a:rPr>
              <a:t> greenery</a:t>
            </a:r>
            <a:r>
              <a:rPr lang="sk-SK" dirty="0">
                <a:latin typeface="Arial Narrow" panose="020B0606020202030204" pitchFamily="34" charset="0"/>
              </a:rPr>
              <a:t> – </a:t>
            </a:r>
            <a:r>
              <a:rPr lang="sk-SK" dirty="0" err="1">
                <a:latin typeface="Arial Narrow" panose="020B0606020202030204" pitchFamily="34" charset="0"/>
              </a:rPr>
              <a:t>maintanance</a:t>
            </a:r>
            <a:r>
              <a:rPr lang="sk-SK" dirty="0">
                <a:latin typeface="Arial Narrow" panose="020B0606020202030204" pitchFamily="34" charset="0"/>
              </a:rPr>
              <a:t> </a:t>
            </a:r>
            <a:r>
              <a:rPr lang="sk-SK" dirty="0" err="1">
                <a:latin typeface="Arial Narrow" panose="020B0606020202030204" pitchFamily="34" charset="0"/>
              </a:rPr>
              <a:t>plan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0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87525" y="3107893"/>
            <a:ext cx="5655311" cy="461665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&amp; DESIGN</a:t>
            </a:r>
          </a:p>
        </p:txBody>
      </p:sp>
    </p:spTree>
    <p:extLst>
      <p:ext uri="{BB962C8B-B14F-4D97-AF65-F5344CB8AC3E}">
        <p14:creationId xmlns:p14="http://schemas.microsoft.com/office/powerpoint/2010/main" val="1895319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430039"/>
            <a:ext cx="5415477" cy="2823784"/>
          </a:xfrm>
          <a:prstGeom prst="rect">
            <a:avLst/>
          </a:prstGeom>
        </p:spPr>
      </p:pic>
      <p:pic>
        <p:nvPicPr>
          <p:cNvPr id="6" name="Picture 2" descr="Zahrada_farieb_VIZ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3006" y="1430039"/>
            <a:ext cx="4739834" cy="227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22681"/>
            <a:ext cx="5265481" cy="2077745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240847" y="330184"/>
            <a:ext cx="3325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 Narrow" panose="020B0606020202030204" pitchFamily="34" charset="0"/>
              </a:rPr>
              <a:t>MUNICIPAL PARK /OLD PARK/ 2020</a:t>
            </a:r>
            <a:endParaRPr lang="en-GB" sz="1600" dirty="0">
              <a:latin typeface="Arial Narrow" panose="020B0606020202030204" pitchFamily="34" charset="0"/>
            </a:endParaRPr>
          </a:p>
        </p:txBody>
      </p:sp>
      <p:pic>
        <p:nvPicPr>
          <p:cNvPr id="12" name="Obrázok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3007" y="3934268"/>
            <a:ext cx="4739834" cy="266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225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609508"/>
              </p:ext>
            </p:extLst>
          </p:nvPr>
        </p:nvGraphicFramePr>
        <p:xfrm>
          <a:off x="107370" y="817721"/>
          <a:ext cx="7567365" cy="5352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8142972" imgH="12831813" progId="Acrobat.Document.DC">
                  <p:embed/>
                </p:oleObj>
              </mc:Choice>
              <mc:Fallback>
                <p:oleObj name="Acrobat Document" r:id="rId3" imgW="18142972" imgH="12831813" progId="Acrobat.Document.DC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370" y="817721"/>
                        <a:ext cx="7567365" cy="5352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Zahrada_farieb_VIZ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2617" y="1949067"/>
            <a:ext cx="4145888" cy="232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Promenada VIZ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2617" y="4410688"/>
            <a:ext cx="4145888" cy="232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10"/>
          <p:cNvSpPr txBox="1"/>
          <p:nvPr/>
        </p:nvSpPr>
        <p:spPr>
          <a:xfrm>
            <a:off x="240847" y="330184"/>
            <a:ext cx="3325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 Narrow" panose="020B0606020202030204" pitchFamily="34" charset="0"/>
              </a:rPr>
              <a:t>MUNICIPAL PARK /NEW PARK/ 2017</a:t>
            </a:r>
            <a:endParaRPr lang="en-GB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6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graphicFrame>
        <p:nvGraphicFramePr>
          <p:cNvPr id="3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274610"/>
              </p:ext>
            </p:extLst>
          </p:nvPr>
        </p:nvGraphicFramePr>
        <p:xfrm>
          <a:off x="355234" y="765510"/>
          <a:ext cx="5060063" cy="3372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3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34" y="765510"/>
                        <a:ext cx="5060063" cy="3372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ok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135" y="1311151"/>
            <a:ext cx="5160938" cy="282667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34" y="4236502"/>
            <a:ext cx="3283758" cy="210106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598" y="4235758"/>
            <a:ext cx="3214209" cy="210106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413" y="4236502"/>
            <a:ext cx="3266660" cy="2100324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240847" y="330184"/>
            <a:ext cx="3325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 Narrow" panose="020B0606020202030204" pitchFamily="34" charset="0"/>
              </a:rPr>
              <a:t>BREZOVÝ HÁJ /2017/</a:t>
            </a:r>
            <a:endParaRPr lang="en-GB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20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3" name="BlokTextu 4"/>
          <p:cNvSpPr txBox="1">
            <a:spLocks noChangeArrowheads="1"/>
          </p:cNvSpPr>
          <p:nvPr/>
        </p:nvSpPr>
        <p:spPr bwMode="auto">
          <a:xfrm>
            <a:off x="268767" y="407828"/>
            <a:ext cx="51589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en-US" altLang="sk-SK" dirty="0">
                <a:latin typeface="Arial Narrow" panose="020B0606020202030204" pitchFamily="34" charset="0"/>
              </a:rPr>
              <a:t>Regeneration of the Inner Yards of the Settlements: </a:t>
            </a:r>
            <a:r>
              <a:rPr lang="en-US" altLang="sk-SK" dirty="0" err="1">
                <a:latin typeface="Arial Narrow" panose="020B0606020202030204" pitchFamily="34" charset="0"/>
              </a:rPr>
              <a:t>Párovce</a:t>
            </a:r>
            <a:r>
              <a:rPr lang="en-US" altLang="sk-SK" dirty="0">
                <a:latin typeface="Arial Narrow" panose="020B0606020202030204" pitchFamily="34" charset="0"/>
              </a:rPr>
              <a:t>, </a:t>
            </a:r>
            <a:r>
              <a:rPr lang="en-US" altLang="sk-SK" dirty="0" err="1">
                <a:latin typeface="Arial Narrow" panose="020B0606020202030204" pitchFamily="34" charset="0"/>
              </a:rPr>
              <a:t>Diely</a:t>
            </a:r>
            <a:r>
              <a:rPr lang="en-US" altLang="sk-SK" dirty="0">
                <a:latin typeface="Arial Narrow" panose="020B0606020202030204" pitchFamily="34" charset="0"/>
              </a:rPr>
              <a:t>, </a:t>
            </a:r>
            <a:r>
              <a:rPr lang="en-US" altLang="sk-SK" dirty="0" err="1">
                <a:latin typeface="Arial Narrow" panose="020B0606020202030204" pitchFamily="34" charset="0"/>
              </a:rPr>
              <a:t>Klokočina</a:t>
            </a:r>
            <a:r>
              <a:rPr lang="sk-SK" altLang="sk-SK" dirty="0">
                <a:latin typeface="Arial Narrow" panose="020B0606020202030204" pitchFamily="34" charset="0"/>
              </a:rPr>
              <a:t> /2017/</a:t>
            </a:r>
            <a:endParaRPr lang="en-US" altLang="sk-SK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38657"/>
              </p:ext>
            </p:extLst>
          </p:nvPr>
        </p:nvGraphicFramePr>
        <p:xfrm>
          <a:off x="5499557" y="10001"/>
          <a:ext cx="5774074" cy="3850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5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557" y="10001"/>
                        <a:ext cx="5774074" cy="3850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830974"/>
              </p:ext>
            </p:extLst>
          </p:nvPr>
        </p:nvGraphicFramePr>
        <p:xfrm>
          <a:off x="0" y="4019905"/>
          <a:ext cx="8820150" cy="267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6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19905"/>
                        <a:ext cx="8820150" cy="267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9440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7451"/>
            <a:ext cx="4721980" cy="265611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971909"/>
            <a:ext cx="4721980" cy="265611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344" y="967451"/>
            <a:ext cx="4721981" cy="2656114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7769791" y="5360798"/>
            <a:ext cx="3888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Arial Narrow" panose="020B0606020202030204" pitchFamily="34" charset="0"/>
              </a:rPr>
              <a:t>PROVIDING SHADE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Arial Narrow" panose="020B0606020202030204" pitchFamily="34" charset="0"/>
              </a:rPr>
              <a:t>RAIN WATER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Arial Narrow" panose="020B0606020202030204" pitchFamily="34" charset="0"/>
              </a:rPr>
              <a:t>RECONSTRUCTION OF CITY FOUNTAINS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Arial Narrow" panose="020B0606020202030204" pitchFamily="34" charset="0"/>
              </a:rPr>
              <a:t>MICROCLIMATE BETTERMENT</a:t>
            </a:r>
            <a:endParaRPr lang="en-GB" sz="1600" dirty="0">
              <a:latin typeface="Arial Narrow" panose="020B060602020203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40847" y="330184"/>
            <a:ext cx="4834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 Narrow" panose="020B0606020202030204" pitchFamily="34" charset="0"/>
              </a:rPr>
              <a:t>3 CITY FOUNTAINS + POCKET PARKS /2023/</a:t>
            </a:r>
            <a:endParaRPr lang="en-GB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246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87525" y="3107893"/>
            <a:ext cx="5655311" cy="461665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PROJECTS</a:t>
            </a:r>
          </a:p>
        </p:txBody>
      </p:sp>
    </p:spTree>
    <p:extLst>
      <p:ext uri="{BB962C8B-B14F-4D97-AF65-F5344CB8AC3E}">
        <p14:creationId xmlns:p14="http://schemas.microsoft.com/office/powerpoint/2010/main" val="2654607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3" name="BlokTextu 13"/>
          <p:cNvSpPr txBox="1">
            <a:spLocks noChangeArrowheads="1"/>
          </p:cNvSpPr>
          <p:nvPr/>
        </p:nvSpPr>
        <p:spPr bwMode="auto">
          <a:xfrm>
            <a:off x="282872" y="319716"/>
            <a:ext cx="1000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MUNICIPAL PARK /2022 – 2023/</a:t>
            </a:r>
            <a:endParaRPr lang="en-US" altLang="sk-SK" dirty="0">
              <a:latin typeface="Arial Narrow" panose="020B0606020202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4216"/>
            <a:ext cx="6150820" cy="284167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459" y="3585895"/>
            <a:ext cx="6784541" cy="313445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063" y="744216"/>
            <a:ext cx="3957581" cy="2637743"/>
          </a:xfrm>
          <a:prstGeom prst="rect">
            <a:avLst/>
          </a:prstGeom>
        </p:spPr>
      </p:pic>
      <p:pic>
        <p:nvPicPr>
          <p:cNvPr id="8" name="Obrázok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74" y="3711244"/>
            <a:ext cx="3009109" cy="30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a obrázku môže byť 2 ľudia a u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1" y="285750"/>
            <a:ext cx="4191000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5974814" y="3244333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sk-SK" dirty="0"/>
          </a:p>
        </p:txBody>
      </p:sp>
      <p:sp>
        <p:nvSpPr>
          <p:cNvPr id="7" name="Obdĺžnik 6"/>
          <p:cNvSpPr/>
          <p:nvPr/>
        </p:nvSpPr>
        <p:spPr>
          <a:xfrm>
            <a:off x="4662174" y="878386"/>
            <a:ext cx="600984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1000" dirty="0">
                <a:solidFill>
                  <a:srgbClr val="FFFFFF"/>
                </a:solidFill>
                <a:latin typeface="Segoe UI" panose="020B0502040204020203" pitchFamily="34" charset="0"/>
              </a:rPr>
              <a:t>​</a:t>
            </a:r>
            <a: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Slovak republic</a:t>
            </a:r>
            <a:b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Nitra region, Capital city of the region</a:t>
            </a:r>
            <a:b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100,48 km2 (38,8 sq. mi)</a:t>
            </a:r>
            <a:b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POPULATION:</a:t>
            </a:r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76 426 </a:t>
            </a:r>
          </a:p>
          <a:p>
            <a:pPr fontAlgn="base"/>
            <a:endParaRPr lang="en-GB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​​</a:t>
            </a:r>
            <a: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YOUTH  </a:t>
            </a:r>
          </a:p>
          <a:p>
            <a:pPr fontAlgn="base"/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universities and 13,000 university students</a:t>
            </a:r>
          </a:p>
          <a:p>
            <a:pPr fontAlgn="base"/>
            <a:endParaRPr lang="en-GB" sz="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HISTORY  ​</a:t>
            </a:r>
          </a:p>
          <a:p>
            <a:pPr fontAlgn="base"/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mention: AD 870 – 871, the oldest town of Slovakia</a:t>
            </a:r>
          </a:p>
          <a:p>
            <a:pPr fontAlgn="base"/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castle, 20 churches, archaeological area​</a:t>
            </a:r>
          </a:p>
          <a:p>
            <a:pPr fontAlgn="base"/>
            <a:endParaRPr lang="en-GB" sz="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CULTURE </a:t>
            </a:r>
          </a:p>
          <a:p>
            <a:pPr fontAlgn="base"/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theatres, 5 libraries, 5 museums, 2 galleries​</a:t>
            </a:r>
          </a:p>
          <a:p>
            <a:pPr fontAlgn="base"/>
            <a:endParaRPr lang="en-GB" sz="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EXHIBITOINS  </a:t>
            </a:r>
          </a:p>
          <a:p>
            <a:pPr fontAlgn="base"/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 ha exhibition area</a:t>
            </a:r>
          </a:p>
          <a:p>
            <a:pPr fontAlgn="base"/>
            <a:endParaRPr lang="en-GB" sz="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GREENERY </a:t>
            </a:r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m2 of urban greenery per capita</a:t>
            </a:r>
          </a:p>
          <a:p>
            <a:pPr fontAlgn="base"/>
            <a:endParaRPr lang="en-GB" sz="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INDUSTRY  </a:t>
            </a:r>
          </a:p>
          <a:p>
            <a:pPr fontAlgn="base"/>
            <a:r>
              <a:rPr lang="en-GB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ha industrial parks​, 4.08% unemployment rate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5974814" y="3244333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sk-SK" dirty="0"/>
          </a:p>
        </p:txBody>
      </p:sp>
      <p:sp>
        <p:nvSpPr>
          <p:cNvPr id="13" name="AutoShape 10" descr="data:image/jpg;base64,%20/9j/4AAQSkZJRgABAQEAYABgAAD/2wBDAAUDBAQEAwUEBAQFBQUGBwwIBwcHBw8LCwkMEQ8SEhEPERETFhwXExQaFRERGCEYGh0dHx8fExciJCIeJBweHx7/2wBDAQUFBQcGBw4ICA4eFBEUHh4eHh4eHh4eHh4eHh4eHh4eHh4eHh4eHh4eHh4eHh4eHh4eHh4eHh4eHh4eHh4eHh7/wAARCAC0AW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rM8V65YeGvDt9rupybLSziMkhyMn0Az3JwB7mvBrn9qS2jtZ7qLwRftCjbo2e6Cb4sH5z8vB6cc9evr0UcJVrJuCukceJzDD4aSjVlZv1/Q+jD0OBk+lcP4K+IEWueI7vw7qWntpWqxBnjtnk3MVU4YNxww68ZBUggnnGv8OvEkvi7whY+IJdHutJ+1oHSC4ILbSOGGOx7ZAJ64rE+K3glvEQtdZ04A6rp6t5cZIXzVJBIVj92QFQVbpkYPBNVShTU3Tq6efZk4ipVdONbD6re3dfmn2O8orjPhh4x/wCEitLjT9Skhj1qwkMU8X+reVQB+98o/MvXBHQMCAcV2dY1acqUnGW500K0K8FOD0YUUUHgZPSszUKK4TXvG2qx21zrHh/R4dQ0LT2zeXckxVp0XiT7OuMNt67ydp2kDPWu4hljnhSaGRZIpFDI6nIZSMgg9xWk6UoJORjSxEKsnGL2/rTuPooorM2CiiigCtqd/ZaXYTX+o3UVraQrulmlYKiDpkk9KyNF8beENav47DSPEml391KCUiguVdmAGTgA9gDVD4z6PqHiD4W+INF0q3NxfXloYoYwwG5iR3JAr5w8CfCH4rfD3xpo3iDRdEs76VYBHcbrxAEDYVgeMD5cjgH15rtw+Hp1KbcpWfqjzMXjK1GtGMIXjpfRvqfX1FRWjTyWkL3MKwzsimSNX3hGxyobAzg98DNS1xHpp3CiiigAooooAKKKKACiiigAooooAKKKKACiiigAooooAKKKKACiiigAooooAKKKKACiiigAooooAyPGfh3TvFnhi+8P6sjNZ3kex9rYIwQQR9CAa8Ak/ZbuJIlhk8ezNHG6tGPsIG3b0B+bnHv6Cvf/ABjr0Phnwzfa9cWtzdQ2cXmPFbqC5Ge2SOB1PtmuVs/iJbeJ/A+lal4Xjf8AtHXWMFnDMh/cuP8AWu+P4Yxk5HU7R3ruw1XE04/u3o2eXjqGCqz/AHyvJLzvv/nsYfiK4bwB8LZvBWi69qeqeKV0/FpsRpplO3G4AA+WnynGenY1L8MvGXjnV/h5ossnhmWW/ktFabUtQuFgtmGPlk4y7EjGRgfWp572LQd+laNK8krMPt+oy/NPdy9CzMf8joMCuE+H15eS+B7CxnuppEs2mtdjOcDy5XTGPoBXoQwjqJcyWut3v+FvuueTUxypSfI2rWVlt97vd+dvTudhJ4Zk1TxCdTbxlbr4odFME1jZ7YUkjBxnLHIKkqRnDDtmvRfBusPr3hu11OW3a3mffHNETnbJG7I+Pbcpx7Yrz3wXDNN4ls/JH+rfe/soHNT+Dte1bTjq2naT4V1jVTLrV1NG8g+zwRxM2Qd8nvk4APXNZY2g/hTu1bsu/p5G+W4pJ87VlJva7u9Hfq773t+h6Xf3drYWU17ezx29vCheSRzhVUdSTXD6nqlz4ntGkuYrnRvC3WR5sx3OpLgHy1Tho4z3J+ZhxwCar6mdRvri0vvGs+lwW1i4nh0mwmeUzzj7plY4BC9Qu3rzk9KwNW1K71O7a4upWYknauflQegFLB4Hmd39/wDl5+fT1LzDMuVcq+7v69l5bvrpv0GkamusarJpMkaW2m3NnJZw2yDCRqVwBgd8Vd8FeIotO+FyXerXEa3OjQvaXazSJGfNhygU9huwuM8kMDjmuCu9Rt9It21S6u0s4bbEjTOcBMHj8c9B3rH1rw3N8YftN7eWSaHIkIktbUDyp9WK9DcdkXGQq4LDdknHy10YvDQul9nT5f8AAfV+Rx4LG1bOW8tbed7aLzVtF59Cv8Fvj54r8bfFuDwzfaZpyaXciZ45oNx+VVYjBPXBGCenWvpavJ/BsujeFdQtJD8MpvDFtMI7Iak7xMVZsBVfBLBS3G7p0Jxnj1ivLxqjzpxjZfL9D28tlJ02pyu7+f6pP8LdiO5SSW2ljimaCR0KrIoBKEjhgDwcdeaeoIUAncQOT60tFcZ6NgorL8ReINJ8PwRy6pdeW0zFYIkQvLM3oiKCzH6CsE+PWWNJZfBfi+OJiMubBDtB7kLITj8M1rCjUmrpGFTE0qb5ZS1OyoriLrxLrusGQaDZf2Pp8R/e6rq9uyBhzxFCSGJ6fM2B7Gp/D3iDVrbXItB8TfZZmvEMmmalaRlYLoAZZGBJ2SAc4zgjOMYxVvDTUb/h/X5bmaxlNyUenfp/Xnt5nYUUVy/xAv8AWbMaLFo95b2bXmpJbyzSxeYMFWIXZxkMVAJBBHY1lTg5y5Ub1aipwcmjmvj78UJfhnpukTW2mJfz6jdeSqO21Qo2gnI5zl1/AGvRNLuxfaba3qps8+FJdmc7dyg4z+NeAfGnRtR8ReKfA1h451XRRp0GqXDyy6cXR3RYd5Uo27aQUUZBP3ulb9lN4DtpCNF1HWvDcufluLa6kkVzxy8b7lOdozxnjGa9BYSNSklFardpXX9eiPHlj50q8nNrleybs/P8e7SPaaRGVxlWDD2Oa8hu9S0eeMjxD4/1TX4sEC0tYRZxuCQcOYwCenrTPDh0H7Yf+EEMHh/WcHyrZmd7O9GPuSJxhuBhhg8d+RUf2fJRcnf7tPxs/wADX+1oOairel1f8Lr/AMmPYqK42HxJ40azMz/D6USLkGL+1YQzEdSB6ema2PDHiO01xZIPJnsdRt1U3VjcptlhJ/Rl64Zcg4/CuSVCcVf8mn+R3wxVObUVdN901+aRtUUUVkdAUUUUAFFFFABRRRQAUUUUAFFFFABRRRQAUUUUAFFFFABVXVtQs9J0241LULhbe1t0MksjdFA/n9O9Wq4bxhLFrPjOw0SSVv7P0iI6rqifwuRxBG3r8wZ8H+6ta0afPKz2MMRV9lC632X9eW78iHVdW8Va5YSpb2WlaDpN1EyCbVnY3EkbLjIhUjYeT95j9BXnHwtttJ8Dxa/4e02aS/1WzuPKhvpOFW0lHmJ5a/w/MXBx3XNb+rX02pahLeTsSXb5QT91ewFcnqv/ABL/ABvpOo9IdRifTZz/ALYzLCT+IkX/AIFX0FPBqnFX26pfr3Pk6uPdWb5dXrZvf5LZafPzOi7571z/AILBifX7L/n21mcgeiyKko/9DNW/F93eWHhPV77T9v2u2spZYS2MB1UkHniqfjHRfhzoPwnsfGHg+/8AtPiKY28lnewXTTXWrTMy745E3HzNy7srj5McYxV4rFxoTgmtyMFgZYmnNp2sdNaXE9rOs9tM8Uq9GU4NW73W9WvE8u41Cdk/uhtoP5VzGi+JtA1qZodN1KF7hfvWsmYp09jG+GH5Vrng4PFdfLCb5rJnFz1KacLteQVna9rNno8EbXHmTTztstbWBd01w/8AdRf5k8Ackiquua41teDSNJthqGsugYQbsR26H/lpMw+4voPvN2Hen6Doa6fPJqN9ctqOsTrtmvHXGF/55xL/AMs4x/dHXqSTQ5Nu0RKKS5pFbTtGu76+i1nxN5UlzE2+0sI23W9kfX/ppL6ueB/CB1PRI7pIJEdlcHIYHBB+tJRTjFJEym27mvqMj33gC9a/e5vIItStZb0Byzi3WRGcjnsAT+Br1a2nguoEuLaaOaFxlJI2DKw9QR1rx7SNSutLu/tFqwyRtdGGVdfQir1gfD1vPLd6Xeaz4alnJaeCwdXt3YnJYRuGVT7gCvIxmClJ+7t/w3+R7+X5jCmve3tZ38r7P57Ox6P4h1nT9B0qXU9TnENvHgcDLOx6KoHLMTwAOtcZqt94k1IG6v8AWv8AhEdLk/497aKBZL+VeCGcnKxk4PygHAOCc1kxSaBp94moxHVtd1OLJgudWuTKsBPUoh4X8AKzb26uLy5e5upWllc5LH/PSlhsvs7y/Ffktfvf3Dxua3Vov5Jv8Wrfcvm3sakeo6bpM01xo0Nxc6jMMTapqD+bOw9Fz90ewwPaqy67rSyGQapdbj/004/LpWdg+hor1IYenFbX9dTxp4urJ729NC1qGpX+obftl3LOF6BjwPwq3pl9aS2D6LrKPLp0jBkdGIktpAcrIhHIIPPHSsqiqlRhKPLbQiFepGfPe789b+p18jePJLB9IivtJurGbK/2+J/LmihPXMQGDIBkBgwGcHHHONEvhDRtU+06R4at57qB90d9cSs7u/eQlskknJz1rJBO0rk4PUZ4ormp4KMb3enlp9+v/A8jrq5hKdrLVdXrb0utPXV+ZzmtzSaj8WtKeU7nt9NvLxyOzSSRxg/kHro8n1NcxpX+kfE3X5+otNOs7UexYySN/Na6eummtH6/8A46r1V+356/qGT6mlDMCCGII5BBpKK0MiWS5uZHDyXEzMBgMZDn862JL64udITX4VabW/DoM64bDXVrj97Cx75GcZz8wU1hVqeG7+0sbi4F7FLJBcQNA/lkZAbqa5sTSUoaLVf0180dmErONS0pWT/pP5M9W067g1DT7e+tZFkguIlljZTkMrDIII9jU9ea6Adc0ayii8KatD4i062iVE0q/CwXMaKAAscqjBwB/Ep+tdTofjLQNVuDZi8FlqKkiSwvR5NwpHJ+RvvDAzlcjHevm6uGlBu2q/rdf0j7ChjYVEuZ2b+5+j2f5+R0NFFVdX1Gy0nTZ9R1G5S2tYELySOeAP6nsAOSeK50m3ZHW2oq72Jbu4t7S1lurqaOCCJS8kkjBVRR1JJ6Cizube8tkubSeOeGQbkkjYMrD2IryC51DW/ilr8WkQRz6ToFq5muyqhpAy58oSFht3E4Jiw23AJOcCvVtA0mx0PSodN0+Ly4Isnk5Z2JyzMe7Ekkn1NdFagqMUpP3u3ZHHhsU8RNuC9xde78l2L1FFFcx2hRRRQAUUUUAFFFFABRRRQAUUUjsqIWZgqgZJJwAKAFrya1ulm0LxFry7d+u6y8cbBCu6CD90nB56RnP1ro77xfqOsRyW3grRp74OrIuq3H7mzjbpuBbDSAcn5Rg4GDg5rmdb+y2VhpugWVx9oh02HY83/PWU8u34nJ/GvWwFCSnaS/4Za6/Ox4OaYqMqd4vSz+bemnfS+xlVzXxNmtrfwdczzXKQXETxy2JOSz3KMGjRQOWZiNuB6mrfiPxDDpUsNha20mpaxcjNtYQkB2H9926Rxjux/DJ4qDQvD0yaiuu+ILlNR1rBEZUEQWSnqkCnp7ufmb2HFe5N814xPm6a5LTl/w5St9K1LxVLFqHiq2+xacpEltoe4Nz1D3JHDsO0Y+Ud8mp74+H9B8Qfao/D9nFdSwNLLeQQxq68hQCeo3E4B7n8a6eq09hYz3H2iaytpZtuzzHiBbb6Z64o9nZabh7W7127I57UbzwX4kskk1aG0ulCoymeL5492MbXHIPI+6eKZd+F9dsbWWLwv4vvbLKlUg1FBexxn1Vm/eLj3LD2ro/wCz9P2Kn2C12LjavkrgY6dqtUezv8W/loHteXSO3nqcRod7deE7I2mreFbyKMt5k+pafIb5Z3PWSXgS5PupA6Dium0PXNH1yIyaPqdrehfvrFICyezL95fxFaI4PFY+t+GdB1qUXGoaZC90v3LqLMU6fSRMMPzoUZRVo/1/XoDnCbvJWf8AXf8AzLup6npuloj6nqNnYrIdqG5nWMMfQbiM1ZRldFdGV0YAqynII9QawfhndeAfCfinxDafEHUIJdRm8t9MvNcKzb7DYB5aOwxkSb9w6nI61kaP/bsd3q83gzS9Ki8Lz6hJLpMGoSTQOkJC7iiBTtjZ97KDjAPQDFclLGudaVNx2O6tl0aeHjWU07nb0VzP2rx8vXRPDT/7upzD+cVH27x0vXwzor/7ursP5x12e0XZ/czg9k+6+9HTUqgnnBIrmV1TxpuAbwdYMM/w60o/nHWn4C8J6H4u+HuoeL/E2v6jp+sxS3ImeDUnij0YxOwEYQEIdoAYlwd2c9CK5sTjYUEm0zrwmXVMTJxi0red/wAjm4vtrXNnGI7l7aXT5ppJvtzh/MBGCFz0GTx3/Cuv09mewtmYlmaFCSe52iuC8OHxNqXh+wvD4M0HM9urmWe/aPzMj7/lrGdu7rt7ZrdU+PygVLXwpaqBgAzXEuB+AWtKcutn9xjVhra608zp6K5n7L4+k+9rfhu3/wCuemzSf+hSCj+yPGUn+t8bQR/9e+jRr/6G7Vrzv+V/h/mZezX8y/H/ACOmqlrWp2+k2Bu7hJpcyJFFDAm+WaVztSNF7sxIArG/4RzXX/1/j7W2/wCuVtbRfyjNV7nwvqtpdafrOn+ItW1PUdKvY762ttTuV+zzMmQUYIg25UsA3YkGoqTqKLcY6l0qdJzSnPT5/wCRLoEWsaN4r1SHxToN3ol5r1x9q09ZpI5ElijhRSm9CQJFwWKnseM4Na8+uaZb6jPYXFx5MsEaySF1wgDdPmpuv+LdS8e+LtPtLzQH0CHw6RfSRT3CTS3EssbxptKEqIwDJkk5JxwKuzWdrMJBNbxSCUgyblzuwMDPrgEiscHKrKleas7v+vvOjMIUIVrU3dWX9fcZkfijQXe4H9owpHAQrSscISRng+3Gc+ta1vNDcQrNBIskbZwynIODg/qKoDw/oeQ39lWpOAuSmeB0HPb26Vft4Ybe3jt7eNYoY1CoijAUDoBXVHm+0cUuT7NySiiiqIFjd45FkjdkdTlWU4INatxrEOpWy2viHR9P1mIDANzEC4Hs1ZNFZzpQn8SNadadO/K9/u+46DS/LtEdvDPi240aNwd9jqiG7iQn+KMs25T7biPUU3VNJ1rVNf0nwvqXia41nT761e9uZWtIYZLcRMux4yigqxZgMnOBnjJyKvhezgutRaW8IWztI2uLgnptXmut+G9vJqMM3jO+TF3rCK1umQRBZgkwouOmQd7epPPQAeRi1GhJuO/ot3tra/me7gebFRUZKyfZu1lvpe2u23fsdPpljZ6ZYQ2Fhbpb20K7Y406Af1PcnqTVmiivFbbd2fSpJKyCiiikMiu7iG0tnuLhtkUYyzYJwPoOaloooFrcKK5bxj8QPCfhHVrDTPEOqLYz34JgLodpx1yR0roEv7KTTjqUd3DJZ+WZfPRwyFAMlgRwRxVunNJSa0ZEa1OUnFSV1uTTSxQpvmkSNP7zsAP1p4IIBBBB6EV5Zq72Xia3PiDxNatdaM7Y0XSpMoJVxzcSr3J/hB6LjjLGrGjLe6ejy+CdTtPs8ic6Nq87lIHz1hfllB5+Xkd+K6vqT5Oa/8Al9//AALeZwf2lH2nLbT119bf8G9tbHpdFedWuleJiLXUdV8TXNl4kuZpJIrSKYvp2B92Ex9CpXHzfezznNXLzV/HF7CD9i0rwrApxJcX04uZG4Gdka4HXOCW5GDjtUPCu+kl/Xbv8jVY1WblFr+uvb52O1uriC0tpbq6mjggiUvJJIwVUUckknoK4LWdV1LxrpyabpWiXttot1PH9q1G92wpLag5kCITv+YDaCVAwTWRIujxS+frGtax4tuVdXCXTiO0DgYDCFQF/Q+vWqeq6rfanO0tzM2D0jUkIo9AK78Nl8r834v9Fv8Afb0PLxmaxa5enZNfi9Uvlf1RH468UXTa5Douk2t5qc1y7RafptiQodIwNzkkhVQcZZjjkAdcVxWt654kh1Y+GF8PzaDrZh8+WfUnja2t4M7fNRlbExycBRjB+9gdbmr6zqPhrx14c1rQrWHUNVmWexNhNJ5azWxCySPvwfLKFE5wQd2O9WvEa6x421ubVvE1naaZGNOl060srab7Q0aSsrSSPIVAZiUXAAwMdya6l7aNX2VNe4v8vzOF/Vp0PbVJfvH0+fbt/XkHhnQbLRreSS2eW8uroiS6v523zXTerN6eij5QOgrTjljkJWORHIzkKwOMHB/Wud/4RG3EjsuqaiqtzsWUgA7ieAOg6DHsKWPwnCjWzDU70NbqVUoQu8+Zv3Nj7zdQSeuTXeuZKyiebLlk7uX4HSUFW9D+VNnV5IZVj4ZkYLjsSOK4LT/DnjCHTbKP7TGrWkcgEbXLEymRdrAkcDA5HXk54NOc3HZXJhBSWrsegbW9D+VNPBAPBPQHvXCjw34njiCfaTPIgmijlkuTtERhVFYjr5oYdeR1J61b0XRvFFrqdhcXc8EkVoDFMTOzNc7x88uDwp4TC9tpxwalVJX+Ep0opX5kdhWb4k1m30LSmvp43mcssVvbx/6y4mbhI0HqT+QyTwKh1vxP4f0W4+z6pq0FtN5fmtGQzsif32CglV9zgVl+FY5PEeoR+Mr5SLbYV0S2b/llC3W4b/ppIOn91cDqTTlO75YvX8gjTaXPJafmXPDGjXNhbXepaoYrnXtQAkupAMpGQDshjz0ROg9Tk96oXWv+JkSBLbQ3uLiW2EmJYnQ7gqB+P4cMzdeu3A6iutkBaN1XglSAffFcOPC3imOGFYfEEZeIQxq0jO3yRkkZ9WOeT3HWonFxSUSqcoybc7F9dc8UNZNOnhoblzlX3qRgZxt6tnoMcZI6YNWPD+ra1dXsNrqelvaM3nOxddp2K2EJHbIK9+xzVSfS/GEoTdqltuXKkmRsEZBBOFHPGMY6fWt7w9a3llpMVtfTLNOrPucMW3AsSMk98Y9vSiCk3uwnyKOiRoVj6j4X8O6jqH9oX2jWlxdEqWd0++R03jo+O24GtiitpRUt0YxnKLvF2MTXLbXTffbNLvCsaQogtvlw53He3zcAhSMfSqNiPHMkDyXT6dHJ5ThIsD/WbsA5wcJt59c9a6mipdO7vdlKpZWsjI8Orrnm3r615YLMghWMjYAAdxXHODx15rXooqoqysRJ3dwoopJGWOMySMsaDksxwB+JpiOe1r/QPGeiamOI7xJNMnPuf3kJP/Alcf8AA61tb1CHSdHu9UuFdobWMyOEHJA64rGs0074k+NrfwTpfiS3gt7W3/tS9urGRJJw0cqiOOI8qrbjuY4OBgY5qx4q+zeC/Gv/AAh/iPxHDqNjfWIvLO41DZHKpEmxopCoCNk4KnAJww5xXD9cpqs6Sev4Hpf2fVdBV2tF062uQXfioR6d9sh0u6mBJjVUwx8zy/MVcDkgrySM46Uml+LIdRuryytLXz7qzjjll2TDy3Ro0cujdwN4GOprWGkaS8auljblDGURkHG1jkgEeue1NXQ9GWNo00y1RGZGYKm3JVQqk49FAH0FdNqnc4+albYXw7qQ1jRrfUlgaBZ13qjNkgHpngVoVBYWdrYWq2tnCsECfdRc4H0zU9aRvbUyla7tsFFFJTEbMlo0nhez0WF1juvE16LUsf4bZAXl9OqKw/4FXq8MccMSQxKEjRQqqOgA6CvOrS087xn4JtG8wPp1hdX7hVyBvAjUN6Z3tj/dr0ckAgEgZ6e9fMY+fNNfN/jb8kj7TK6ahB6bWX4J/m2FFJuGcZGaWuA9QKKKKAMm98S+H7LWY9HvNYsrfUJAClvJMFc5zjr9K1q5Hxt8P9F8UzNcXEt1ZXDqEmktiuJlAwN6urKxHZsZHY1z/iPSPiHpOqfaPDmoTXem29rHDBF5qvIFUYw6ScSt1bfvUnOOcCuqNGlUSUZWfW5wTxFei5OcLx6cur+aPN/2x/hrFe2J+IiXclxLYmNJbSchkEe5R+7AHGecg/3iQe1dx4bv9I8SeGtB0LTpIz4b03Sre81VoiQJG2/JbH2JDMwPUBfWrep+KJ9S+Hmo2/jjw/eWUd4DZxPFZuPOdwxUCFzvUqBk5O0kcEngcJ8H0/4R/wCF0vhee3kttVS/8y7STh2gZFeBvoUIH1Vq9GlCUoxhPdOy+7f5K/poePXqQjUlUp/C1dp377eSbt66nVa3qU2qX7XMo2r92KMdEQdAKo0tFe1GKilGOx4E5ynJyk9WO8yT5f3j/Kcr8x4Pt6Us8007+ZPLJK3q7En9aZRTshXYUfkPrRXNePZ7i4gtPDFjI0V7rTtC0i9YLVRmeX2+X5R/tOKUpcquOEeaViLwZ/xO9YvvGEgzDPmy0rPa1RvmkH/XRwW/3VWuOh8deINN1ia3vZo7qGO4ZZEdBkANg4IrQu/iFHpzT6ZpOlwraWq/Z7Nt5G0KNoOPTjgV55LI80ryyMWd2LMx7k9TXRh6DjH3kedjcYpSXs3sfRcMkc0KTQsHjkUMjDuD0NPrzf4N3mozS3dnJO0ljBECqMc7GJ42+g616RWc48rsddGp7SCkYHinQZtav9MkE6pb2xcToXZS6sU6Y74Vh1H3vwrMPhC8aN1kv0nknspYLmad2dpJDnYwGPk2/LyDzjp3rsqKwdKLd2dMa04pJHDT+CdS/tOO5s9a+yRi8WciPdlEVSAqjoev8XTHFasOh6oviC11RbmztYbbKfZIQ7LIjZ8xiSR8xO09D90c9a6SgY7kAdyewoVGKG683uVPhl438H+B7/xPpPiy4Fhq13fvfidrd5Pttq4AiClQSSoUps6/LkA5rO8FwmLTbyaOwk06zu9SubqxspF2tbW8khZEK/wnq23+HdjtVT4fFr6LUvFD5DazdF7fPUWsf7uEfQgM/wDwOunrlw2EUKjrJ7nbjMdKpSjQa+G34IKKKK7jzAoAyQKKKAOfi8X6M8EsjPMjRs48tk+ZtmemOOdrYyecGnweLNDkD7rsw7XK4kjIJwDkgY6fKwz6qa05dN06bPm6faSZBB3QKcg9R0pf7PsCyt9gtSyggHyVyAc57e5/M1Fp9zW9PsyOw1XT74yi1ukk8pFkc8gKrAkNk9sA1QsfFvh69uobe31EE3DFbeR4ZEinYdo5GUI5/wB0mue8W3sWu6Zqvhvwbp0WoXk8fk3d1HiK0hAxlJJQPmYgFdi5IB5xXY/EXxjY+OvhxJ4IsvBurWt9eJFDLHe2Xl2unBWUlxJ919oB2hCc8dBmuOviqsJRVONzvwuCo1ISlVny222+8zdT8Y+GNPnNvPrNtLc/8+9tm4lz6bIwTVb/AISPXL7/AJAvg7UGQ9J9TlWzj+u35pD/AN8it7TdP0/S4fI0yxtbKEdEt4VjH/joq9b2t1cf6i3ml/3EJrral9p2/rzOBOF7Rjf+vL/M5P8As3xnf/8AIQ8SWelRnrFpVnucf9tZs/oopY/A3h15BNqcN1rcw536pdPcc/7hOwfgtdTPDNA22eGSJvR1I/nTKFTi9d/xB1ZrRaemhyXi3T7dr/w3pulb9LvTes8Fzp7eRLbQIu6YoV6BhtUjkfMOKj1J7Pw/JqdxdyJemfyFurrVZ3uJ7ksSFUk8FV/ugADk4q/pH/Ex8bavqZ5h0+NNMtz23nEkxH4mNf8AgNaF7od1qVzN9mmOJhGGjFuZCChyCCDxWTpxbdRLU3VWSSpNu29vPcxNN8N2LNcyaXNNoU8cu3fpM5ED/KGz5TAoev8Adq3u8Y6d96PTfEEI7xn7HcY+hzGx/Fa3oNJv9MEzX6SB7iXzNxgMa/dAwB+FSVpCCteP4f1YxnOSdpK/r/Vzn4vF+jrKtvqn2rRLgnAj1KEwgn2k5jb8GrfRleNZEZXRhlWU5BHsRSSoksTQzIkkbDDI6hlP1B4rAfwhpUMjTaPJeaFMTknTpvLjJ94jmM/981XvrzJ9x+X4/wBfidDWpZW2n2GmnxB4gmNvpkTAIgGZLl+yIo5JJ4wOtchp9v41ivYbVI9P8RRuwACn7Hc479cxscf7tTQfGHwZa/EyU+KLfU9JTSY1stNt5ocpA54mkYqxUnouRngcda5sRWlblinf8fl6/wCZ2YWhC6nNq17LtffXrZfjoet+BtMvnurzxTrVu1rqWpKqR2rEH7HbJny4uP4jks3ucdq8/wD2rpfFWn6P4f17w9dXMFtp1673ptxl13LhG6f7w/4FjvXrmgaxpmvaVBqukXkd3ZzrujlTIBH0PI/GrzKrKVZQQexFfPwrunXVSUdun4WPqqmFjVwrpQlv1/G58L+DvF/xOsvGOneLZ49Yv7DT7wx3CyBsyR3UhfaQB3yCOevrxX3PDIJYUlCuodQwDqVYZ9QeQfagRxgYCLjjt6dKdTxWJjXtaNrE4DBSwqac738v+CwooorkPQCiiigDifjT/pPgs6HGqPcazdw2ESMCSdzgsR7qqs34V558SZItN+KWn3VuAllcW66LNjoJEBkgJ/HzE/4EK7XULyO88cavrkm2W38NwCyslPK/a5QGkYcnkKUXsR8wrz/xhp82taDfW0b/AOmOPOt5D1WdGDxt/wB9AV72BotQT7a/N2/S33ny2Z4hSqNfzafJXX5t/cjToqjoGpR6zollqsS7VuoVkKnqjfxKfcNkfhV6vYTuro8Fpp2Zzuo6p4hs9RuPL0b7bZeaI4fL4fG1SXbr8uSw4GeKE1nW1mIm0GZ0LhFEanPMhGSemAoBz3zXRUVHI77l88bfCcbqGuateajpfh97d9Ck1O+gtpr4SBjbRSMRlcjAdtu1c9Cc810PjfwRpXgPxp4dvNHv9RuTrQm066gv7t7lwiRtKJY2clkwy4YDg7xwMCsT4iIurQ2ng+JVM2svm4cDmG1iIaSTPY52qp7M2R0q9YWOg6XfXN82oz3N3axCGW41DUJLmS2iOCEDSMdinjgdeM5rgq0qjrxlz6L/AIf8j1cPVp/VpU1TvKXZX7Jfjt5+p5T4z8PXHh/VDG+ZLaUloJcfeHofcVh1ueO/EC63r0sv2hRbQkx26Fv4R1P1J5rBVkY7VdWPoDzXuwr037vMr+p8nXy7ExTqqlJQ78rtb1tsX9C1G60vVILy1maNlcbsHAZc8g+or0jxf8QLazBtdDMd1OR8055jT6f3j+leUgqwyrBh6iszU7mee5/srT32TlQbicc/Z0Pf/fPYfjTnyNKe/wCpnT9tTcqVuV9b9O/9fqe3aF8QtKudOjE/268vIwFujp+nzTxxyf3SyqQGxjI7Vf8A+E20wn5dL8SN9NGn/wDia574EyWlnpV3otrAYvKYTBgc7geOffPOe+a9I3HON3PpmuKcJp7nr0alKUE0n9//AADk4vH2kS3M1tDpfiOSeDb50a6RLuj3DK5GOMgHFSf8JVo9zqFlHrGj+IbfRhMX1GW502SOFYQjHMjf3A23d7e1O0UlfiT4nXJ+az09/wBJh/Sk+JzNL4TbS0Y+Zqt1b6eMekkgD/8AjgauWpGdSlJN9ztpShTrRaj2evyY/UfEnhzQtauYbe1u9O8NSeWbC8NuwslO351B6xJnGNwC9ccV0MMkc0KTQyJLE43I6MGVh6gjg091Uho9oMZG3aRkEemPSuXm8IpYzvd+FNQk0G4Y7ngRfMspj/tQHhfqhU1pSpyowUVql95nWqwrzc2uVv7v6+86iiuVHiq60ciLxlpZ0xc4Go2xM1i/uWxui+jjHvXTQTQ3FulzbzRzQOu5JUcMjD1BHBFaxmpbGMoSjuSUVFcXFvb2j3dxPFDbRqXeZ3CoqjuWPAFcx/bWs+JP3fhWIWenHhtZu4jhx/07xHl/99sL6bqJTUQjBy16Gv4h8QaZoaxJeSSSXVwcW1nbp5lxcH0RByfqcAdzWQdJ1zxL8/iSVtM0s9NItJvnlH/TxMvX/cTA9Sa1fD/h7TdFaWeBZbi+n/4+b+5fzLif/eY9B6KMKPStep5XL4vuK51D4N+/+Xb8/Qhs7W2srSK0s7eK2t4l2xxRIFRB6ADgVs2a2On6Hc6/q1vJdQRusFrao21rmdyAqA/Ugfn6VSsLaS9vYbSH78rhR7Z711vh23j1rxs5hUHRvC+bW2HaW9Zf3knodinaPdifSubGVvZwsv6X/B2OzL8O60+Z+i9e/wAlr9y6ldrPXI1D2fw3sVuMjBuNXVo19yADmtH/AIRvxlfR/wCneMxpilV22+kWKIsZ7jfJuLDpg4X6V2tFeBLFzfRfn+dz6mGApx6v8v8A0lL8ThNQ0nxlpduPLurfxhYhf3tpfxpBc/WORRtJ9mA6dea4/XtX8H2On3d9d3d74furaB5m0/VLdkZtoPCMeGBIIBBINe118/ftTXkniPxR4Q+GdleRodSvVlvF5+RdwCFiPx4xnketdODxE5T5Vp5r9Vt+BxZjhadOnzvXyev3O9/xa8ix8OYvDdj4esLNbq88Ta1NGbu6tdMiLL50jF5C8n3QAzbclh0Arv7PR/GmoRlWvLDwlZZIW20+Jbi4I5wWlYbQeh4U8dwa7PTrSGwsYbO3jSOKFAqqihR+Q4qesauMlLRfjr+G34fM6aOXRjrJ79tPxu3+NvI8/vdJ8S+HbUzSale+MNLbd9utLqNDcouPvwFFG4j+537EVgatp9vHbQappdwLvSroZgmXnb/st6Ef0r1+vPtZ0+08M6+YvLWHw3r7mO4XICWl6T8kgH8Ik6HHG4A966MHjGpa/wDD/wDB7d9jlzDL4uF1t59Pn279t+5x9FW9V0660y7e3uomUqcB8fKw9Qafpekajqbf6HavIvdzwo/E173tIcvNfQ+X9lPn5OV37Gh4CA/4SJX6lIZGX64rQ8A+E/D+ufCvTLXW9NttTjvEe6mM8YLb5HZzhhyCC5AIOcVBo1vY+HtWS91TxFoluIlbzYmul3YI54qL4N+LvC0Ph+PQY9UgilS/u0gDsAsoaZnTaenKuMA4JweK8jGylO86V+m3/bx72XRhTcadeyvzaO393od54Z8P6L4Z0tdL0HTbfT7NTu8qFcAnAGSepOABk88CtOiivEbcndn0sYqKtFWQUUUUhhRRRQAUUVUtdT067vbmytb+1nurUgXEMcqs8RPTcoOV/Gmk2JySsmzz5NPkjuvEXhiRWhvZ9Ql1ezYrhLyJ8EhT/eQnaR16Hoa5rkHuCK9M+IGl3l5p1tqmjxh9Y0mcXVoOAZR0khz2DqSPTO09q4nxClpdJba/pbb9P1NPNjOMFH/iUjsc9vXNfQZfiOZWfX8/+CtfvPk81wjg+ZdPy/4D0fqjhvDX/Et8RazoJ+WJpBqVmO3lzE+Yo/3ZQx/4GK6Ouc8Yn+z7vSfEg4WxuPs92f8Ap2nIRifZX8tvwNdGRgkGvShpeJ5FTW0u/wDX/BCmTSRQwvNPKkUMal5JHOFRRyST2AqHVL+y0vT5tQ1G5jtbSBd0kshwFH9T6AcmuZhsL3xhKl7r1tLZ6CjB7XSpRh7rHIluR2HcRfi3PAJStotwhC6u9EO+H0sWuT3/AIw82OVtSIiskVwxhs4yRGCB0LndIf8AeA7VzvxP0+606HU79cRyandCHGeJIPLQnPoQycfU11154I8H3Uhkk8N6ckp/5aQReS//AH0mDXB/FXw/ounabBZ2Osa5BdmQOkH9pSTIi45JWTdj2rnnhPbpQqK/o/8AgeZ6WDzmplk5V8O0m0l7yurJp20fkvz31OGEZ81GKggTs5yP4TTGjeP5tyAnft3MBtz3FVPsesRn9zrYkHpcWqt+qkV9WfsteG9Db4fJrdxa2d5q9zNLHdTGIN5e1iBGobJUYwcd81yZhSpYSCai+ZvuvLtfsj2MizbF5lObqzh7OCs0ot3u5aatWXvO79Frd3+Ur25mtXWwsDFPd3C7ov7sQHBkb2H6niremWUVha+TGzSMzF5ZX+9K56sff+XSvVP2p9L8K+E/HlndWMdpp0mp2he6SNNqBlbCscDC5BPoOK8zikjmjEkMiSIejIwYH8RXpZROnUoKUdLX0ve2v9fkfM8XKvHHP2jvzKL5rcvNorXWya623fvdTsPA3iaw8OaZfs9vLPfTMvlgDCYA4yfqax7rxHrFzraaxJdsLqM/u9vCqP7oHpWTRXqciu2fMOrPlUb6I9cW/T/hJ/DniWNfLt9btm026HYSjMkP/jwlX/gQq74h/wBM8d+GdO6rbC51OUf7iCKP/wAelP5VmR6DdyfCP7NHITeLENQs2bgRzIwljAP1UD/gRqfwPqUHibxTqniW15txYWdpD7FkM8g/AyKD9K8mpZTcO7/r8vxPpqLcqSqPdKz/AE/P8Ds6KKK2MBDyCp5BGCD0IrktP8M+B7T4n6bF4ihi0/w5fW0zG2eZorC4vwy7BKmdgOwuQDgMR3IFddWpL4We400vrTadZ2Eo+YagyhGHurcfnXLjIwnTcZStc7svnUp1lOEea26OD8ReGfAdx8V1tPC8NvdaJZ2PnXtnbyl9Pt70yDy2VAdnmFN5K9BhTgE099a1p7BFTRrlbkwgvIYG2xPnDfKRlgOuB1HSuytdB0yDRZJvDeoaRfWVq22aPTdu2En2XiqVThKajS5Yyv3Kx1aU6znONr7a/wCRyU+u+Ko/MaPw0siI20AF9zct830AUEgddwxW34dvNQvbBptSsxZ3AkKmIK2AB0OW+9nrkeuOoNasEUk8yQwo0kjnaqqOSa6K3sxY3i6Vpulw65rnym5819trYK3QyNzknsoBJ9hzV1aqo6yd/Izo0XiNIq3nr93n/XQpeH7iHR7HUvFF5gW2m2zspP8AHIRhVHuen4iu5+HOlTaN4L02yuc/ajGZrnOcmaRi79enzMayrHwzr+o39rL4putIWwspxPBp2mwMIpJAPleRn5O05IUDrg54xXa14WOxKqvT+rbfqfTZbg3RV2tv13f4JL0CiiivPPWCvm/4Lu3xA/aH8R+PJI5PsWmKbez35+UkbQMjjO3PHt7V9IVl+GfDuieGbB7HQtNgsLd5DK6xg/M56sSeSfrXRRrKnCatq9P8zjxOGlWqU3f3Yu79ehqUUUVznYFVtUsLPVNPn0/ULeO4tZ0KSxuMhgas0U02ndCaTVmcXN4a8U6dtj0DxNFc2IIAstZt/tAVeeBKpDnsAGz35NC+ENU1hCvi3XGkt+iadpe61tgM/wARB3v24JA68Gu0orb6zU+feyucv1Klfrbtd2+79NjAs/BXhCzgjhg8M6QEj+7utEZhznqQTVTxl4E0XxJ5k0iG0vXXa1xCq/vOmBIhG2QDA+8MgdCOtdVRUqvUUuZSdzSWFoyhyOCt6HkP2n4hfD1LCxMNr4g02ULFBDDDJujkyQIVfJKgjBBcEcFcqADXrqEsisylSQCVJ6e1LRVVq3tbNxSfV9yMNhvYXSk3Hon0+YUUUVgdQUUUUAVtVlvIdNuZtPtVu7tImaGBpAgkfHClj0ye9fNHwN8LfFLw38Vm8Sappyz2niEz/bg82DEqyj5st35DY4LYOM19QUV0UsR7OMo2vc48RhPbVIz5muX+v6/4e5Xldnp5t31DwTeXCxaiL+fUtNdwVS8hlYuVUn+JSxBHbg9DXqlcb8YYYB4O/tOWAu+mXltdrKo+eFVmTzHU9R8m/PtmrwdRxqKK62+/oRmFFTpOb6J/Ndfy08zyrx08Fl4fv7XU7WSTz0a0Nv0Z3cFdue3rnsBmuS0vxF4lsrO2S7awvzDEqSIsbRvJtABIfJ+Y47jGfSu4+PsMkl5ZSWUb6hd311HNplraASSXYCYfao6AKxJY4A4yea83M0v22TT4rK8fUYyA9oYGWRCem4EfKPc8V8/xVnGc0cVRWXp8rS2XNeV9no9vkfQ8HZDkVfB13mTXMpP4ny2jZWktVv31Ol8Oafc+JpLXxTryq0QPm6ZpqndFadvMk7PN79F6D1rrjXhXinQ/Eun+IJLezg1GaSO0szavbR3TL53mM0oidGESdcEyAjFbHiHWvifZ6RDdWS6hcXlxfXR8ldMRkhhilxHGcKW+dMnccZxwR3+8oYiSh+8i+br116n5xiMLGVT91NON9L6adPw38z14ZHODivBfGNjcaf4kvba4keVhJuV2OSynkfoa0reTx9Z3+ryQvq01wh1BoZ57EyLGGni8rYAMODHuIADYwcDjFYPjZvFd1oc3iDUNJ1JNQOnWsAna1C7W+0yguUxgEpsyNuQCPlHbqpY1ResWefistdWGk0VK2fDHirxH4YklfQNZutP87HmrHhkcjoSrAjPvjNee2174mKRma3c/6J9pciEA7whHlY9d+G+laPhO41S406VtWVxMsxCF4vLLJgEHGB6ntXVN0cUlTqQuvNHn0JYvLW69Cqk9tHun0a2a02fkdDq2oX2rX019ql5Ne3U5/ezTtuZ/QfT26ViTaJp7SGa3SSxmP/LS1cxn8QOD+IrSorojQpxioKKstjiq43EVasq1Sbcpbtvf1MsW+uw/JFqNpcJ2e4tyHX/vkgH9KdHp99LIv23W7ny8jelpEkXHfBIJrSp9vBNczpBbwyTSucLHGpZmPsB1o9lHq397JVed9Er+i/yPQvCXhnS/Guoro/hXR31m5tLdZryfxFqNw1vaISVRNoJDM21sBQAACT6UzwzZa/pk/ivwLdaPa6bqVrdNdOllJiIiRlMSofl/dmMAZ4Iwe9b/AMKvDPxB8B3Vz4rW50DRbS/hSCez16dohcbCSjqUyUZdzDkHIPTvUvgbVdAvvG3i7WvFXiSXUfEUt0sEkGi2Uk1uLZEUwtHgMduDglv4t1fO+0ccVJJXhrsr/iup9sqangYOTtU0bu7fg+na3kEknjKIyXhht2WMOFtQQ+8YBXBHOc5GfQ5Irprbzvs0X2jZ52weZs6bsc49s1rWV74Zu0kex0Dxpf8AlkBtmnlOT/vYq9ZRtcwtJZfDXX5Qrbf9Nu4bcnjqAz5xz1xXR9ahDe/zsvzaOb6nOpazXyu/yTKvh82tlDf6/qC7rTSoDOy/3n/hX8/1xXT+GfBtrcxw694ss49S1+fE0huP3iWpPIiiU/KoXpkDJOck1jXGla5rdnHoDeBzoenz3cM15PNqMUytHG4Zk2oSxLBdvpzzXpteVjsS5O8Xv59Pl3d/wPcy3BqKtNXS7prX0aWytb5nKa94UmXUE1vwrPb6ZqccJhaF4/8ARbtM5CSqvTBJwy8jPccVy109m03l+IfC+taFd5OZLGBru2lxgkqYwSOvcCvVKK5qWLnD+tf69bnZXy+nU208rXX/AAPk15nnWl2+uXfmR+GvDq6DASE/tPVG3XBQ9WjhGecdN5Ueo4xXbaBpFlomnLZWSNt3F5JHbdJNIfvO7fxMT1P9Kv0VnVryqbmtDCwo7b/1sl/w/cKK5HXviZ4G0LWb3R9X8RWtne2Nv9ouIpA3yJjI5xgnH8I59q6LRdTstZ0m11XTpvOs7qISwybSu5T0ODyPxrOVKcUpNaGsK9OcnGMk2vMuUUUVBqFFFFABRRRQAUUUUAFFFFABRRRQAUUUUAFFFFABRRRQAUUUUAFfPHxG/aEuU8Tav4C8F6Cb3XxMtpZTvKNm9jhnZSOApGBzya+h65G++GfgO88T/wDCT3Xhmxk1bzFlNyQQS46MQDtP4jnvXRh50oNuor/1/X+Rx4ynXqRSoyt3/qz/AE9TxXwl4D1LwNbac2oeJrk+PdYmi/di5KxQ2+8/uSwyqIzHA7FuBk5NO8F+LNQs/ir4y0DxXGNatI3iF7qCRbZLZY8xCXaP4AWGT1A5PANd14TgvPFvxIu/FU32h9HsJna1l2kpPsBSJI+ASozJIePvsBklc15J8M/G2iL+1D4mhksbq9t/EPmWQhNu29A8mcyRkZ24AB+p9MV69735ldpXfk3fRP8ArzufPWceVwdot2V9U0ratbWb9LLax6rrmmzaVemBm8yFhuhlH3ZEPQiqGT6mupudLbw28egakzXHhe5cR6deOcyaZKThYnY9YycBWPTIU9jXP6pY3Gm30lndLtkQ9ezDsR7V24XEqqrX1/P+uqOLGYR0ZXSsvy/4HZ9fW5WyfU1wPxm1Dy9Ms9NV/nmkMrjP8K8D9T+ldhrWq2Wj2D3l9MEjH3V/ic/3VHc14b4j1a41vV5tQuOC5wiZ4RR0UV6NGDbueLjKqjDl6sz6KKK6zyAooooAK9a+CP2jR/Bvi3xTZxxjUESKy0+R1BImkbAAzxnLLXktewfDIrcfBvVI42UNZeILO6uMnG2IPHlj7DBJPsa4sf8AwrdG1+Z6mTr/AGjm6pSa9bP/AIc940PwRo9pPHqOpLNrWqjDG81JhNIjDB+QY2pgjjaBXiHxIik+G/7UmgeLoIo4NK8RhbS6ZsJGr/dYk4wMAlj7nrzX0pa3EF1bx3FrNFPDIoZJI3DKwPQgjgiqWt6FpGtNZtq2nw3hsrgXFv5oyEkAIDY79e/HQ9hXx9LEyjNupqnofo9fBRnTSo2TTun/AJ9/8zRooorkPQCiiigAooooAKKKKAPnD4z/AAG17xp8Qtc8QWmrRwQ3lioiQbh8yqF2tgjJOOB0969z+H+kz6D4J0bRbl1eazs44XZRgEgc1uUV0VMTOpBQlsjko4KlRqSqR3f6hRRRXOdYUUUUAFFFFABRRRQAUUUUAFFFFABRRRQAUUUUAFFFFABRRRQAVn+I9MXWdDvNLknmgS5jMbNEwVsHqMkHAPQ98E4xWhRTTad0TKKknF7MxvBegw+G9Ah02N/MkyZZ5OgeVuWIH8K56DsAKZb+EfDdv4rm8VQ6PaprUyBJLsL85GCPoCc8nqe9blFU6s22777kKhTUYxtpHbyKurafZatp0+najbR3NpOmyWJxww/z37Vw2o6brmh2y2d9Yy+K9DiGI5kYDUbVc9COBKAMcghj3B616HRV0q8qe2xnXw0K2+j/AK36Nf0j5p8aeAZvGmpHUPCfiawvo4xsGnXbm3uLY91KkZznrkA1gJ8EPG6nN0dItE/vy3wx+gNfTfiDwn4a8QSLJrGiWV5KpGJXjAk4zgbhzjk8ZxWS/wAMPAMn+s8M2b/7xY/1r16ecyjFK/4J/jdfkfO1uG6c5uXKv/AmvwtL8z5//wCFOTr8k3jnwnHL/cN5/wDWrP1r4P8AjSwtWvLO2tdZtR/y006cS8f7vBP4Zr6lHg/wmAB/wi+icf8AThF/8TWZN8PPDkdw93o8dzoN4zFvP0yYw8n1TlGHsVI5qoZ1O+r/AA/yf+ZNThik46R+6Tv+Ka/I+MHt7iO5Nq8Eq3AbaYihD59Mdc13uhfCHxdqFit/fCy0O1b7j6lP5Rb/AIDgkfjivodvD/jYXaN/a3hud1wo1KXSSLtRjnADbc1e03wHo6sLrXt3iPUTnddaiokAyBkJH9xF44AHHqa3rZ1p7tl+P+X9dDkw/DC5nz3frZfk5N/LTzPnj/hS2uHhPEvhZ27KL85P/jtdv8NPD9t4KmvbXSbxvFniC8iFvPZ2YzYQAnrNIeMD88Zwtet3fgnwfdWz283hfRzG4w22zRTj6gAj8K1tL0+x0uxjsdNs4LS2iGEihQKo/AVw1s1nVhyy18tF/X4ep6uG4fp0KqnBWfe7b+XT77+hleBPDcfhnRntRIsk9xM1xctGnlxeY2MiNBwijAAA9MnJJNb9FFeTObnJylufQU6cacVCK0QUUUVJYUUUUAFFFFABRRRQAUUUUAFFFFABRRRQAUUUUAFFFFABRRRQAUUUUAFFFFABRRRQAUUUUAFFFFABRRRQAUUUUAFFFFABRRRQAUUUUAFFFFABRRRQAUUUUAFFFFABRRRQAUUUUAFFFFABRRRQAUUUUAFFFFABRRRQAUUUUAFFFFABRRRQAUUUUAFFFFABRRRQB//Z"/>
          <p:cNvSpPr>
            <a:spLocks noChangeAspect="1" noChangeArrowheads="1"/>
          </p:cNvSpPr>
          <p:nvPr/>
        </p:nvSpPr>
        <p:spPr bwMode="auto">
          <a:xfrm>
            <a:off x="479425" y="-15239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" name="Obdĺžnik 15"/>
          <p:cNvSpPr/>
          <p:nvPr/>
        </p:nvSpPr>
        <p:spPr>
          <a:xfrm>
            <a:off x="5974814" y="3244333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sk-SK" dirty="0"/>
          </a:p>
        </p:txBody>
      </p:sp>
      <p:sp>
        <p:nvSpPr>
          <p:cNvPr id="17" name="BlokTextu 16"/>
          <p:cNvSpPr txBox="1"/>
          <p:nvPr/>
        </p:nvSpPr>
        <p:spPr>
          <a:xfrm>
            <a:off x="4662172" y="285752"/>
            <a:ext cx="5655311" cy="461665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NITRA</a:t>
            </a: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93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7" name="BlokTextu 13"/>
          <p:cNvSpPr txBox="1">
            <a:spLocks noChangeArrowheads="1"/>
          </p:cNvSpPr>
          <p:nvPr/>
        </p:nvSpPr>
        <p:spPr bwMode="auto">
          <a:xfrm>
            <a:off x="4856308" y="5726825"/>
            <a:ext cx="100057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sk-SK" dirty="0">
                <a:latin typeface="Arial Narrow" panose="020B0606020202030204" pitchFamily="34" charset="0"/>
              </a:rPr>
              <a:t>CASTLE HILL – WATER EROSION MITIGATION /2023/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sk-SK" dirty="0">
                <a:latin typeface="Arial Narrow" panose="020B0606020202030204" pitchFamily="34" charset="0"/>
              </a:rPr>
              <a:t>RECONSTRUCTION OF SIDEWALKS, STAIRCASES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sk-SK" dirty="0">
                <a:latin typeface="Arial Narrow" panose="020B0606020202030204" pitchFamily="34" charset="0"/>
              </a:rPr>
              <a:t>PLANTINGS OF GROUND COVERS</a:t>
            </a:r>
            <a:endParaRPr lang="en-US" altLang="sk-SK" dirty="0">
              <a:latin typeface="Arial Narrow" panose="020B0606020202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72" y="4124731"/>
            <a:ext cx="3664178" cy="244218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361" y="908252"/>
            <a:ext cx="6177999" cy="411766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72" y="908252"/>
            <a:ext cx="4497011" cy="29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25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344" y="4752392"/>
            <a:ext cx="3412671" cy="1919627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378" y="4752391"/>
            <a:ext cx="3412671" cy="1919627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258" y="4752391"/>
            <a:ext cx="2882723" cy="192134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0057"/>
            <a:ext cx="5371940" cy="3580419"/>
          </a:xfrm>
          <a:prstGeom prst="rect">
            <a:avLst/>
          </a:prstGeom>
        </p:spPr>
      </p:pic>
      <p:sp>
        <p:nvSpPr>
          <p:cNvPr id="8" name="BlokTextu 13"/>
          <p:cNvSpPr txBox="1">
            <a:spLocks noChangeArrowheads="1"/>
          </p:cNvSpPr>
          <p:nvPr/>
        </p:nvSpPr>
        <p:spPr bwMode="auto">
          <a:xfrm>
            <a:off x="282872" y="319716"/>
            <a:ext cx="1000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CITY CENTRE POCKET PARK + SHADE PROVIDING MOBILIAR /2021 – 2022/</a:t>
            </a:r>
            <a:endParaRPr lang="en-US" altLang="sk-SK" dirty="0">
              <a:latin typeface="Arial Narrow" panose="020B0606020202030204" pitchFamily="34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086" y="1562605"/>
            <a:ext cx="6423963" cy="296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0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4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2" y="380315"/>
            <a:ext cx="2563171" cy="2242393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2" y="2905905"/>
            <a:ext cx="1759380" cy="2502709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2762" y="380316"/>
            <a:ext cx="2443297" cy="2242392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061" y="2905905"/>
            <a:ext cx="2812513" cy="2502709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3592" y="2905905"/>
            <a:ext cx="1929517" cy="2502709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4049" y="380315"/>
            <a:ext cx="3096810" cy="224239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526" y="2905904"/>
            <a:ext cx="3754064" cy="2502709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92671" y="788621"/>
            <a:ext cx="2197077" cy="1464718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165172" y="5691810"/>
            <a:ext cx="5582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Arial Narrow" panose="020B0606020202030204" pitchFamily="34" charset="0"/>
              </a:rPr>
              <a:t>BUILDING THE CYCLING INFRASTRUCTURE /2018 – 2023/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Arial Narrow" panose="020B0606020202030204" pitchFamily="34" charset="0"/>
              </a:rPr>
              <a:t>AIR QUALITY MONITORING /2021 - ... /</a:t>
            </a:r>
            <a:endParaRPr lang="en-GB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07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50" y="2295524"/>
            <a:ext cx="2743200" cy="3226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892" y="2295523"/>
            <a:ext cx="2420021" cy="3226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955" y="2295522"/>
            <a:ext cx="2420021" cy="3226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0018" y="2295521"/>
            <a:ext cx="3634046" cy="3226695"/>
          </a:xfrm>
          <a:prstGeom prst="rect">
            <a:avLst/>
          </a:prstGeom>
        </p:spPr>
      </p:pic>
      <p:sp>
        <p:nvSpPr>
          <p:cNvPr id="9" name="BlokTextu 11"/>
          <p:cNvSpPr txBox="1"/>
          <p:nvPr/>
        </p:nvSpPr>
        <p:spPr>
          <a:xfrm>
            <a:off x="154470" y="1443660"/>
            <a:ext cx="5582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arrow" panose="020B0606020202030204" pitchFamily="34" charset="0"/>
              </a:rPr>
              <a:t>TREE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arrow" panose="020B0606020202030204" pitchFamily="34" charset="0"/>
              </a:rPr>
              <a:t>ARBORISTIC INTERVENTIONS</a:t>
            </a:r>
          </a:p>
        </p:txBody>
      </p:sp>
    </p:spTree>
    <p:extLst>
      <p:ext uri="{BB962C8B-B14F-4D97-AF65-F5344CB8AC3E}">
        <p14:creationId xmlns:p14="http://schemas.microsoft.com/office/powerpoint/2010/main" val="3110379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215" y="4161325"/>
            <a:ext cx="2922814" cy="1948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201" y="4164021"/>
            <a:ext cx="2922814" cy="1948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4021"/>
            <a:ext cx="2922814" cy="194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074" y="539311"/>
            <a:ext cx="2262661" cy="1696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6242" y="539311"/>
            <a:ext cx="2683372" cy="1697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121" y="539318"/>
            <a:ext cx="2262661" cy="1696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9324"/>
            <a:ext cx="2262661" cy="1696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276" y="2409700"/>
            <a:ext cx="2107924" cy="1580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869" y="2409699"/>
            <a:ext cx="2371415" cy="1580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462" y="2409699"/>
            <a:ext cx="2371415" cy="15809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192" y="2409700"/>
            <a:ext cx="2810564" cy="1580943"/>
          </a:xfrm>
          <a:prstGeom prst="rect">
            <a:avLst/>
          </a:prstGeom>
        </p:spPr>
      </p:pic>
      <p:pic>
        <p:nvPicPr>
          <p:cNvPr id="15" name="object 5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416" y="4161325"/>
            <a:ext cx="2513340" cy="1948708"/>
          </a:xfrm>
          <a:prstGeom prst="rect">
            <a:avLst/>
          </a:prstGeom>
        </p:spPr>
      </p:pic>
      <p:sp>
        <p:nvSpPr>
          <p:cNvPr id="16" name="BlokTextu 11"/>
          <p:cNvSpPr txBox="1"/>
          <p:nvPr/>
        </p:nvSpPr>
        <p:spPr>
          <a:xfrm>
            <a:off x="131570" y="6183440"/>
            <a:ext cx="8768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arrow" panose="020B0606020202030204" pitchFamily="34" charset="0"/>
              </a:rPr>
              <a:t>PLANTING OF NEW TREES – COMPENSATION FOR THE ASANATION OF OLD OR ILL TREES /annually/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arrow" panose="020B0606020202030204" pitchFamily="34" charset="0"/>
              </a:rPr>
              <a:t>FLOWER BEDS –  SUPPORTING INFILTRATION OF RAIN WATER</a:t>
            </a:r>
          </a:p>
        </p:txBody>
      </p:sp>
    </p:spTree>
    <p:extLst>
      <p:ext uri="{BB962C8B-B14F-4D97-AF65-F5344CB8AC3E}">
        <p14:creationId xmlns:p14="http://schemas.microsoft.com/office/powerpoint/2010/main" val="2807874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875" y="728265"/>
            <a:ext cx="2592492" cy="172790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77" y="728265"/>
            <a:ext cx="6013761" cy="4008195"/>
          </a:xfrm>
          <a:prstGeom prst="rect">
            <a:avLst/>
          </a:prstGeom>
        </p:spPr>
      </p:pic>
      <p:sp>
        <p:nvSpPr>
          <p:cNvPr id="6" name="BlokTextu 13"/>
          <p:cNvSpPr txBox="1">
            <a:spLocks noChangeArrowheads="1"/>
          </p:cNvSpPr>
          <p:nvPr/>
        </p:nvSpPr>
        <p:spPr bwMode="auto">
          <a:xfrm>
            <a:off x="156577" y="6117542"/>
            <a:ext cx="1000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sk-SK" dirty="0">
                <a:latin typeface="Arial Narrow" panose="020B0606020202030204" pitchFamily="34" charset="0"/>
              </a:rPr>
              <a:t>SMALL GREEN INTERVENTIONS IN THE CITY CENTRE /2022/</a:t>
            </a:r>
            <a:endParaRPr lang="en-US" altLang="sk-SK" dirty="0">
              <a:latin typeface="Arial Narrow" panose="020B0606020202030204" pitchFamily="34" charset="0"/>
            </a:endParaRPr>
          </a:p>
        </p:txBody>
      </p:sp>
      <p:pic>
        <p:nvPicPr>
          <p:cNvPr id="4098" name="Picture 2" descr="https://nitra.dnes24.sk/images/photoarchive/2022/09/13/nitra-pesia-zona-stromy-kvetinace-tera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874" y="2615486"/>
            <a:ext cx="5382643" cy="403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38189" y="2061488"/>
            <a:ext cx="2768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Arial Narrow" panose="020B0606020202030204" pitchFamily="34" charset="0"/>
              </a:rPr>
              <a:t>Source: https://nitra.dnes24.sk/galeria/pesiu-zonu-v-nitre-skraslili-nove-stromy-rastu-v-mobilnych-kvetinacoch-foto-101249/fotografia-1?articleId=422042</a:t>
            </a:r>
          </a:p>
        </p:txBody>
      </p:sp>
    </p:spTree>
    <p:extLst>
      <p:ext uri="{BB962C8B-B14F-4D97-AF65-F5344CB8AC3E}">
        <p14:creationId xmlns:p14="http://schemas.microsoft.com/office/powerpoint/2010/main" val="76957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87525" y="3107893"/>
            <a:ext cx="5655311" cy="461665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INVOLVEMENT 2016 - 2023</a:t>
            </a:r>
          </a:p>
        </p:txBody>
      </p:sp>
    </p:spTree>
    <p:extLst>
      <p:ext uri="{BB962C8B-B14F-4D97-AF65-F5344CB8AC3E}">
        <p14:creationId xmlns:p14="http://schemas.microsoft.com/office/powerpoint/2010/main" val="2510732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38" y="691287"/>
            <a:ext cx="5409437" cy="4534719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769771" y="1145820"/>
            <a:ext cx="3131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Community planning scheme</a:t>
            </a:r>
            <a:endParaRPr lang="sk-SK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>
                <a:latin typeface="Arial Narrow" panose="020B0606020202030204" pitchFamily="34" charset="0"/>
              </a:rPr>
              <a:t>Environmental</a:t>
            </a:r>
            <a:r>
              <a:rPr lang="sk-SK" dirty="0">
                <a:latin typeface="Arial Narrow" panose="020B0606020202030204" pitchFamily="34" charset="0"/>
              </a:rPr>
              <a:t> </a:t>
            </a:r>
            <a:r>
              <a:rPr lang="sk-SK" dirty="0" err="1">
                <a:latin typeface="Arial Narrow" panose="020B0606020202030204" pitchFamily="34" charset="0"/>
              </a:rPr>
              <a:t>issues</a:t>
            </a:r>
            <a:r>
              <a:rPr lang="sk-SK" dirty="0">
                <a:latin typeface="Arial Narrow" panose="020B0606020202030204" pitchFamily="34" charset="0"/>
              </a:rPr>
              <a:t> </a:t>
            </a:r>
            <a:r>
              <a:rPr lang="sk-SK" dirty="0" err="1">
                <a:latin typeface="Arial Narrow" panose="020B0606020202030204" pitchFamily="34" charset="0"/>
              </a:rPr>
              <a:t>focus</a:t>
            </a:r>
            <a:endParaRPr lang="en-US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28 Projects submitted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Online voting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Volunteering</a:t>
            </a:r>
          </a:p>
        </p:txBody>
      </p:sp>
      <p:pic>
        <p:nvPicPr>
          <p:cNvPr id="6" name="Picture 2" descr="Mesto motivuje občanov, aby zmenili svoje mesto k lepšiem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182" y="2790688"/>
            <a:ext cx="5656221" cy="243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257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3" name="Obrázo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75100"/>
            <a:ext cx="3930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938" y="2933975"/>
            <a:ext cx="4874380" cy="325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o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638"/>
            <a:ext cx="39306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o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528638"/>
            <a:ext cx="238918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lokTextu 13"/>
          <p:cNvSpPr txBox="1">
            <a:spLocks noChangeArrowheads="1"/>
          </p:cNvSpPr>
          <p:nvPr/>
        </p:nvSpPr>
        <p:spPr bwMode="auto">
          <a:xfrm>
            <a:off x="6738938" y="530225"/>
            <a:ext cx="467009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sk-SK" dirty="0">
                <a:latin typeface="Arial Narrow" panose="020B0606020202030204" pitchFamily="34" charset="0"/>
              </a:rPr>
              <a:t>Examples of successful projects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sk-SK" dirty="0">
                <a:latin typeface="Arial Narrow" panose="020B0606020202030204" pitchFamily="34" charset="0"/>
              </a:rPr>
              <a:t>Web application – planting the trees on demand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sk-SK" dirty="0">
                <a:latin typeface="Arial Narrow" panose="020B0606020202030204" pitchFamily="34" charset="0"/>
              </a:rPr>
              <a:t>Municipal compost storages /36/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sk-SK" dirty="0">
                <a:latin typeface="Arial Narrow" panose="020B0606020202030204" pitchFamily="34" charset="0"/>
              </a:rPr>
              <a:t>Art in public spaces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sk-SK" dirty="0">
                <a:latin typeface="Arial Narrow" panose="020B0606020202030204" pitchFamily="34" charset="0"/>
              </a:rPr>
              <a:t>Flower meadows in University Botanical garden</a:t>
            </a:r>
            <a:endParaRPr lang="en-US" alt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9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4995">
            <a:off x="8021829" y="1289230"/>
            <a:ext cx="3421952" cy="4842933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77617" y="173398"/>
            <a:ext cx="833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 Narrow" panose="020B0606020202030204" pitchFamily="34" charset="0"/>
              </a:rPr>
              <a:t>UNIVERSITIES INVOLVEMENT – potential for the „Out of the box“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arrow" panose="020B0606020202030204" pitchFamily="34" charset="0"/>
              </a:rPr>
              <a:t>SLOVAK TECHNICAL UNIVERSITY – Faculty of Architecture, Bratislava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arrow" panose="020B0606020202030204" pitchFamily="34" charset="0"/>
              </a:rPr>
              <a:t>SLOVAK UNIVERSITY OF AGRICULTURE – Faculty of Horticulture and Landscaping, Nitra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07119">
            <a:off x="998559" y="1657791"/>
            <a:ext cx="3107142" cy="450440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051" y="4053199"/>
            <a:ext cx="3462028" cy="1547319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4478425" y="1762798"/>
            <a:ext cx="31318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 err="1">
                <a:latin typeface="Arial Narrow" panose="020B0606020202030204" pitchFamily="34" charset="0"/>
              </a:rPr>
              <a:t>Green</a:t>
            </a:r>
            <a:r>
              <a:rPr lang="sk-SK" sz="1400" dirty="0">
                <a:latin typeface="Arial Narrow" panose="020B0606020202030204" pitchFamily="34" charset="0"/>
              </a:rPr>
              <a:t> </a:t>
            </a:r>
            <a:r>
              <a:rPr lang="sk-SK" sz="1400" dirty="0" err="1">
                <a:latin typeface="Arial Narrow" panose="020B0606020202030204" pitchFamily="34" charset="0"/>
              </a:rPr>
              <a:t>Infrastructure</a:t>
            </a:r>
            <a:endParaRPr lang="en-US" sz="14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 err="1">
                <a:latin typeface="Arial Narrow" panose="020B0606020202030204" pitchFamily="34" charset="0"/>
              </a:rPr>
              <a:t>Rain</a:t>
            </a:r>
            <a:r>
              <a:rPr lang="sk-SK" sz="1400" dirty="0">
                <a:latin typeface="Arial Narrow" panose="020B0606020202030204" pitchFamily="34" charset="0"/>
              </a:rPr>
              <a:t> </a:t>
            </a:r>
            <a:r>
              <a:rPr lang="sk-SK" sz="1400" dirty="0" err="1">
                <a:latin typeface="Arial Narrow" panose="020B0606020202030204" pitchFamily="34" charset="0"/>
              </a:rPr>
              <a:t>water</a:t>
            </a:r>
            <a:r>
              <a:rPr lang="sk-SK" sz="1400" dirty="0">
                <a:latin typeface="Arial Narrow" panose="020B0606020202030204" pitchFamily="34" charset="0"/>
              </a:rPr>
              <a:t> management</a:t>
            </a:r>
            <a:endParaRPr lang="en-US" sz="14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 err="1">
                <a:latin typeface="Arial Narrow" panose="020B0606020202030204" pitchFamily="34" charset="0"/>
              </a:rPr>
              <a:t>Public</a:t>
            </a:r>
            <a:r>
              <a:rPr lang="sk-SK" sz="1400" dirty="0">
                <a:latin typeface="Arial Narrow" panose="020B0606020202030204" pitchFamily="34" charset="0"/>
              </a:rPr>
              <a:t> </a:t>
            </a:r>
            <a:r>
              <a:rPr lang="sk-SK" sz="1400" dirty="0" err="1">
                <a:latin typeface="Arial Narrow" panose="020B0606020202030204" pitchFamily="34" charset="0"/>
              </a:rPr>
              <a:t>spaces</a:t>
            </a:r>
            <a:r>
              <a:rPr lang="sk-SK" sz="1400" dirty="0">
                <a:latin typeface="Arial Narrow" panose="020B0606020202030204" pitchFamily="34" charset="0"/>
              </a:rPr>
              <a:t> </a:t>
            </a:r>
            <a:r>
              <a:rPr lang="sk-SK" sz="1400" dirty="0" err="1">
                <a:latin typeface="Arial Narrow" panose="020B0606020202030204" pitchFamily="34" charset="0"/>
              </a:rPr>
              <a:t>Quality</a:t>
            </a:r>
            <a:endParaRPr lang="en-US" sz="14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 err="1">
                <a:latin typeface="Arial Narrow" panose="020B0606020202030204" pitchFamily="34" charset="0"/>
              </a:rPr>
              <a:t>Housing</a:t>
            </a:r>
            <a:endParaRPr lang="en-US" sz="14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 err="1">
                <a:latin typeface="Arial Narrow" panose="020B0606020202030204" pitchFamily="34" charset="0"/>
              </a:rPr>
              <a:t>Services</a:t>
            </a:r>
            <a:endParaRPr lang="en-US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5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87525" y="3107893"/>
            <a:ext cx="5655311" cy="461665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 2013 - 2023</a:t>
            </a:r>
          </a:p>
        </p:txBody>
      </p:sp>
    </p:spTree>
    <p:extLst>
      <p:ext uri="{BB962C8B-B14F-4D97-AF65-F5344CB8AC3E}">
        <p14:creationId xmlns:p14="http://schemas.microsoft.com/office/powerpoint/2010/main" val="1640767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3" name="BlokTextu 13"/>
          <p:cNvSpPr txBox="1">
            <a:spLocks noChangeArrowheads="1"/>
          </p:cNvSpPr>
          <p:nvPr/>
        </p:nvSpPr>
        <p:spPr bwMode="auto">
          <a:xfrm>
            <a:off x="164461" y="260510"/>
            <a:ext cx="100057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SPOLKA NGO – PARTICIPATION &amp; PLANNING PROCES – FORMER MILITARY BARRACKS – ZOBOR HILL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sk-SK" sz="1400" dirty="0">
                <a:latin typeface="Arial Narrow" panose="020B0606020202030204" pitchFamily="34" charset="0"/>
              </a:rPr>
              <a:t>Online </a:t>
            </a:r>
            <a:r>
              <a:rPr lang="sk-SK" altLang="sk-SK" sz="1400" dirty="0" err="1">
                <a:latin typeface="Arial Narrow" panose="020B0606020202030204" pitchFamily="34" charset="0"/>
              </a:rPr>
              <a:t>questionary</a:t>
            </a:r>
            <a:r>
              <a:rPr lang="sk-SK" altLang="sk-SK" sz="1400" dirty="0">
                <a:latin typeface="Arial Narrow" panose="020B0606020202030204" pitchFamily="34" charset="0"/>
              </a:rPr>
              <a:t> /1700+ </a:t>
            </a:r>
            <a:r>
              <a:rPr lang="sk-SK" altLang="sk-SK" sz="1400" dirty="0" err="1">
                <a:latin typeface="Arial Narrow" panose="020B0606020202030204" pitchFamily="34" charset="0"/>
              </a:rPr>
              <a:t>hits</a:t>
            </a:r>
            <a:r>
              <a:rPr lang="sk-SK" altLang="sk-SK" sz="1400" dirty="0">
                <a:latin typeface="Arial Narrow" panose="020B0606020202030204" pitchFamily="34" charset="0"/>
              </a:rPr>
              <a:t>/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sk-SK" sz="1400" dirty="0">
                <a:latin typeface="Arial Narrow" panose="020B0606020202030204" pitchFamily="34" charset="0"/>
              </a:rPr>
              <a:t>12+ </a:t>
            </a:r>
            <a:r>
              <a:rPr lang="sk-SK" altLang="sk-SK" sz="1400" dirty="0" err="1">
                <a:latin typeface="Arial Narrow" panose="020B0606020202030204" pitchFamily="34" charset="0"/>
              </a:rPr>
              <a:t>stakeholders</a:t>
            </a:r>
            <a:endParaRPr lang="sk-SK" altLang="sk-SK" sz="1400" dirty="0">
              <a:latin typeface="Arial Narrow" panose="020B0606020202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sk-SK" sz="1400" dirty="0" err="1">
                <a:latin typeface="Arial Narrow" panose="020B0606020202030204" pitchFamily="34" charset="0"/>
              </a:rPr>
              <a:t>Workshops</a:t>
            </a:r>
            <a:r>
              <a:rPr lang="sk-SK" altLang="sk-SK" sz="1400" dirty="0">
                <a:latin typeface="Arial Narrow" panose="020B0606020202030204" pitchFamily="34" charset="0"/>
              </a:rPr>
              <a:t>, </a:t>
            </a:r>
            <a:r>
              <a:rPr lang="sk-SK" altLang="sk-SK" sz="1400" dirty="0" err="1">
                <a:latin typeface="Arial Narrow" panose="020B0606020202030204" pitchFamily="34" charset="0"/>
              </a:rPr>
              <a:t>walking</a:t>
            </a:r>
            <a:r>
              <a:rPr lang="sk-SK" altLang="sk-SK" sz="1400" dirty="0">
                <a:latin typeface="Arial Narrow" panose="020B0606020202030204" pitchFamily="34" charset="0"/>
              </a:rPr>
              <a:t> </a:t>
            </a:r>
            <a:r>
              <a:rPr lang="sk-SK" altLang="sk-SK" sz="1400" dirty="0" err="1">
                <a:latin typeface="Arial Narrow" panose="020B0606020202030204" pitchFamily="34" charset="0"/>
              </a:rPr>
              <a:t>tour</a:t>
            </a:r>
            <a:r>
              <a:rPr lang="sk-SK" altLang="sk-SK" sz="1400" dirty="0">
                <a:latin typeface="Arial Narrow" panose="020B0606020202030204" pitchFamily="34" charset="0"/>
              </a:rPr>
              <a:t>, </a:t>
            </a:r>
            <a:r>
              <a:rPr lang="sk-SK" altLang="sk-SK" sz="1400" dirty="0" err="1">
                <a:latin typeface="Arial Narrow" panose="020B0606020202030204" pitchFamily="34" charset="0"/>
              </a:rPr>
              <a:t>interviews</a:t>
            </a:r>
            <a:endParaRPr lang="en-US" altLang="sk-SK" sz="1400" dirty="0">
              <a:latin typeface="Arial Narrow" panose="020B0606020202030204" pitchFamily="34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4138" y="1590617"/>
            <a:ext cx="5247861" cy="506345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" y="4121890"/>
            <a:ext cx="5480906" cy="2532179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513" y="1590617"/>
            <a:ext cx="3326054" cy="2216827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0618"/>
            <a:ext cx="3326053" cy="221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80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53309" y="592126"/>
            <a:ext cx="8540711" cy="461665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DEPARTMENT RESOURCES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272672" y="1198524"/>
            <a:ext cx="1092872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>
                <a:latin typeface="Arial Narrow" panose="020B0606020202030204" pitchFamily="34" charset="0"/>
              </a:rPr>
              <a:t>13 officers</a:t>
            </a:r>
          </a:p>
          <a:p>
            <a:endParaRPr lang="en-US" sz="1400" dirty="0">
              <a:latin typeface="Arial Narrow" panose="020B0606020202030204" pitchFamily="34" charset="0"/>
            </a:endParaRPr>
          </a:p>
          <a:p>
            <a:r>
              <a:rPr lang="sk-SK" sz="1400" dirty="0">
                <a:latin typeface="Arial Narrow" panose="020B0606020202030204" pitchFamily="34" charset="0"/>
              </a:rPr>
              <a:t>Broad area of responsibilities /urban greenery, environmental protection of air and water resources, waste management, playgrounds for kids, etc.,   conceptual work, evaluation of investments, designs, EIA process, etc./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Arial Narrow" panose="020B0606020202030204" pitchFamily="34" charset="0"/>
            </a:endParaRPr>
          </a:p>
          <a:p>
            <a:r>
              <a:rPr lang="en-US" sz="1400" dirty="0">
                <a:latin typeface="Arial Narrow" panose="020B0606020202030204" pitchFamily="34" charset="0"/>
              </a:rPr>
              <a:t>Maintenance </a:t>
            </a:r>
            <a:r>
              <a:rPr lang="sk-SK" sz="1400" dirty="0">
                <a:latin typeface="Arial Narrow" panose="020B0606020202030204" pitchFamily="34" charset="0"/>
              </a:rPr>
              <a:t>of urban greenery – 280ha, 9 contractors, 1.3 mil. € forseen annual budget for 2024 – 2027</a:t>
            </a:r>
          </a:p>
          <a:p>
            <a:endParaRPr lang="sk-SK" sz="1400" dirty="0">
              <a:latin typeface="Arial Narrow" panose="020B0606020202030204" pitchFamily="34" charset="0"/>
            </a:endParaRPr>
          </a:p>
          <a:p>
            <a:r>
              <a:rPr lang="sk-SK" sz="1400" dirty="0">
                <a:latin typeface="Arial Narrow" panose="020B0606020202030204" pitchFamily="34" charset="0"/>
              </a:rPr>
              <a:t>Tree safety 150k € annual budget /dendrology + arboristic evaluation included/</a:t>
            </a:r>
          </a:p>
          <a:p>
            <a:endParaRPr lang="sk-SK" sz="1400" dirty="0">
              <a:latin typeface="Arial Narrow" panose="020B0606020202030204" pitchFamily="34" charset="0"/>
            </a:endParaRPr>
          </a:p>
          <a:p>
            <a:r>
              <a:rPr lang="sk-SK" sz="1400" dirty="0">
                <a:latin typeface="Arial Narrow" panose="020B0606020202030204" pitchFamily="34" charset="0"/>
              </a:rPr>
              <a:t>New plantings of trees and flowe beds 120k € annual budget</a:t>
            </a:r>
            <a:endParaRPr lang="en-US" sz="1400" dirty="0">
              <a:latin typeface="Arial Narrow" panose="020B0606020202030204" pitchFamily="34" charset="0"/>
            </a:endParaRPr>
          </a:p>
          <a:p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5" name="BlokTextu 2"/>
          <p:cNvSpPr txBox="1"/>
          <p:nvPr/>
        </p:nvSpPr>
        <p:spPr>
          <a:xfrm>
            <a:off x="353309" y="3613130"/>
            <a:ext cx="8540711" cy="461665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EU&amp;NATIONAL FUNDING /95% OF TOTAL COSTS</a:t>
            </a:r>
          </a:p>
        </p:txBody>
      </p:sp>
      <p:sp>
        <p:nvSpPr>
          <p:cNvPr id="8" name="BlokTextu 6"/>
          <p:cNvSpPr txBox="1"/>
          <p:nvPr/>
        </p:nvSpPr>
        <p:spPr>
          <a:xfrm>
            <a:off x="272672" y="4246524"/>
            <a:ext cx="109287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>
                <a:latin typeface="Arial Narrow" panose="020B0606020202030204" pitchFamily="34" charset="0"/>
              </a:rPr>
              <a:t>Municipal park – 6.7mil €  + 800k € </a:t>
            </a:r>
          </a:p>
          <a:p>
            <a:endParaRPr lang="sk-SK" sz="1400" dirty="0">
              <a:latin typeface="Arial Narrow" panose="020B0606020202030204" pitchFamily="34" charset="0"/>
            </a:endParaRPr>
          </a:p>
          <a:p>
            <a:r>
              <a:rPr lang="sk-SK" sz="1400" dirty="0">
                <a:latin typeface="Arial Narrow" panose="020B0606020202030204" pitchFamily="34" charset="0"/>
              </a:rPr>
              <a:t>Castle Hill – 850k €</a:t>
            </a:r>
          </a:p>
          <a:p>
            <a:endParaRPr lang="sk-SK" sz="1400" dirty="0">
              <a:latin typeface="Arial Narrow" panose="020B0606020202030204" pitchFamily="34" charset="0"/>
            </a:endParaRPr>
          </a:p>
          <a:p>
            <a:r>
              <a:rPr lang="sk-SK" sz="1400" dirty="0">
                <a:latin typeface="Arial Narrow" panose="020B0606020202030204" pitchFamily="34" charset="0"/>
              </a:rPr>
              <a:t>Brezový háj – 380k €</a:t>
            </a:r>
          </a:p>
          <a:p>
            <a:endParaRPr lang="sk-SK" sz="1400" dirty="0">
              <a:latin typeface="Arial Narrow" panose="020B0606020202030204" pitchFamily="34" charset="0"/>
            </a:endParaRPr>
          </a:p>
          <a:p>
            <a:r>
              <a:rPr lang="sk-SK" sz="1400" dirty="0">
                <a:latin typeface="Arial Narrow" panose="020B0606020202030204" pitchFamily="34" charset="0"/>
              </a:rPr>
              <a:t>Revitalisation of 3 city fountains + pocket parks 1.2 mil. €</a:t>
            </a:r>
            <a:endParaRPr lang="en-US" sz="1400" dirty="0">
              <a:latin typeface="Arial Narrow" panose="020B0606020202030204" pitchFamily="34" charset="0"/>
            </a:endParaRPr>
          </a:p>
          <a:p>
            <a:endParaRPr lang="en-US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33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-691609" y="1075878"/>
            <a:ext cx="546390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6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  <a:p>
            <a:pPr algn="r"/>
            <a:r>
              <a:rPr lang="sk-SK" sz="3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www.nitra.sk</a:t>
            </a:r>
          </a:p>
        </p:txBody>
      </p:sp>
      <p:pic>
        <p:nvPicPr>
          <p:cNvPr id="1026" name="Picture 2" descr="https://archiv.ekotopfilm.sk/wp-content/uploads/Panorama_bez_nazvu1-scaled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3274423" y="3410636"/>
            <a:ext cx="8917577" cy="31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88366" y="2614761"/>
            <a:ext cx="6096000" cy="4880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lang="de-DE" sz="1100" spc="-25" dirty="0">
                <a:latin typeface="Arial Narrow" panose="020B0606020202030204" pitchFamily="34" charset="0"/>
                <a:cs typeface="Calibri Light"/>
              </a:rPr>
              <a:t>Tel.:</a:t>
            </a:r>
            <a:r>
              <a:rPr lang="de-DE" sz="1100" spc="-45" dirty="0">
                <a:latin typeface="Arial Narrow" panose="020B0606020202030204" pitchFamily="34" charset="0"/>
                <a:cs typeface="Calibri Light"/>
              </a:rPr>
              <a:t> </a:t>
            </a:r>
            <a:r>
              <a:rPr lang="de-DE" sz="1100" dirty="0">
                <a:latin typeface="Arial Narrow" panose="020B0606020202030204" pitchFamily="34" charset="0"/>
                <a:cs typeface="Calibri Light"/>
              </a:rPr>
              <a:t>+421</a:t>
            </a:r>
            <a:r>
              <a:rPr lang="de-DE" sz="1100" spc="5" dirty="0">
                <a:latin typeface="Arial Narrow" panose="020B0606020202030204" pitchFamily="34" charset="0"/>
                <a:cs typeface="Calibri Light"/>
              </a:rPr>
              <a:t> </a:t>
            </a:r>
            <a:r>
              <a:rPr lang="de-DE" sz="1100" dirty="0">
                <a:latin typeface="Arial Narrow" panose="020B0606020202030204" pitchFamily="34" charset="0"/>
                <a:cs typeface="Calibri Light"/>
              </a:rPr>
              <a:t>37</a:t>
            </a:r>
            <a:r>
              <a:rPr lang="de-DE" sz="1100" spc="-10" dirty="0">
                <a:latin typeface="Arial Narrow" panose="020B0606020202030204" pitchFamily="34" charset="0"/>
                <a:cs typeface="Calibri Light"/>
              </a:rPr>
              <a:t> </a:t>
            </a:r>
            <a:r>
              <a:rPr lang="de-DE" sz="1100" dirty="0">
                <a:latin typeface="Arial Narrow" panose="020B0606020202030204" pitchFamily="34" charset="0"/>
                <a:cs typeface="Calibri Light"/>
              </a:rPr>
              <a:t>65</a:t>
            </a:r>
            <a:r>
              <a:rPr lang="de-DE" sz="1100" spc="-20" dirty="0">
                <a:latin typeface="Arial Narrow" panose="020B0606020202030204" pitchFamily="34" charset="0"/>
                <a:cs typeface="Calibri Light"/>
              </a:rPr>
              <a:t> </a:t>
            </a:r>
            <a:r>
              <a:rPr lang="de-DE" sz="1100" dirty="0">
                <a:latin typeface="Arial Narrow" panose="020B0606020202030204" pitchFamily="34" charset="0"/>
                <a:cs typeface="Calibri Light"/>
              </a:rPr>
              <a:t>02 </a:t>
            </a:r>
            <a:r>
              <a:rPr lang="de-DE" sz="1100" spc="-25" dirty="0">
                <a:latin typeface="Arial Narrow" panose="020B0606020202030204" pitchFamily="34" charset="0"/>
                <a:cs typeface="Calibri Light"/>
              </a:rPr>
              <a:t>229</a:t>
            </a:r>
            <a:endParaRPr lang="de-DE" sz="1100" dirty="0">
              <a:latin typeface="Arial Narrow" panose="020B0606020202030204" pitchFamily="34" charset="0"/>
              <a:cs typeface="Calibri Light"/>
            </a:endParaRPr>
          </a:p>
          <a:p>
            <a:pPr marL="12700" marR="124460">
              <a:lnSpc>
                <a:spcPct val="150000"/>
              </a:lnSpc>
            </a:pPr>
            <a:r>
              <a:rPr lang="de-DE"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Narrow" panose="020B0606020202030204" pitchFamily="34" charset="0"/>
                <a:cs typeface="Calibri Light"/>
                <a:hlinkClick r:id="rId4"/>
              </a:rPr>
              <a:t>lancaric@msunitra.sk</a:t>
            </a:r>
            <a:r>
              <a:rPr lang="de-DE" sz="1100" spc="-10" dirty="0">
                <a:solidFill>
                  <a:srgbClr val="0462C1"/>
                </a:solidFill>
                <a:latin typeface="Arial Narrow" panose="020B0606020202030204" pitchFamily="34" charset="0"/>
                <a:cs typeface="Calibri Light"/>
              </a:rPr>
              <a:t> </a:t>
            </a:r>
            <a:endParaRPr lang="sk-SK" sz="1100" dirty="0"/>
          </a:p>
        </p:txBody>
      </p:sp>
    </p:spTree>
    <p:extLst>
      <p:ext uri="{BB962C8B-B14F-4D97-AF65-F5344CB8AC3E}">
        <p14:creationId xmlns:p14="http://schemas.microsoft.com/office/powerpoint/2010/main" val="2462307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84196" y="132235"/>
            <a:ext cx="2840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err="1">
                <a:latin typeface="Arial Narrow" panose="020B0606020202030204" pitchFamily="34" charset="0"/>
              </a:rPr>
              <a:t>Greenery</a:t>
            </a:r>
            <a:r>
              <a:rPr lang="sk-SK" dirty="0">
                <a:latin typeface="Arial Narrow" panose="020B0606020202030204" pitchFamily="34" charset="0"/>
              </a:rPr>
              <a:t> </a:t>
            </a:r>
            <a:r>
              <a:rPr lang="sk-SK" dirty="0" err="1">
                <a:latin typeface="Arial Narrow" panose="020B0606020202030204" pitchFamily="34" charset="0"/>
              </a:rPr>
              <a:t>maintenance</a:t>
            </a:r>
            <a:r>
              <a:rPr lang="sk-SK" dirty="0">
                <a:latin typeface="Arial Narrow" panose="020B0606020202030204" pitchFamily="34" charset="0"/>
              </a:rPr>
              <a:t> </a:t>
            </a:r>
            <a:r>
              <a:rPr lang="sk-SK" dirty="0" err="1">
                <a:latin typeface="Arial Narrow" panose="020B0606020202030204" pitchFamily="34" charset="0"/>
              </a:rPr>
              <a:t>plan</a:t>
            </a:r>
            <a:endParaRPr lang="sk-SK" dirty="0">
              <a:latin typeface="Arial Narrow" panose="020B060602020203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47684" y="573575"/>
            <a:ext cx="3238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 Mapping and metronomic of trees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 Health condition and perspective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 Maintenance proposals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 Financial planning of interventions</a:t>
            </a:r>
          </a:p>
          <a:p>
            <a:endParaRPr lang="en-US" sz="1200" dirty="0">
              <a:latin typeface="Arial Narrow" panose="020B0606020202030204" pitchFamily="34" charset="0"/>
            </a:endParaRPr>
          </a:p>
        </p:txBody>
      </p:sp>
      <p:pic>
        <p:nvPicPr>
          <p:cNvPr id="6" name="Obrázok 5" descr="dokument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8965" y="1589238"/>
            <a:ext cx="6103035" cy="4240802"/>
          </a:xfrm>
          <a:prstGeom prst="rect">
            <a:avLst/>
          </a:prstGeom>
        </p:spPr>
      </p:pic>
      <p:pic>
        <p:nvPicPr>
          <p:cNvPr id="7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38974" y="1589238"/>
            <a:ext cx="6128115" cy="42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57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00980" y="160909"/>
            <a:ext cx="2540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Potential planting plots for greenery in the City</a:t>
            </a:r>
          </a:p>
        </p:txBody>
      </p:sp>
      <p:pic>
        <p:nvPicPr>
          <p:cNvPr id="5" name="Obrázok 4" descr="kategorizacia ploch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238" y="214493"/>
            <a:ext cx="4336433" cy="6360349"/>
          </a:xfrm>
          <a:prstGeom prst="rect">
            <a:avLst/>
          </a:prstGeom>
        </p:spPr>
      </p:pic>
      <p:pic>
        <p:nvPicPr>
          <p:cNvPr id="6" name="Obrázok 5" descr="vlastnicke vztah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99" y="214493"/>
            <a:ext cx="4338060" cy="6362732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00980" y="822324"/>
            <a:ext cx="2540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 ownership structure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 greenery functionality and benefits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 spatial reserves for new planting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</a:rPr>
              <a:t> green areas preservation /no construction permits/</a:t>
            </a:r>
          </a:p>
        </p:txBody>
      </p:sp>
    </p:spTree>
    <p:extLst>
      <p:ext uri="{BB962C8B-B14F-4D97-AF65-F5344CB8AC3E}">
        <p14:creationId xmlns:p14="http://schemas.microsoft.com/office/powerpoint/2010/main" val="83478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6" y="83304"/>
            <a:ext cx="5982789" cy="4231792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30186" y="5591113"/>
            <a:ext cx="5763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Arial Narrow" panose="020B0606020202030204" pitchFamily="34" charset="0"/>
              </a:rPr>
              <a:t>CLIMATE CHANGE MITIGATION PLAN – HEAT ISLANDS / TEMPERATURE AMPLITUDES</a:t>
            </a:r>
          </a:p>
        </p:txBody>
      </p:sp>
      <p:pic>
        <p:nvPicPr>
          <p:cNvPr id="12" name="Obrázok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458" y="2371964"/>
            <a:ext cx="5493572" cy="38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182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3" name="Obrázo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910" y="151041"/>
            <a:ext cx="9300892" cy="657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 rot="16200000">
            <a:off x="9003007" y="3851592"/>
            <a:ext cx="505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CLIMATE CHANGE MITIGATION PLAN – POTENTIAL GREEN ROOFING AREAS</a:t>
            </a:r>
          </a:p>
        </p:txBody>
      </p:sp>
    </p:spTree>
    <p:extLst>
      <p:ext uri="{BB962C8B-B14F-4D97-AF65-F5344CB8AC3E}">
        <p14:creationId xmlns:p14="http://schemas.microsoft.com/office/powerpoint/2010/main" val="1121391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078838" y="6369237"/>
            <a:ext cx="690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latin typeface="Arial Narrow" panose="020B0606020202030204" pitchFamily="34" charset="0"/>
              </a:rPr>
              <a:t>CITY GREENERY GENERAL PLAN – SUPPORT FOR URBAN PLANNING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79" y="192089"/>
            <a:ext cx="4301985" cy="608118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83" y="192089"/>
            <a:ext cx="4303529" cy="60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3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360" y="-1"/>
            <a:ext cx="1066640" cy="1645921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701" y="3946207"/>
            <a:ext cx="3899744" cy="2666152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414" y="132235"/>
            <a:ext cx="4917031" cy="367901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83" y="3023333"/>
            <a:ext cx="5395887" cy="3578245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184196" y="132235"/>
            <a:ext cx="3624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Registry</a:t>
            </a:r>
            <a:r>
              <a:rPr lang="en-GB" dirty="0">
                <a:latin typeface="Arial Narrow" panose="020B0606020202030204" pitchFamily="34" charset="0"/>
              </a:rPr>
              <a:t> of trees – public greenery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147683" y="573575"/>
            <a:ext cx="3417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200" dirty="0">
                <a:latin typeface="Arial Narrow" panose="020B0606020202030204" pitchFamily="34" charset="0"/>
              </a:rPr>
              <a:t> GPS data</a:t>
            </a:r>
          </a:p>
          <a:p>
            <a:pPr>
              <a:buFont typeface="Arial" pitchFamily="34" charset="0"/>
              <a:buChar char="•"/>
            </a:pPr>
            <a:r>
              <a:rPr lang="en-GB" sz="1200" dirty="0">
                <a:latin typeface="Arial Narrow" panose="020B0606020202030204" pitchFamily="34" charset="0"/>
              </a:rPr>
              <a:t> Trees safety evaluation</a:t>
            </a:r>
          </a:p>
          <a:p>
            <a:pPr>
              <a:buFont typeface="Arial" pitchFamily="34" charset="0"/>
              <a:buChar char="•"/>
            </a:pPr>
            <a:r>
              <a:rPr lang="en-GB" sz="1200" dirty="0">
                <a:latin typeface="Arial Narrow" panose="020B0606020202030204" pitchFamily="34" charset="0"/>
              </a:rPr>
              <a:t> Mobile data collection</a:t>
            </a:r>
          </a:p>
          <a:p>
            <a:pPr>
              <a:buFont typeface="Arial" pitchFamily="34" charset="0"/>
              <a:buChar char="•"/>
            </a:pPr>
            <a:r>
              <a:rPr lang="en-GB" sz="1200" dirty="0">
                <a:latin typeface="Arial Narrow" panose="020B0606020202030204" pitchFamily="34" charset="0"/>
              </a:rPr>
              <a:t>Trees get shields with numbers and </a:t>
            </a:r>
            <a:r>
              <a:rPr lang="sk-SK" sz="1200" dirty="0">
                <a:latin typeface="Arial Narrow" panose="020B0606020202030204" pitchFamily="34" charset="0"/>
              </a:rPr>
              <a:t>specific</a:t>
            </a:r>
            <a:r>
              <a:rPr lang="en-GB" sz="1200" dirty="0">
                <a:latin typeface="Arial Narrow" panose="020B0606020202030204" pitchFamily="34" charset="0"/>
              </a:rPr>
              <a:t> QR code</a:t>
            </a:r>
          </a:p>
          <a:p>
            <a:endParaRPr lang="en-GB" sz="1200" dirty="0">
              <a:latin typeface="Arial Narrow" panose="020B0606020202030204" pitchFamily="34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8602" y="1162319"/>
            <a:ext cx="1850668" cy="161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52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664</TotalTime>
  <Words>684</Words>
  <Application>Microsoft Office PowerPoint</Application>
  <PresentationFormat>Widescreen</PresentationFormat>
  <Paragraphs>116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Motív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Mestský úrad v Nitre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Halajová Denisa, Ing.</dc:creator>
  <cp:lastModifiedBy>Vladislav Valach</cp:lastModifiedBy>
  <cp:revision>61</cp:revision>
  <dcterms:created xsi:type="dcterms:W3CDTF">2023-06-12T09:46:10Z</dcterms:created>
  <dcterms:modified xsi:type="dcterms:W3CDTF">2023-10-28T19:08:46Z</dcterms:modified>
</cp:coreProperties>
</file>