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4" r:id="rId1"/>
  </p:sldMasterIdLst>
  <p:sldIdLst>
    <p:sldId id="256" r:id="rId2"/>
    <p:sldId id="263" r:id="rId3"/>
    <p:sldId id="257" r:id="rId4"/>
    <p:sldId id="258" r:id="rId5"/>
    <p:sldId id="259" r:id="rId6"/>
    <p:sldId id="260" r:id="rId7"/>
    <p:sldId id="266" r:id="rId8"/>
    <p:sldId id="261" r:id="rId9"/>
    <p:sldId id="262"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08" autoAdjust="0"/>
    <p:restoredTop sz="94681"/>
  </p:normalViewPr>
  <p:slideViewPr>
    <p:cSldViewPr snapToGrid="0" snapToObjects="1">
      <p:cViewPr varScale="1">
        <p:scale>
          <a:sx n="121" d="100"/>
          <a:sy n="121" d="100"/>
        </p:scale>
        <p:origin x="504"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GB"/>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1D3168FF-3C88-3C41-8AA9-011D992F31BA}" type="datetimeFigureOut">
              <a:rPr lang="en-ME" smtClean="0"/>
              <a:t>09/07/2023</a:t>
            </a:fld>
            <a:endParaRPr lang="en-ME"/>
          </a:p>
        </p:txBody>
      </p:sp>
      <p:sp>
        <p:nvSpPr>
          <p:cNvPr id="5" name="Footer Placeholder 4"/>
          <p:cNvSpPr>
            <a:spLocks noGrp="1"/>
          </p:cNvSpPr>
          <p:nvPr>
            <p:ph type="ftr" sz="quarter" idx="11"/>
          </p:nvPr>
        </p:nvSpPr>
        <p:spPr/>
        <p:txBody>
          <a:bodyPr/>
          <a:lstStyle/>
          <a:p>
            <a:endParaRPr lang="en-ME"/>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0D0BF88-3C87-144C-B3C4-45F5297D93FC}" type="slidenum">
              <a:rPr lang="en-ME" smtClean="0"/>
              <a:t>‹#›</a:t>
            </a:fld>
            <a:endParaRPr lang="en-ME"/>
          </a:p>
        </p:txBody>
      </p:sp>
    </p:spTree>
    <p:extLst>
      <p:ext uri="{BB962C8B-B14F-4D97-AF65-F5344CB8AC3E}">
        <p14:creationId xmlns:p14="http://schemas.microsoft.com/office/powerpoint/2010/main" val="2573391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1D3168FF-3C88-3C41-8AA9-011D992F31BA}" type="datetimeFigureOut">
              <a:rPr lang="en-ME" smtClean="0"/>
              <a:t>09/07/2023</a:t>
            </a:fld>
            <a:endParaRPr lang="en-ME"/>
          </a:p>
        </p:txBody>
      </p:sp>
      <p:sp>
        <p:nvSpPr>
          <p:cNvPr id="5" name="Footer Placeholder 4"/>
          <p:cNvSpPr>
            <a:spLocks noGrp="1"/>
          </p:cNvSpPr>
          <p:nvPr>
            <p:ph type="ftr" sz="quarter" idx="11"/>
          </p:nvPr>
        </p:nvSpPr>
        <p:spPr/>
        <p:txBody>
          <a:bodyPr/>
          <a:lstStyle/>
          <a:p>
            <a:endParaRPr lang="en-M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0D0BF88-3C87-144C-B3C4-45F5297D93FC}" type="slidenum">
              <a:rPr lang="en-ME" smtClean="0"/>
              <a:t>‹#›</a:t>
            </a:fld>
            <a:endParaRPr lang="en-ME"/>
          </a:p>
        </p:txBody>
      </p:sp>
    </p:spTree>
    <p:extLst>
      <p:ext uri="{BB962C8B-B14F-4D97-AF65-F5344CB8AC3E}">
        <p14:creationId xmlns:p14="http://schemas.microsoft.com/office/powerpoint/2010/main" val="2463058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1D3168FF-3C88-3C41-8AA9-011D992F31BA}" type="datetimeFigureOut">
              <a:rPr lang="en-ME" smtClean="0"/>
              <a:t>09/07/2023</a:t>
            </a:fld>
            <a:endParaRPr lang="en-ME"/>
          </a:p>
        </p:txBody>
      </p:sp>
      <p:sp>
        <p:nvSpPr>
          <p:cNvPr id="5" name="Footer Placeholder 4"/>
          <p:cNvSpPr>
            <a:spLocks noGrp="1"/>
          </p:cNvSpPr>
          <p:nvPr>
            <p:ph type="ftr" sz="quarter" idx="11"/>
          </p:nvPr>
        </p:nvSpPr>
        <p:spPr/>
        <p:txBody>
          <a:bodyPr/>
          <a:lstStyle/>
          <a:p>
            <a:endParaRPr lang="en-ME"/>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0D0BF88-3C87-144C-B3C4-45F5297D93FC}" type="slidenum">
              <a:rPr lang="en-ME" smtClean="0"/>
              <a:t>‹#›</a:t>
            </a:fld>
            <a:endParaRPr lang="en-ME"/>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972262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GB"/>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1D3168FF-3C88-3C41-8AA9-011D992F31BA}" type="datetimeFigureOut">
              <a:rPr lang="en-ME" smtClean="0"/>
              <a:t>09/07/2023</a:t>
            </a:fld>
            <a:endParaRPr lang="en-ME"/>
          </a:p>
        </p:txBody>
      </p:sp>
      <p:sp>
        <p:nvSpPr>
          <p:cNvPr id="6" name="Footer Placeholder 5"/>
          <p:cNvSpPr>
            <a:spLocks noGrp="1"/>
          </p:cNvSpPr>
          <p:nvPr>
            <p:ph type="ftr" sz="quarter" idx="11"/>
          </p:nvPr>
        </p:nvSpPr>
        <p:spPr/>
        <p:txBody>
          <a:bodyPr/>
          <a:lstStyle/>
          <a:p>
            <a:endParaRPr lang="en-M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0D0BF88-3C87-144C-B3C4-45F5297D93FC}" type="slidenum">
              <a:rPr lang="en-ME" smtClean="0"/>
              <a:t>‹#›</a:t>
            </a:fld>
            <a:endParaRPr lang="en-ME"/>
          </a:p>
        </p:txBody>
      </p:sp>
    </p:spTree>
    <p:extLst>
      <p:ext uri="{BB962C8B-B14F-4D97-AF65-F5344CB8AC3E}">
        <p14:creationId xmlns:p14="http://schemas.microsoft.com/office/powerpoint/2010/main" val="4596470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1D3168FF-3C88-3C41-8AA9-011D992F31BA}" type="datetimeFigureOut">
              <a:rPr lang="en-ME" smtClean="0"/>
              <a:t>09/07/2023</a:t>
            </a:fld>
            <a:endParaRPr lang="en-ME"/>
          </a:p>
        </p:txBody>
      </p:sp>
      <p:sp>
        <p:nvSpPr>
          <p:cNvPr id="6" name="Footer Placeholder 5"/>
          <p:cNvSpPr>
            <a:spLocks noGrp="1"/>
          </p:cNvSpPr>
          <p:nvPr>
            <p:ph type="ftr" sz="quarter" idx="11"/>
          </p:nvPr>
        </p:nvSpPr>
        <p:spPr/>
        <p:txBody>
          <a:bodyPr/>
          <a:lstStyle/>
          <a:p>
            <a:endParaRPr lang="en-ME"/>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0D0BF88-3C87-144C-B3C4-45F5297D93FC}" type="slidenum">
              <a:rPr lang="en-ME" smtClean="0"/>
              <a:t>‹#›</a:t>
            </a:fld>
            <a:endParaRPr lang="en-ME"/>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671492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1D3168FF-3C88-3C41-8AA9-011D992F31BA}" type="datetimeFigureOut">
              <a:rPr lang="en-ME" smtClean="0"/>
              <a:t>09/07/2023</a:t>
            </a:fld>
            <a:endParaRPr lang="en-ME"/>
          </a:p>
        </p:txBody>
      </p:sp>
      <p:sp>
        <p:nvSpPr>
          <p:cNvPr id="6" name="Footer Placeholder 5"/>
          <p:cNvSpPr>
            <a:spLocks noGrp="1"/>
          </p:cNvSpPr>
          <p:nvPr>
            <p:ph type="ftr" sz="quarter" idx="11"/>
          </p:nvPr>
        </p:nvSpPr>
        <p:spPr/>
        <p:txBody>
          <a:bodyPr/>
          <a:lstStyle/>
          <a:p>
            <a:endParaRPr lang="en-M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0D0BF88-3C87-144C-B3C4-45F5297D93FC}" type="slidenum">
              <a:rPr lang="en-ME" smtClean="0"/>
              <a:t>‹#›</a:t>
            </a:fld>
            <a:endParaRPr lang="en-ME"/>
          </a:p>
        </p:txBody>
      </p:sp>
    </p:spTree>
    <p:extLst>
      <p:ext uri="{BB962C8B-B14F-4D97-AF65-F5344CB8AC3E}">
        <p14:creationId xmlns:p14="http://schemas.microsoft.com/office/powerpoint/2010/main" val="18542812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D3168FF-3C88-3C41-8AA9-011D992F31BA}" type="datetimeFigureOut">
              <a:rPr lang="en-ME" smtClean="0"/>
              <a:t>09/07/2023</a:t>
            </a:fld>
            <a:endParaRPr lang="en-ME"/>
          </a:p>
        </p:txBody>
      </p:sp>
      <p:sp>
        <p:nvSpPr>
          <p:cNvPr id="5" name="Footer Placeholder 4"/>
          <p:cNvSpPr>
            <a:spLocks noGrp="1"/>
          </p:cNvSpPr>
          <p:nvPr>
            <p:ph type="ftr" sz="quarter" idx="11"/>
          </p:nvPr>
        </p:nvSpPr>
        <p:spPr/>
        <p:txBody>
          <a:bodyPr/>
          <a:lstStyle/>
          <a:p>
            <a:endParaRPr lang="en-M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0D0BF88-3C87-144C-B3C4-45F5297D93FC}" type="slidenum">
              <a:rPr lang="en-ME" smtClean="0"/>
              <a:t>‹#›</a:t>
            </a:fld>
            <a:endParaRPr lang="en-ME"/>
          </a:p>
        </p:txBody>
      </p:sp>
    </p:spTree>
    <p:extLst>
      <p:ext uri="{BB962C8B-B14F-4D97-AF65-F5344CB8AC3E}">
        <p14:creationId xmlns:p14="http://schemas.microsoft.com/office/powerpoint/2010/main" val="4440946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D3168FF-3C88-3C41-8AA9-011D992F31BA}" type="datetimeFigureOut">
              <a:rPr lang="en-ME" smtClean="0"/>
              <a:t>09/07/2023</a:t>
            </a:fld>
            <a:endParaRPr lang="en-ME"/>
          </a:p>
        </p:txBody>
      </p:sp>
      <p:sp>
        <p:nvSpPr>
          <p:cNvPr id="5" name="Footer Placeholder 4"/>
          <p:cNvSpPr>
            <a:spLocks noGrp="1"/>
          </p:cNvSpPr>
          <p:nvPr>
            <p:ph type="ftr" sz="quarter" idx="11"/>
          </p:nvPr>
        </p:nvSpPr>
        <p:spPr/>
        <p:txBody>
          <a:bodyPr/>
          <a:lstStyle/>
          <a:p>
            <a:endParaRPr lang="en-M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0D0BF88-3C87-144C-B3C4-45F5297D93FC}" type="slidenum">
              <a:rPr lang="en-ME" smtClean="0"/>
              <a:t>‹#›</a:t>
            </a:fld>
            <a:endParaRPr lang="en-ME"/>
          </a:p>
        </p:txBody>
      </p:sp>
    </p:spTree>
    <p:extLst>
      <p:ext uri="{BB962C8B-B14F-4D97-AF65-F5344CB8AC3E}">
        <p14:creationId xmlns:p14="http://schemas.microsoft.com/office/powerpoint/2010/main" val="3682961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GB"/>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D3168FF-3C88-3C41-8AA9-011D992F31BA}" type="datetimeFigureOut">
              <a:rPr lang="en-ME" smtClean="0"/>
              <a:t>09/07/2023</a:t>
            </a:fld>
            <a:endParaRPr lang="en-ME"/>
          </a:p>
        </p:txBody>
      </p:sp>
      <p:sp>
        <p:nvSpPr>
          <p:cNvPr id="5" name="Footer Placeholder 4"/>
          <p:cNvSpPr>
            <a:spLocks noGrp="1"/>
          </p:cNvSpPr>
          <p:nvPr>
            <p:ph type="ftr" sz="quarter" idx="11"/>
          </p:nvPr>
        </p:nvSpPr>
        <p:spPr/>
        <p:txBody>
          <a:bodyPr/>
          <a:lstStyle/>
          <a:p>
            <a:endParaRPr lang="en-M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0D0BF88-3C87-144C-B3C4-45F5297D93FC}" type="slidenum">
              <a:rPr lang="en-ME" smtClean="0"/>
              <a:t>‹#›</a:t>
            </a:fld>
            <a:endParaRPr lang="en-ME"/>
          </a:p>
        </p:txBody>
      </p:sp>
    </p:spTree>
    <p:extLst>
      <p:ext uri="{BB962C8B-B14F-4D97-AF65-F5344CB8AC3E}">
        <p14:creationId xmlns:p14="http://schemas.microsoft.com/office/powerpoint/2010/main" val="4083139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1D3168FF-3C88-3C41-8AA9-011D992F31BA}" type="datetimeFigureOut">
              <a:rPr lang="en-ME" smtClean="0"/>
              <a:t>09/07/2023</a:t>
            </a:fld>
            <a:endParaRPr lang="en-ME"/>
          </a:p>
        </p:txBody>
      </p:sp>
      <p:sp>
        <p:nvSpPr>
          <p:cNvPr id="5" name="Footer Placeholder 4"/>
          <p:cNvSpPr>
            <a:spLocks noGrp="1"/>
          </p:cNvSpPr>
          <p:nvPr>
            <p:ph type="ftr" sz="quarter" idx="11"/>
          </p:nvPr>
        </p:nvSpPr>
        <p:spPr/>
        <p:txBody>
          <a:bodyPr/>
          <a:lstStyle/>
          <a:p>
            <a:endParaRPr lang="en-M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0D0BF88-3C87-144C-B3C4-45F5297D93FC}" type="slidenum">
              <a:rPr lang="en-ME" smtClean="0"/>
              <a:t>‹#›</a:t>
            </a:fld>
            <a:endParaRPr lang="en-ME"/>
          </a:p>
        </p:txBody>
      </p:sp>
    </p:spTree>
    <p:extLst>
      <p:ext uri="{BB962C8B-B14F-4D97-AF65-F5344CB8AC3E}">
        <p14:creationId xmlns:p14="http://schemas.microsoft.com/office/powerpoint/2010/main" val="4220165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1D3168FF-3C88-3C41-8AA9-011D992F31BA}" type="datetimeFigureOut">
              <a:rPr lang="en-ME" smtClean="0"/>
              <a:t>09/07/2023</a:t>
            </a:fld>
            <a:endParaRPr lang="en-ME"/>
          </a:p>
        </p:txBody>
      </p:sp>
      <p:sp>
        <p:nvSpPr>
          <p:cNvPr id="6" name="Footer Placeholder 5"/>
          <p:cNvSpPr>
            <a:spLocks noGrp="1"/>
          </p:cNvSpPr>
          <p:nvPr>
            <p:ph type="ftr" sz="quarter" idx="11"/>
          </p:nvPr>
        </p:nvSpPr>
        <p:spPr/>
        <p:txBody>
          <a:bodyPr/>
          <a:lstStyle/>
          <a:p>
            <a:endParaRPr lang="en-ME"/>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0D0BF88-3C87-144C-B3C4-45F5297D93FC}" type="slidenum">
              <a:rPr lang="en-ME" smtClean="0"/>
              <a:t>‹#›</a:t>
            </a:fld>
            <a:endParaRPr lang="en-ME"/>
          </a:p>
        </p:txBody>
      </p:sp>
    </p:spTree>
    <p:extLst>
      <p:ext uri="{BB962C8B-B14F-4D97-AF65-F5344CB8AC3E}">
        <p14:creationId xmlns:p14="http://schemas.microsoft.com/office/powerpoint/2010/main" val="1950965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1D3168FF-3C88-3C41-8AA9-011D992F31BA}" type="datetimeFigureOut">
              <a:rPr lang="en-ME" smtClean="0"/>
              <a:t>09/07/2023</a:t>
            </a:fld>
            <a:endParaRPr lang="en-ME"/>
          </a:p>
        </p:txBody>
      </p:sp>
      <p:sp>
        <p:nvSpPr>
          <p:cNvPr id="8" name="Footer Placeholder 7"/>
          <p:cNvSpPr>
            <a:spLocks noGrp="1"/>
          </p:cNvSpPr>
          <p:nvPr>
            <p:ph type="ftr" sz="quarter" idx="11"/>
          </p:nvPr>
        </p:nvSpPr>
        <p:spPr/>
        <p:txBody>
          <a:bodyPr/>
          <a:lstStyle/>
          <a:p>
            <a:endParaRPr lang="en-ME"/>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0D0BF88-3C87-144C-B3C4-45F5297D93FC}" type="slidenum">
              <a:rPr lang="en-ME" smtClean="0"/>
              <a:t>‹#›</a:t>
            </a:fld>
            <a:endParaRPr lang="en-ME"/>
          </a:p>
        </p:txBody>
      </p:sp>
    </p:spTree>
    <p:extLst>
      <p:ext uri="{BB962C8B-B14F-4D97-AF65-F5344CB8AC3E}">
        <p14:creationId xmlns:p14="http://schemas.microsoft.com/office/powerpoint/2010/main" val="3606271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1D3168FF-3C88-3C41-8AA9-011D992F31BA}" type="datetimeFigureOut">
              <a:rPr lang="en-ME" smtClean="0"/>
              <a:t>09/07/2023</a:t>
            </a:fld>
            <a:endParaRPr lang="en-ME"/>
          </a:p>
        </p:txBody>
      </p:sp>
      <p:sp>
        <p:nvSpPr>
          <p:cNvPr id="4" name="Footer Placeholder 3"/>
          <p:cNvSpPr>
            <a:spLocks noGrp="1"/>
          </p:cNvSpPr>
          <p:nvPr>
            <p:ph type="ftr" sz="quarter" idx="11"/>
          </p:nvPr>
        </p:nvSpPr>
        <p:spPr/>
        <p:txBody>
          <a:bodyPr/>
          <a:lstStyle/>
          <a:p>
            <a:endParaRPr lang="en-ME"/>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0D0BF88-3C87-144C-B3C4-45F5297D93FC}" type="slidenum">
              <a:rPr lang="en-ME" smtClean="0"/>
              <a:t>‹#›</a:t>
            </a:fld>
            <a:endParaRPr lang="en-ME"/>
          </a:p>
        </p:txBody>
      </p:sp>
    </p:spTree>
    <p:extLst>
      <p:ext uri="{BB962C8B-B14F-4D97-AF65-F5344CB8AC3E}">
        <p14:creationId xmlns:p14="http://schemas.microsoft.com/office/powerpoint/2010/main" val="2467087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3168FF-3C88-3C41-8AA9-011D992F31BA}" type="datetimeFigureOut">
              <a:rPr lang="en-ME" smtClean="0"/>
              <a:t>09/07/2023</a:t>
            </a:fld>
            <a:endParaRPr lang="en-ME"/>
          </a:p>
        </p:txBody>
      </p:sp>
      <p:sp>
        <p:nvSpPr>
          <p:cNvPr id="3" name="Footer Placeholder 2"/>
          <p:cNvSpPr>
            <a:spLocks noGrp="1"/>
          </p:cNvSpPr>
          <p:nvPr>
            <p:ph type="ftr" sz="quarter" idx="11"/>
          </p:nvPr>
        </p:nvSpPr>
        <p:spPr/>
        <p:txBody>
          <a:bodyPr/>
          <a:lstStyle/>
          <a:p>
            <a:endParaRPr lang="en-ME"/>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0D0BF88-3C87-144C-B3C4-45F5297D93FC}" type="slidenum">
              <a:rPr lang="en-ME" smtClean="0"/>
              <a:t>‹#›</a:t>
            </a:fld>
            <a:endParaRPr lang="en-ME"/>
          </a:p>
        </p:txBody>
      </p:sp>
    </p:spTree>
    <p:extLst>
      <p:ext uri="{BB962C8B-B14F-4D97-AF65-F5344CB8AC3E}">
        <p14:creationId xmlns:p14="http://schemas.microsoft.com/office/powerpoint/2010/main" val="2257520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GB"/>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1D3168FF-3C88-3C41-8AA9-011D992F31BA}" type="datetimeFigureOut">
              <a:rPr lang="en-ME" smtClean="0"/>
              <a:t>09/07/2023</a:t>
            </a:fld>
            <a:endParaRPr lang="en-ME"/>
          </a:p>
        </p:txBody>
      </p:sp>
      <p:sp>
        <p:nvSpPr>
          <p:cNvPr id="6" name="Footer Placeholder 5"/>
          <p:cNvSpPr>
            <a:spLocks noGrp="1"/>
          </p:cNvSpPr>
          <p:nvPr>
            <p:ph type="ftr" sz="quarter" idx="11"/>
          </p:nvPr>
        </p:nvSpPr>
        <p:spPr/>
        <p:txBody>
          <a:bodyPr/>
          <a:lstStyle/>
          <a:p>
            <a:endParaRPr lang="en-ME"/>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0D0BF88-3C87-144C-B3C4-45F5297D93FC}" type="slidenum">
              <a:rPr lang="en-ME" smtClean="0"/>
              <a:t>‹#›</a:t>
            </a:fld>
            <a:endParaRPr lang="en-ME"/>
          </a:p>
        </p:txBody>
      </p:sp>
    </p:spTree>
    <p:extLst>
      <p:ext uri="{BB962C8B-B14F-4D97-AF65-F5344CB8AC3E}">
        <p14:creationId xmlns:p14="http://schemas.microsoft.com/office/powerpoint/2010/main" val="3272955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1D3168FF-3C88-3C41-8AA9-011D992F31BA}" type="datetimeFigureOut">
              <a:rPr lang="en-ME" smtClean="0"/>
              <a:t>09/07/2023</a:t>
            </a:fld>
            <a:endParaRPr lang="en-ME"/>
          </a:p>
        </p:txBody>
      </p:sp>
      <p:sp>
        <p:nvSpPr>
          <p:cNvPr id="6" name="Footer Placeholder 5"/>
          <p:cNvSpPr>
            <a:spLocks noGrp="1"/>
          </p:cNvSpPr>
          <p:nvPr>
            <p:ph type="ftr" sz="quarter" idx="11"/>
          </p:nvPr>
        </p:nvSpPr>
        <p:spPr/>
        <p:txBody>
          <a:bodyPr/>
          <a:lstStyle/>
          <a:p>
            <a:endParaRPr lang="en-M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0D0BF88-3C87-144C-B3C4-45F5297D93FC}" type="slidenum">
              <a:rPr lang="en-ME" smtClean="0"/>
              <a:t>‹#›</a:t>
            </a:fld>
            <a:endParaRPr lang="en-ME"/>
          </a:p>
        </p:txBody>
      </p:sp>
    </p:spTree>
    <p:extLst>
      <p:ext uri="{BB962C8B-B14F-4D97-AF65-F5344CB8AC3E}">
        <p14:creationId xmlns:p14="http://schemas.microsoft.com/office/powerpoint/2010/main" val="1445797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D3168FF-3C88-3C41-8AA9-011D992F31BA}" type="datetimeFigureOut">
              <a:rPr lang="en-ME" smtClean="0"/>
              <a:t>09/07/2023</a:t>
            </a:fld>
            <a:endParaRPr lang="en-ME"/>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ME"/>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0D0BF88-3C87-144C-B3C4-45F5297D93FC}" type="slidenum">
              <a:rPr lang="en-ME" smtClean="0"/>
              <a:t>‹#›</a:t>
            </a:fld>
            <a:endParaRPr lang="en-ME"/>
          </a:p>
        </p:txBody>
      </p:sp>
    </p:spTree>
    <p:extLst>
      <p:ext uri="{BB962C8B-B14F-4D97-AF65-F5344CB8AC3E}">
        <p14:creationId xmlns:p14="http://schemas.microsoft.com/office/powerpoint/2010/main" val="1620830289"/>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 id="2147483789" r:id="rId15"/>
    <p:sldLayoutId id="214748379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C8EE7D9-6529-A44F-BF07-43C024135434}"/>
              </a:ext>
            </a:extLst>
          </p:cNvPr>
          <p:cNvSpPr>
            <a:spLocks noGrp="1"/>
          </p:cNvSpPr>
          <p:nvPr>
            <p:ph type="subTitle" idx="1"/>
          </p:nvPr>
        </p:nvSpPr>
        <p:spPr/>
        <p:txBody>
          <a:bodyPr/>
          <a:lstStyle/>
          <a:p>
            <a:pPr algn="r"/>
            <a:r>
              <a:rPr lang="sr-Latn-ME" dirty="0"/>
              <a:t>Prepared</a:t>
            </a:r>
            <a:r>
              <a:rPr lang="en-ME" dirty="0"/>
              <a:t> by: Faculty of Management Herceg Novi / AUB, Montenegro</a:t>
            </a:r>
          </a:p>
        </p:txBody>
      </p:sp>
      <p:sp>
        <p:nvSpPr>
          <p:cNvPr id="2" name="Title 1">
            <a:extLst>
              <a:ext uri="{FF2B5EF4-FFF2-40B4-BE49-F238E27FC236}">
                <a16:creationId xmlns:a16="http://schemas.microsoft.com/office/drawing/2014/main" id="{8022CC64-8969-C542-A775-A2BC214CE5D1}"/>
              </a:ext>
            </a:extLst>
          </p:cNvPr>
          <p:cNvSpPr>
            <a:spLocks noGrp="1"/>
          </p:cNvSpPr>
          <p:nvPr>
            <p:ph type="ctrTitle"/>
          </p:nvPr>
        </p:nvSpPr>
        <p:spPr/>
        <p:txBody>
          <a:bodyPr>
            <a:normAutofit fontScale="90000"/>
          </a:bodyPr>
          <a:lstStyle/>
          <a:p>
            <a:r>
              <a:rPr lang="en-ME" dirty="0"/>
              <a:t>Virtual Mobility Program</a:t>
            </a:r>
            <a:br>
              <a:rPr lang="en-ME" dirty="0"/>
            </a:br>
            <a:r>
              <a:rPr lang="en-ME" b="1" dirty="0"/>
              <a:t>On-line Course in Sustainable Development</a:t>
            </a:r>
          </a:p>
        </p:txBody>
      </p:sp>
      <p:pic>
        <p:nvPicPr>
          <p:cNvPr id="5" name="Obrázok 2">
            <a:extLst>
              <a:ext uri="{FF2B5EF4-FFF2-40B4-BE49-F238E27FC236}">
                <a16:creationId xmlns:a16="http://schemas.microsoft.com/office/drawing/2014/main" id="{062FCBA3-2062-1E45-954C-5265F28D0E39}"/>
              </a:ext>
            </a:extLst>
          </p:cNvPr>
          <p:cNvPicPr>
            <a:picLocks noChangeAspect="1"/>
          </p:cNvPicPr>
          <p:nvPr/>
        </p:nvPicPr>
        <p:blipFill>
          <a:blip r:embed="rId2"/>
          <a:stretch>
            <a:fillRect/>
          </a:stretch>
        </p:blipFill>
        <p:spPr>
          <a:xfrm>
            <a:off x="4081549" y="1080619"/>
            <a:ext cx="3993226" cy="1224136"/>
          </a:xfrm>
          <a:prstGeom prst="rect">
            <a:avLst/>
          </a:prstGeom>
        </p:spPr>
      </p:pic>
      <p:sp>
        <p:nvSpPr>
          <p:cNvPr id="4" name="TextBox 3"/>
          <p:cNvSpPr txBox="1"/>
          <p:nvPr/>
        </p:nvSpPr>
        <p:spPr>
          <a:xfrm>
            <a:off x="673331" y="224444"/>
            <a:ext cx="4226513" cy="646331"/>
          </a:xfrm>
          <a:prstGeom prst="rect">
            <a:avLst/>
          </a:prstGeom>
          <a:noFill/>
        </p:spPr>
        <p:txBody>
          <a:bodyPr wrap="square" rtlCol="0">
            <a:spAutoFit/>
          </a:bodyPr>
          <a:lstStyle/>
          <a:p>
            <a:r>
              <a:rPr lang="sr-Latn-BA"/>
              <a:t>ERASMUS-EDU-2022-CBHE-STRAND-1</a:t>
            </a:r>
          </a:p>
          <a:p>
            <a:r>
              <a:rPr lang="sr-Latn-BA"/>
              <a:t>ERASMUS-EDU-2022-CBHE</a:t>
            </a:r>
            <a:endParaRPr lang="en-GB" dirty="0"/>
          </a:p>
        </p:txBody>
      </p:sp>
      <p:sp>
        <p:nvSpPr>
          <p:cNvPr id="6" name="TextBox 5"/>
          <p:cNvSpPr txBox="1"/>
          <p:nvPr/>
        </p:nvSpPr>
        <p:spPr>
          <a:xfrm>
            <a:off x="8661862" y="224444"/>
            <a:ext cx="3208713" cy="646331"/>
          </a:xfrm>
          <a:prstGeom prst="rect">
            <a:avLst/>
          </a:prstGeom>
          <a:noFill/>
        </p:spPr>
        <p:txBody>
          <a:bodyPr wrap="square" rtlCol="0">
            <a:spAutoFit/>
          </a:bodyPr>
          <a:lstStyle/>
          <a:p>
            <a:r>
              <a:rPr lang="sr-Latn-BA"/>
              <a:t>101083212</a:t>
            </a:r>
          </a:p>
          <a:p>
            <a:r>
              <a:rPr lang="sr-Latn-BA"/>
              <a:t>ERASMUS-AG-LS</a:t>
            </a:r>
            <a:endParaRPr lang="en-GB" dirty="0"/>
          </a:p>
        </p:txBody>
      </p:sp>
      <p:pic>
        <p:nvPicPr>
          <p:cNvPr id="7" name="Picture 6"/>
          <p:cNvPicPr>
            <a:picLocks noChangeAspect="1"/>
          </p:cNvPicPr>
          <p:nvPr/>
        </p:nvPicPr>
        <p:blipFill>
          <a:blip r:embed="rId3"/>
          <a:stretch>
            <a:fillRect/>
          </a:stretch>
        </p:blipFill>
        <p:spPr>
          <a:xfrm>
            <a:off x="1349316" y="5752407"/>
            <a:ext cx="2568649" cy="800071"/>
          </a:xfrm>
          <a:prstGeom prst="rect">
            <a:avLst/>
          </a:prstGeom>
        </p:spPr>
      </p:pic>
      <p:pic>
        <p:nvPicPr>
          <p:cNvPr id="11" name="Picture 10"/>
          <p:cNvPicPr>
            <a:picLocks noChangeAspect="1"/>
          </p:cNvPicPr>
          <p:nvPr/>
        </p:nvPicPr>
        <p:blipFill>
          <a:blip r:embed="rId4"/>
          <a:stretch>
            <a:fillRect/>
          </a:stretch>
        </p:blipFill>
        <p:spPr>
          <a:xfrm>
            <a:off x="7250950" y="5947654"/>
            <a:ext cx="4619625" cy="409575"/>
          </a:xfrm>
          <a:prstGeom prst="rect">
            <a:avLst/>
          </a:prstGeom>
        </p:spPr>
      </p:pic>
    </p:spTree>
    <p:extLst>
      <p:ext uri="{BB962C8B-B14F-4D97-AF65-F5344CB8AC3E}">
        <p14:creationId xmlns:p14="http://schemas.microsoft.com/office/powerpoint/2010/main" val="3969746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409FD-DB57-3843-B7DB-D4D6CAF1BF2E}"/>
              </a:ext>
            </a:extLst>
          </p:cNvPr>
          <p:cNvSpPr>
            <a:spLocks noGrp="1"/>
          </p:cNvSpPr>
          <p:nvPr>
            <p:ph type="title"/>
          </p:nvPr>
        </p:nvSpPr>
        <p:spPr/>
        <p:txBody>
          <a:bodyPr/>
          <a:lstStyle/>
          <a:p>
            <a:r>
              <a:rPr lang="en-ME" b="1" dirty="0"/>
              <a:t>Sustainable Development Specialization</a:t>
            </a:r>
            <a:endParaRPr lang="en-ME" dirty="0"/>
          </a:p>
        </p:txBody>
      </p:sp>
      <p:sp>
        <p:nvSpPr>
          <p:cNvPr id="3" name="Content Placeholder 2">
            <a:extLst>
              <a:ext uri="{FF2B5EF4-FFF2-40B4-BE49-F238E27FC236}">
                <a16:creationId xmlns:a16="http://schemas.microsoft.com/office/drawing/2014/main" id="{008F23CF-48BE-974A-9C6C-0D3037163E83}"/>
              </a:ext>
            </a:extLst>
          </p:cNvPr>
          <p:cNvSpPr>
            <a:spLocks noGrp="1"/>
          </p:cNvSpPr>
          <p:nvPr>
            <p:ph idx="1"/>
          </p:nvPr>
        </p:nvSpPr>
        <p:spPr/>
        <p:txBody>
          <a:bodyPr/>
          <a:lstStyle/>
          <a:p>
            <a:pPr marL="0" indent="0" algn="ctr">
              <a:buNone/>
            </a:pPr>
            <a:r>
              <a:rPr lang="en-ME" sz="3000" b="1" dirty="0"/>
              <a:t>We did not inherit this planet from our ancestors, but rather borrow it from our descendants.</a:t>
            </a:r>
          </a:p>
          <a:p>
            <a:pPr marL="0" indent="0">
              <a:buNone/>
            </a:pPr>
            <a:endParaRPr lang="en-ME" dirty="0"/>
          </a:p>
          <a:p>
            <a:pPr marL="0" indent="0">
              <a:buNone/>
            </a:pPr>
            <a:endParaRPr lang="en-ME" dirty="0"/>
          </a:p>
          <a:p>
            <a:pPr marL="0" indent="0">
              <a:buNone/>
            </a:pPr>
            <a:endParaRPr lang="en-ME" dirty="0"/>
          </a:p>
          <a:p>
            <a:pPr marL="0" indent="0">
              <a:buNone/>
            </a:pPr>
            <a:r>
              <a:rPr lang="en-ME" dirty="0"/>
              <a:t>Come, join us at our specialized </a:t>
            </a:r>
            <a:r>
              <a:rPr lang="sr-Latn-ME" dirty="0"/>
              <a:t>on-line </a:t>
            </a:r>
            <a:r>
              <a:rPr lang="en-ME" dirty="0"/>
              <a:t>course.</a:t>
            </a:r>
          </a:p>
        </p:txBody>
      </p:sp>
    </p:spTree>
    <p:extLst>
      <p:ext uri="{BB962C8B-B14F-4D97-AF65-F5344CB8AC3E}">
        <p14:creationId xmlns:p14="http://schemas.microsoft.com/office/powerpoint/2010/main" val="792923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E8E81-A9D5-DC4D-B1E7-E12E3BA7473E}"/>
              </a:ext>
            </a:extLst>
          </p:cNvPr>
          <p:cNvSpPr>
            <a:spLocks noGrp="1"/>
          </p:cNvSpPr>
          <p:nvPr>
            <p:ph type="title"/>
          </p:nvPr>
        </p:nvSpPr>
        <p:spPr/>
        <p:txBody>
          <a:bodyPr/>
          <a:lstStyle/>
          <a:p>
            <a:r>
              <a:rPr lang="en-ME" b="1" dirty="0"/>
              <a:t>Sustainable Development Specialization</a:t>
            </a:r>
            <a:endParaRPr lang="en-ME" dirty="0"/>
          </a:p>
        </p:txBody>
      </p:sp>
      <p:sp>
        <p:nvSpPr>
          <p:cNvPr id="3" name="Content Placeholder 2">
            <a:extLst>
              <a:ext uri="{FF2B5EF4-FFF2-40B4-BE49-F238E27FC236}">
                <a16:creationId xmlns:a16="http://schemas.microsoft.com/office/drawing/2014/main" id="{B2A2ADC6-00C5-C444-A93D-BE2623CE14EC}"/>
              </a:ext>
            </a:extLst>
          </p:cNvPr>
          <p:cNvSpPr>
            <a:spLocks noGrp="1"/>
          </p:cNvSpPr>
          <p:nvPr>
            <p:ph idx="1"/>
          </p:nvPr>
        </p:nvSpPr>
        <p:spPr/>
        <p:txBody>
          <a:bodyPr/>
          <a:lstStyle/>
          <a:p>
            <a:pPr marL="0" indent="0">
              <a:buNone/>
            </a:pPr>
            <a:endParaRPr lang="en-ME" dirty="0"/>
          </a:p>
          <a:p>
            <a:pPr marL="0" indent="0">
              <a:buNone/>
            </a:pPr>
            <a:endParaRPr lang="en-ME" dirty="0"/>
          </a:p>
          <a:p>
            <a:pPr marL="0" indent="0">
              <a:buNone/>
            </a:pPr>
            <a:endParaRPr lang="en-ME" dirty="0"/>
          </a:p>
          <a:p>
            <a:pPr marL="0" indent="0">
              <a:buNone/>
            </a:pPr>
            <a:endParaRPr lang="en-ME" dirty="0"/>
          </a:p>
          <a:p>
            <a:pPr marL="0" indent="0">
              <a:buNone/>
            </a:pPr>
            <a:endParaRPr lang="en-ME" dirty="0"/>
          </a:p>
          <a:p>
            <a:pPr marL="0" indent="0">
              <a:buNone/>
            </a:pPr>
            <a:endParaRPr lang="en-ME" dirty="0"/>
          </a:p>
          <a:p>
            <a:pPr marL="0" indent="0">
              <a:buNone/>
            </a:pPr>
            <a:endParaRPr lang="en-ME" dirty="0"/>
          </a:p>
          <a:p>
            <a:pPr marL="0" indent="0" algn="r">
              <a:buNone/>
            </a:pPr>
            <a:r>
              <a:rPr lang="en-ME" sz="2500" b="1" dirty="0"/>
              <a:t>Thank you for the attention </a:t>
            </a:r>
            <a:r>
              <a:rPr lang="en-ME" sz="2500" b="1" dirty="0">
                <a:sym typeface="Wingdings" pitchFamily="2" charset="2"/>
              </a:rPr>
              <a:t></a:t>
            </a:r>
            <a:endParaRPr lang="en-ME" sz="2500" b="1" dirty="0"/>
          </a:p>
        </p:txBody>
      </p:sp>
    </p:spTree>
    <p:extLst>
      <p:ext uri="{BB962C8B-B14F-4D97-AF65-F5344CB8AC3E}">
        <p14:creationId xmlns:p14="http://schemas.microsoft.com/office/powerpoint/2010/main" val="2139231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CE591-ADD4-884E-A90D-70555931CD43}"/>
              </a:ext>
            </a:extLst>
          </p:cNvPr>
          <p:cNvSpPr>
            <a:spLocks noGrp="1"/>
          </p:cNvSpPr>
          <p:nvPr>
            <p:ph type="title"/>
          </p:nvPr>
        </p:nvSpPr>
        <p:spPr/>
        <p:txBody>
          <a:bodyPr/>
          <a:lstStyle/>
          <a:p>
            <a:r>
              <a:rPr lang="en-ME" b="1" dirty="0"/>
              <a:t>Sustainable Development Specialization</a:t>
            </a:r>
            <a:endParaRPr lang="en-ME" dirty="0"/>
          </a:p>
        </p:txBody>
      </p:sp>
      <p:sp>
        <p:nvSpPr>
          <p:cNvPr id="3" name="Content Placeholder 2">
            <a:extLst>
              <a:ext uri="{FF2B5EF4-FFF2-40B4-BE49-F238E27FC236}">
                <a16:creationId xmlns:a16="http://schemas.microsoft.com/office/drawing/2014/main" id="{20399668-B3FA-984F-88FA-631AC37EFA70}"/>
              </a:ext>
            </a:extLst>
          </p:cNvPr>
          <p:cNvSpPr>
            <a:spLocks noGrp="1"/>
          </p:cNvSpPr>
          <p:nvPr>
            <p:ph idx="1"/>
          </p:nvPr>
        </p:nvSpPr>
        <p:spPr/>
        <p:txBody>
          <a:bodyPr/>
          <a:lstStyle/>
          <a:p>
            <a:pPr marL="0" indent="0">
              <a:buNone/>
            </a:pPr>
            <a:endParaRPr lang="en-ME" dirty="0"/>
          </a:p>
          <a:p>
            <a:pPr marL="0" indent="0">
              <a:buNone/>
            </a:pPr>
            <a:r>
              <a:rPr lang="en-ME" dirty="0"/>
              <a:t>At the basis of the all definitions of sustainable development today is the one that sustainable development is perceived through three-sided prism interwining ecological, economical and social dimension.  </a:t>
            </a:r>
          </a:p>
          <a:p>
            <a:pPr marL="0" indent="0">
              <a:buNone/>
            </a:pPr>
            <a:r>
              <a:rPr lang="en-GB" dirty="0"/>
              <a:t>D</a:t>
            </a:r>
            <a:r>
              <a:rPr lang="en-ME" dirty="0"/>
              <a:t>espite different interpretations in literature, this concept today has central position in considering long-term perspective of survival and progress of menkind. </a:t>
            </a:r>
          </a:p>
          <a:p>
            <a:pPr marL="0" indent="0">
              <a:buNone/>
            </a:pPr>
            <a:r>
              <a:rPr lang="en-US" dirty="0"/>
              <a:t>Sustainability, or sustainable development, is seen as essential prerequisite but also as final aim of efficient organization of numerous human activities.</a:t>
            </a:r>
          </a:p>
        </p:txBody>
      </p:sp>
    </p:spTree>
    <p:extLst>
      <p:ext uri="{BB962C8B-B14F-4D97-AF65-F5344CB8AC3E}">
        <p14:creationId xmlns:p14="http://schemas.microsoft.com/office/powerpoint/2010/main" val="1192959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B351D-D9B9-804E-95A6-F1BECC7A8E7A}"/>
              </a:ext>
            </a:extLst>
          </p:cNvPr>
          <p:cNvSpPr>
            <a:spLocks noGrp="1"/>
          </p:cNvSpPr>
          <p:nvPr>
            <p:ph type="title"/>
          </p:nvPr>
        </p:nvSpPr>
        <p:spPr/>
        <p:txBody>
          <a:bodyPr/>
          <a:lstStyle/>
          <a:p>
            <a:r>
              <a:rPr lang="en-ME" b="1" dirty="0"/>
              <a:t>Sustainable Development Specialization</a:t>
            </a:r>
          </a:p>
        </p:txBody>
      </p:sp>
      <p:sp>
        <p:nvSpPr>
          <p:cNvPr id="3" name="Content Placeholder 2">
            <a:extLst>
              <a:ext uri="{FF2B5EF4-FFF2-40B4-BE49-F238E27FC236}">
                <a16:creationId xmlns:a16="http://schemas.microsoft.com/office/drawing/2014/main" id="{78F79182-AAFE-6844-BBE1-10D7DABFB20C}"/>
              </a:ext>
            </a:extLst>
          </p:cNvPr>
          <p:cNvSpPr>
            <a:spLocks noGrp="1"/>
          </p:cNvSpPr>
          <p:nvPr>
            <p:ph idx="1"/>
          </p:nvPr>
        </p:nvSpPr>
        <p:spPr/>
        <p:txBody>
          <a:bodyPr/>
          <a:lstStyle/>
          <a:p>
            <a:pPr marL="0" indent="0">
              <a:buNone/>
            </a:pPr>
            <a:r>
              <a:rPr lang="en-GB" dirty="0"/>
              <a:t>﻿Specialization - 4 course series</a:t>
            </a:r>
          </a:p>
          <a:p>
            <a:r>
              <a:rPr lang="en-GB" dirty="0"/>
              <a:t>The Sustainable Development Specialization is the ideal choice for curious individuals who enjoy unique learning experiences and innovative teaching approaches. Its style is likely to appeal especially to young, middle-aged and young-at-heart learners.</a:t>
            </a:r>
          </a:p>
          <a:p>
            <a:r>
              <a:rPr lang="en-GB" dirty="0"/>
              <a:t>﻿The specialization is intended for learners interested in engaging in fundamental theories and concepts of sustainable development and applying these to practice. Students will benefit from deepening and refreshing their existing knowledge by means of our specialization. </a:t>
            </a:r>
            <a:endParaRPr lang="en-ME" dirty="0"/>
          </a:p>
        </p:txBody>
      </p:sp>
    </p:spTree>
    <p:extLst>
      <p:ext uri="{BB962C8B-B14F-4D97-AF65-F5344CB8AC3E}">
        <p14:creationId xmlns:p14="http://schemas.microsoft.com/office/powerpoint/2010/main" val="2835283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2D3D4-8DE4-DF4D-A221-B5EA85A3CE1F}"/>
              </a:ext>
            </a:extLst>
          </p:cNvPr>
          <p:cNvSpPr>
            <a:spLocks noGrp="1"/>
          </p:cNvSpPr>
          <p:nvPr>
            <p:ph type="title"/>
          </p:nvPr>
        </p:nvSpPr>
        <p:spPr/>
        <p:txBody>
          <a:bodyPr/>
          <a:lstStyle/>
          <a:p>
            <a:r>
              <a:rPr lang="en-ME" b="1" dirty="0"/>
              <a:t>Sustainable Development Specialization</a:t>
            </a:r>
            <a:endParaRPr lang="en-ME" dirty="0"/>
          </a:p>
        </p:txBody>
      </p:sp>
      <p:sp>
        <p:nvSpPr>
          <p:cNvPr id="3" name="Content Placeholder 2">
            <a:extLst>
              <a:ext uri="{FF2B5EF4-FFF2-40B4-BE49-F238E27FC236}">
                <a16:creationId xmlns:a16="http://schemas.microsoft.com/office/drawing/2014/main" id="{01A5961D-D7E8-8049-BEFE-1FA1AB68F96E}"/>
              </a:ext>
            </a:extLst>
          </p:cNvPr>
          <p:cNvSpPr>
            <a:spLocks noGrp="1"/>
          </p:cNvSpPr>
          <p:nvPr>
            <p:ph idx="1"/>
          </p:nvPr>
        </p:nvSpPr>
        <p:spPr/>
        <p:txBody>
          <a:bodyPr/>
          <a:lstStyle/>
          <a:p>
            <a:r>
              <a:rPr lang="en-GB" dirty="0"/>
              <a:t>﻿Participants will learn to understand and analyse: </a:t>
            </a:r>
          </a:p>
          <a:p>
            <a:pPr marL="0" indent="0">
              <a:buNone/>
            </a:pPr>
            <a:r>
              <a:rPr lang="en-GB" dirty="0"/>
              <a:t>	(1) Concept and basic principles in sustainable development</a:t>
            </a:r>
          </a:p>
          <a:p>
            <a:pPr marL="0" indent="0">
              <a:buNone/>
            </a:pPr>
            <a:r>
              <a:rPr lang="en-GB" dirty="0"/>
              <a:t>	(2) National and international/EU strategies of sustainable development	</a:t>
            </a:r>
          </a:p>
          <a:p>
            <a:pPr marL="0" indent="0">
              <a:buNone/>
            </a:pPr>
            <a:r>
              <a:rPr lang="en-GB" dirty="0"/>
              <a:t>	(3) Priorities of sustainable development and how to make sustainable 		      development closer?</a:t>
            </a:r>
          </a:p>
          <a:p>
            <a:pPr marL="0" indent="0">
              <a:buNone/>
            </a:pPr>
            <a:r>
              <a:rPr lang="en-GB" dirty="0"/>
              <a:t>	(4) Green Marketing</a:t>
            </a:r>
            <a:endParaRPr lang="en-ME" dirty="0"/>
          </a:p>
        </p:txBody>
      </p:sp>
    </p:spTree>
    <p:extLst>
      <p:ext uri="{BB962C8B-B14F-4D97-AF65-F5344CB8AC3E}">
        <p14:creationId xmlns:p14="http://schemas.microsoft.com/office/powerpoint/2010/main" val="3528713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5E07D-0DF5-0546-B5CB-68B38C28622A}"/>
              </a:ext>
            </a:extLst>
          </p:cNvPr>
          <p:cNvSpPr>
            <a:spLocks noGrp="1"/>
          </p:cNvSpPr>
          <p:nvPr>
            <p:ph type="title"/>
          </p:nvPr>
        </p:nvSpPr>
        <p:spPr/>
        <p:txBody>
          <a:bodyPr/>
          <a:lstStyle/>
          <a:p>
            <a:r>
              <a:rPr lang="en-ME" b="1" dirty="0"/>
              <a:t>Sustainable Development Specialization</a:t>
            </a:r>
            <a:endParaRPr lang="en-ME" dirty="0"/>
          </a:p>
        </p:txBody>
      </p:sp>
      <p:sp>
        <p:nvSpPr>
          <p:cNvPr id="3" name="Content Placeholder 2">
            <a:extLst>
              <a:ext uri="{FF2B5EF4-FFF2-40B4-BE49-F238E27FC236}">
                <a16:creationId xmlns:a16="http://schemas.microsoft.com/office/drawing/2014/main" id="{0B3509CD-4A3E-C44E-AD6E-C5B767DFFCA8}"/>
              </a:ext>
            </a:extLst>
          </p:cNvPr>
          <p:cNvSpPr>
            <a:spLocks noGrp="1"/>
          </p:cNvSpPr>
          <p:nvPr>
            <p:ph idx="1"/>
          </p:nvPr>
        </p:nvSpPr>
        <p:spPr/>
        <p:txBody>
          <a:bodyPr/>
          <a:lstStyle/>
          <a:p>
            <a:pPr marL="0" indent="0">
              <a:buNone/>
            </a:pPr>
            <a:endParaRPr lang="en-GB" dirty="0"/>
          </a:p>
          <a:p>
            <a:pPr marL="0" indent="0">
              <a:buNone/>
            </a:pPr>
            <a:r>
              <a:rPr lang="en-GB" dirty="0">
                <a:latin typeface="+mj-lt"/>
              </a:rPr>
              <a:t>﻿This course is completely online, so there’s no need to show up to a classroom in person. You can access your lectures, readings and assignments anytime and anywhere via web or your mobile device.</a:t>
            </a:r>
          </a:p>
          <a:p>
            <a:pPr marL="0" indent="0">
              <a:buNone/>
            </a:pPr>
            <a:endParaRPr lang="en-GB" dirty="0">
              <a:latin typeface="+mj-lt"/>
            </a:endParaRPr>
          </a:p>
          <a:p>
            <a:pPr marL="0" indent="0">
              <a:buNone/>
            </a:pPr>
            <a:r>
              <a:rPr lang="en-GB" b="0" i="0" u="none" strike="noStrike" dirty="0">
                <a:solidFill>
                  <a:srgbClr val="333333"/>
                </a:solidFill>
                <a:effectLst/>
                <a:latin typeface="+mj-lt"/>
              </a:rPr>
              <a:t>No background knowledge in sustainable development is required. Anyone interested in learning more about sustainable development is welcome to join the specialization.</a:t>
            </a:r>
          </a:p>
          <a:p>
            <a:pPr marL="0" indent="0">
              <a:buNone/>
            </a:pPr>
            <a:endParaRPr lang="en-GB" b="0" i="0" u="none" strike="noStrike" dirty="0">
              <a:solidFill>
                <a:srgbClr val="333333"/>
              </a:solidFill>
              <a:effectLst/>
              <a:latin typeface="+mj-lt"/>
            </a:endParaRPr>
          </a:p>
          <a:p>
            <a:pPr marL="0" indent="0">
              <a:buNone/>
            </a:pPr>
            <a:r>
              <a:rPr lang="en-GB" dirty="0">
                <a:solidFill>
                  <a:srgbClr val="333333"/>
                </a:solidFill>
                <a:latin typeface="+mj-lt"/>
              </a:rPr>
              <a:t>Specialization is organised in English language, so all students must have intermediate level of English language (B1 – B2 level).</a:t>
            </a:r>
            <a:endParaRPr lang="en-GB" b="0" i="0" u="none" strike="noStrike" dirty="0">
              <a:solidFill>
                <a:srgbClr val="333333"/>
              </a:solidFill>
              <a:effectLst/>
              <a:latin typeface="+mj-lt"/>
            </a:endParaRPr>
          </a:p>
        </p:txBody>
      </p:sp>
    </p:spTree>
    <p:extLst>
      <p:ext uri="{BB962C8B-B14F-4D97-AF65-F5344CB8AC3E}">
        <p14:creationId xmlns:p14="http://schemas.microsoft.com/office/powerpoint/2010/main" val="4116943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6F486-4D54-4C41-9966-CD9DA4902129}"/>
              </a:ext>
            </a:extLst>
          </p:cNvPr>
          <p:cNvSpPr>
            <a:spLocks noGrp="1"/>
          </p:cNvSpPr>
          <p:nvPr>
            <p:ph type="title"/>
          </p:nvPr>
        </p:nvSpPr>
        <p:spPr/>
        <p:txBody>
          <a:bodyPr/>
          <a:lstStyle/>
          <a:p>
            <a:r>
              <a:rPr lang="en-ME" b="1" dirty="0"/>
              <a:t>Sustainable Development Specialization</a:t>
            </a:r>
            <a:endParaRPr lang="en-ME" dirty="0"/>
          </a:p>
        </p:txBody>
      </p:sp>
      <p:sp>
        <p:nvSpPr>
          <p:cNvPr id="3" name="Content Placeholder 2">
            <a:extLst>
              <a:ext uri="{FF2B5EF4-FFF2-40B4-BE49-F238E27FC236}">
                <a16:creationId xmlns:a16="http://schemas.microsoft.com/office/drawing/2014/main" id="{6487C976-364C-3E4B-B28B-4F96F218A4D4}"/>
              </a:ext>
            </a:extLst>
          </p:cNvPr>
          <p:cNvSpPr>
            <a:spLocks noGrp="1"/>
          </p:cNvSpPr>
          <p:nvPr>
            <p:ph idx="1"/>
          </p:nvPr>
        </p:nvSpPr>
        <p:spPr/>
        <p:txBody>
          <a:bodyPr/>
          <a:lstStyle/>
          <a:p>
            <a:r>
              <a:rPr lang="en-ME" dirty="0"/>
              <a:t>All materials will be posted to Moodle platform.</a:t>
            </a:r>
            <a:r>
              <a:rPr lang="en-US" dirty="0"/>
              <a:t> </a:t>
            </a:r>
            <a:endParaRPr lang="en-ME" dirty="0"/>
          </a:p>
          <a:p>
            <a:r>
              <a:rPr lang="en-ME" dirty="0"/>
              <a:t>Teams of students will be formed, comprising of students from different universities and each team will have a mentor assigned to them.</a:t>
            </a:r>
          </a:p>
          <a:p>
            <a:r>
              <a:rPr lang="en-ME" dirty="0"/>
              <a:t>Since the program is project-based, at the end of each topic series, the teams will present their project related to that particular series. </a:t>
            </a:r>
          </a:p>
          <a:p>
            <a:r>
              <a:rPr lang="en-ME" dirty="0"/>
              <a:t>Upon successfully presenting their projects and project evaluation, members of each team will be awarded certain number of ECTS credits. </a:t>
            </a:r>
          </a:p>
          <a:p>
            <a:r>
              <a:rPr lang="en-ME" dirty="0"/>
              <a:t>Duration of the course will last for one semester / 4 months – one month for each topic series.</a:t>
            </a:r>
          </a:p>
        </p:txBody>
      </p:sp>
      <p:pic>
        <p:nvPicPr>
          <p:cNvPr id="4" name="Picture 3"/>
          <p:cNvPicPr>
            <a:picLocks noChangeAspect="1"/>
          </p:cNvPicPr>
          <p:nvPr/>
        </p:nvPicPr>
        <p:blipFill>
          <a:blip r:embed="rId2"/>
          <a:stretch>
            <a:fillRect/>
          </a:stretch>
        </p:blipFill>
        <p:spPr>
          <a:xfrm>
            <a:off x="9065859" y="917829"/>
            <a:ext cx="2566807" cy="1442986"/>
          </a:xfrm>
          <a:prstGeom prst="rect">
            <a:avLst/>
          </a:prstGeom>
        </p:spPr>
      </p:pic>
    </p:spTree>
    <p:extLst>
      <p:ext uri="{BB962C8B-B14F-4D97-AF65-F5344CB8AC3E}">
        <p14:creationId xmlns:p14="http://schemas.microsoft.com/office/powerpoint/2010/main" val="2260466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6F486-4D54-4C41-9966-CD9DA4902129}"/>
              </a:ext>
            </a:extLst>
          </p:cNvPr>
          <p:cNvSpPr>
            <a:spLocks noGrp="1"/>
          </p:cNvSpPr>
          <p:nvPr>
            <p:ph type="title"/>
          </p:nvPr>
        </p:nvSpPr>
        <p:spPr/>
        <p:txBody>
          <a:bodyPr/>
          <a:lstStyle/>
          <a:p>
            <a:r>
              <a:rPr lang="en-ME" b="1" dirty="0"/>
              <a:t>Sustainable Development Specialization</a:t>
            </a:r>
            <a:endParaRPr lang="en-ME" dirty="0"/>
          </a:p>
        </p:txBody>
      </p:sp>
      <p:sp>
        <p:nvSpPr>
          <p:cNvPr id="3" name="Content Placeholder 2">
            <a:extLst>
              <a:ext uri="{FF2B5EF4-FFF2-40B4-BE49-F238E27FC236}">
                <a16:creationId xmlns:a16="http://schemas.microsoft.com/office/drawing/2014/main" id="{6487C976-364C-3E4B-B28B-4F96F218A4D4}"/>
              </a:ext>
            </a:extLst>
          </p:cNvPr>
          <p:cNvSpPr>
            <a:spLocks noGrp="1"/>
          </p:cNvSpPr>
          <p:nvPr>
            <p:ph idx="1"/>
          </p:nvPr>
        </p:nvSpPr>
        <p:spPr/>
        <p:txBody>
          <a:bodyPr/>
          <a:lstStyle/>
          <a:p>
            <a:r>
              <a:rPr lang="en-ME" dirty="0"/>
              <a:t>Moodle platform</a:t>
            </a:r>
            <a:r>
              <a:rPr lang="en-US" dirty="0"/>
              <a:t>:</a:t>
            </a:r>
          </a:p>
          <a:p>
            <a:endParaRPr lang="en-M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3432" y="2656010"/>
            <a:ext cx="7457130" cy="3255212"/>
          </a:xfrm>
          <a:prstGeom prst="rect">
            <a:avLst/>
          </a:prstGeom>
        </p:spPr>
      </p:pic>
    </p:spTree>
    <p:extLst>
      <p:ext uri="{BB962C8B-B14F-4D97-AF65-F5344CB8AC3E}">
        <p14:creationId xmlns:p14="http://schemas.microsoft.com/office/powerpoint/2010/main" val="898386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24518-8AE0-BE43-B240-6B361A786AA0}"/>
              </a:ext>
            </a:extLst>
          </p:cNvPr>
          <p:cNvSpPr>
            <a:spLocks noGrp="1"/>
          </p:cNvSpPr>
          <p:nvPr>
            <p:ph type="title"/>
          </p:nvPr>
        </p:nvSpPr>
        <p:spPr/>
        <p:txBody>
          <a:bodyPr/>
          <a:lstStyle/>
          <a:p>
            <a:r>
              <a:rPr lang="en-ME" b="1" dirty="0"/>
              <a:t>Sustainable Development Specialization</a:t>
            </a:r>
            <a:endParaRPr lang="en-ME" dirty="0"/>
          </a:p>
        </p:txBody>
      </p:sp>
      <p:sp>
        <p:nvSpPr>
          <p:cNvPr id="3" name="Content Placeholder 2">
            <a:extLst>
              <a:ext uri="{FF2B5EF4-FFF2-40B4-BE49-F238E27FC236}">
                <a16:creationId xmlns:a16="http://schemas.microsoft.com/office/drawing/2014/main" id="{DCC3A6F2-2D4C-C844-A77D-9BBAA67BFF57}"/>
              </a:ext>
            </a:extLst>
          </p:cNvPr>
          <p:cNvSpPr>
            <a:spLocks noGrp="1"/>
          </p:cNvSpPr>
          <p:nvPr>
            <p:ph idx="1"/>
          </p:nvPr>
        </p:nvSpPr>
        <p:spPr/>
        <p:txBody>
          <a:bodyPr>
            <a:normAutofit lnSpcReduction="10000"/>
          </a:bodyPr>
          <a:lstStyle/>
          <a:p>
            <a:pPr marL="0" indent="0">
              <a:buNone/>
            </a:pPr>
            <a:r>
              <a:rPr lang="en-ME" dirty="0"/>
              <a:t>Upon completion of Specialization, the students will be able to:</a:t>
            </a:r>
          </a:p>
          <a:p>
            <a:r>
              <a:rPr lang="en-GB" dirty="0"/>
              <a:t>u</a:t>
            </a:r>
            <a:r>
              <a:rPr lang="en-ME" dirty="0"/>
              <a:t>nderstand idea and concept of sustainable development locally as well as globally;</a:t>
            </a:r>
          </a:p>
          <a:p>
            <a:r>
              <a:rPr lang="en-GB" dirty="0"/>
              <a:t>d</a:t>
            </a:r>
            <a:r>
              <a:rPr lang="en-ME" dirty="0"/>
              <a:t>escribe specific theories, concepts and principles of sustainable developemnt;</a:t>
            </a:r>
          </a:p>
          <a:p>
            <a:r>
              <a:rPr lang="en-GB" dirty="0"/>
              <a:t>a</a:t>
            </a:r>
            <a:r>
              <a:rPr lang="en-ME" dirty="0"/>
              <a:t>ssess resources and possibilities, formulate strategies necessary for resolving particular problems of sustainable development;</a:t>
            </a:r>
          </a:p>
          <a:p>
            <a:r>
              <a:rPr lang="en-GB" dirty="0"/>
              <a:t>d</a:t>
            </a:r>
            <a:r>
              <a:rPr lang="en-ME" dirty="0"/>
              <a:t>evelop principle of critical thinking and compare different approaches, regarding ecological, economical and social dimensions of sustainable development; and </a:t>
            </a:r>
          </a:p>
          <a:p>
            <a:r>
              <a:rPr lang="en-GB" dirty="0"/>
              <a:t>d</a:t>
            </a:r>
            <a:r>
              <a:rPr lang="en-ME" dirty="0"/>
              <a:t>evelop communication skills in resolving and presenting problems of sustainable development</a:t>
            </a:r>
          </a:p>
        </p:txBody>
      </p:sp>
    </p:spTree>
    <p:extLst>
      <p:ext uri="{BB962C8B-B14F-4D97-AF65-F5344CB8AC3E}">
        <p14:creationId xmlns:p14="http://schemas.microsoft.com/office/powerpoint/2010/main" val="4229821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060E9-092C-B94E-9550-0D9394F18F34}"/>
              </a:ext>
            </a:extLst>
          </p:cNvPr>
          <p:cNvSpPr>
            <a:spLocks noGrp="1"/>
          </p:cNvSpPr>
          <p:nvPr>
            <p:ph type="title"/>
          </p:nvPr>
        </p:nvSpPr>
        <p:spPr/>
        <p:txBody>
          <a:bodyPr/>
          <a:lstStyle/>
          <a:p>
            <a:r>
              <a:rPr lang="en-ME" b="1" dirty="0"/>
              <a:t>Sustainable Development Specialization</a:t>
            </a:r>
            <a:endParaRPr lang="en-ME" dirty="0"/>
          </a:p>
        </p:txBody>
      </p:sp>
      <p:sp>
        <p:nvSpPr>
          <p:cNvPr id="3" name="Content Placeholder 2">
            <a:extLst>
              <a:ext uri="{FF2B5EF4-FFF2-40B4-BE49-F238E27FC236}">
                <a16:creationId xmlns:a16="http://schemas.microsoft.com/office/drawing/2014/main" id="{61FC01F1-6A9E-6D42-A2CC-09201C35E893}"/>
              </a:ext>
            </a:extLst>
          </p:cNvPr>
          <p:cNvSpPr>
            <a:spLocks noGrp="1"/>
          </p:cNvSpPr>
          <p:nvPr>
            <p:ph idx="1"/>
          </p:nvPr>
        </p:nvSpPr>
        <p:spPr/>
        <p:txBody>
          <a:bodyPr/>
          <a:lstStyle/>
          <a:p>
            <a:pPr marL="0" indent="0">
              <a:buNone/>
            </a:pPr>
            <a:endParaRPr lang="en-ME" dirty="0"/>
          </a:p>
          <a:p>
            <a:pPr marL="0" indent="0">
              <a:buNone/>
            </a:pPr>
            <a:endParaRPr lang="en-ME" dirty="0"/>
          </a:p>
          <a:p>
            <a:pPr marL="0" indent="0">
              <a:buNone/>
            </a:pPr>
            <a:r>
              <a:rPr lang="en-ME" dirty="0"/>
              <a:t>With ECTS credit upon completion of each thematic series, the participants will, at the end of four months, receive certificate</a:t>
            </a:r>
            <a:r>
              <a:rPr lang="sr-Latn-ME" dirty="0"/>
              <a:t> </a:t>
            </a:r>
            <a:r>
              <a:rPr lang="en-ME" dirty="0"/>
              <a:t>on completed specialization as well as supplement with detailed description of competences obtained.</a:t>
            </a:r>
          </a:p>
        </p:txBody>
      </p:sp>
    </p:spTree>
    <p:extLst>
      <p:ext uri="{BB962C8B-B14F-4D97-AF65-F5344CB8AC3E}">
        <p14:creationId xmlns:p14="http://schemas.microsoft.com/office/powerpoint/2010/main" val="377023846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{40EE2D8D-DAA3-DF4B-8663-632F8E8FACE8}tf10001069</Template>
  <TotalTime>57</TotalTime>
  <Words>625</Words>
  <Application>Microsoft Office PowerPoint</Application>
  <PresentationFormat>Širokouhlá</PresentationFormat>
  <Paragraphs>62</Paragraphs>
  <Slides>11</Slides>
  <Notes>0</Notes>
  <HiddenSlides>0</HiddenSlides>
  <MMClips>0</MMClips>
  <ScaleCrop>false</ScaleCrop>
  <HeadingPairs>
    <vt:vector size="6" baseType="variant">
      <vt:variant>
        <vt:lpstr>Použité písma</vt:lpstr>
      </vt:variant>
      <vt:variant>
        <vt:i4>3</vt:i4>
      </vt:variant>
      <vt:variant>
        <vt:lpstr>Motív</vt:lpstr>
      </vt:variant>
      <vt:variant>
        <vt:i4>1</vt:i4>
      </vt:variant>
      <vt:variant>
        <vt:lpstr>Nadpisy snímok</vt:lpstr>
      </vt:variant>
      <vt:variant>
        <vt:i4>11</vt:i4>
      </vt:variant>
    </vt:vector>
  </HeadingPairs>
  <TitlesOfParts>
    <vt:vector size="15" baseType="lpstr">
      <vt:lpstr>Arial</vt:lpstr>
      <vt:lpstr>Century Gothic</vt:lpstr>
      <vt:lpstr>Wingdings 3</vt:lpstr>
      <vt:lpstr>Wisp</vt:lpstr>
      <vt:lpstr>Virtual Mobility Program On-line Course in Sustainable Development</vt:lpstr>
      <vt:lpstr>Sustainable Development Specialization</vt:lpstr>
      <vt:lpstr>Sustainable Development Specialization</vt:lpstr>
      <vt:lpstr>Sustainable Development Specialization</vt:lpstr>
      <vt:lpstr>Sustainable Development Specialization</vt:lpstr>
      <vt:lpstr>Sustainable Development Specialization</vt:lpstr>
      <vt:lpstr>Sustainable Development Specialization</vt:lpstr>
      <vt:lpstr>Sustainable Development Specialization</vt:lpstr>
      <vt:lpstr>Sustainable Development Specialization</vt:lpstr>
      <vt:lpstr>Sustainable Development Specialization</vt:lpstr>
      <vt:lpstr>Sustainable Development Specialization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Mobility Program On-line Course in Sustainable Development</dc:title>
  <dc:creator>Microsoft Office User</dc:creator>
  <cp:lastModifiedBy>Vladislav Valach</cp:lastModifiedBy>
  <cp:revision>9</cp:revision>
  <dcterms:created xsi:type="dcterms:W3CDTF">2023-09-06T13:07:44Z</dcterms:created>
  <dcterms:modified xsi:type="dcterms:W3CDTF">2023-09-07T10:00:58Z</dcterms:modified>
</cp:coreProperties>
</file>