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9" r:id="rId3"/>
    <p:sldId id="326" r:id="rId4"/>
    <p:sldId id="321" r:id="rId5"/>
    <p:sldId id="322" r:id="rId6"/>
    <p:sldId id="323" r:id="rId7"/>
    <p:sldId id="324" r:id="rId8"/>
    <p:sldId id="325" r:id="rId9"/>
    <p:sldId id="31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enad Markovic" initials="NM" lastIdx="1" clrIdx="0">
    <p:extLst>
      <p:ext uri="{19B8F6BF-5375-455C-9EA6-DF929625EA0E}">
        <p15:presenceInfo xmlns:p15="http://schemas.microsoft.com/office/powerpoint/2012/main" userId="Nenad Markovic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7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09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7D4666-31E0-4EF8-88EA-40D951564BF3}" type="datetimeFigureOut">
              <a:rPr lang="hr-BA" smtClean="0"/>
              <a:t>7. 9. 2023.</a:t>
            </a:fld>
            <a:endParaRPr lang="hr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B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432F64-B226-4C32-AE94-18EACA2694E5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1704328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25D5E-8795-4679-A15D-B8EED37A0C96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D2974-2E47-4AAE-A6E8-7134DEB339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628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25D5E-8795-4679-A15D-B8EED37A0C96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D2974-2E47-4AAE-A6E8-7134DEB339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3910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25D5E-8795-4679-A15D-B8EED37A0C96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D2974-2E47-4AAE-A6E8-7134DEB339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9891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25D5E-8795-4679-A15D-B8EED37A0C96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D2974-2E47-4AAE-A6E8-7134DEB339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4208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25D5E-8795-4679-A15D-B8EED37A0C96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D2974-2E47-4AAE-A6E8-7134DEB339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240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25D5E-8795-4679-A15D-B8EED37A0C96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D2974-2E47-4AAE-A6E8-7134DEB339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7189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25D5E-8795-4679-A15D-B8EED37A0C96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D2974-2E47-4AAE-A6E8-7134DEB339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686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25D5E-8795-4679-A15D-B8EED37A0C96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D2974-2E47-4AAE-A6E8-7134DEB339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8063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25D5E-8795-4679-A15D-B8EED37A0C96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D2974-2E47-4AAE-A6E8-7134DEB339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8838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25D5E-8795-4679-A15D-B8EED37A0C96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D2974-2E47-4AAE-A6E8-7134DEB339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306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25D5E-8795-4679-A15D-B8EED37A0C96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D2974-2E47-4AAE-A6E8-7134DEB339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6745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25D5E-8795-4679-A15D-B8EED37A0C96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D2974-2E47-4AAE-A6E8-7134DEB339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59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microsoft.com/office/2007/relationships/hdphoto" Target="../media/hdphoto4.wdp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microsoft.com/office/2007/relationships/hdphoto" Target="../media/hdphoto5.wdp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microsoft.com/office/2007/relationships/hdphoto" Target="../media/hdphoto6.wdp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microsoft.com/office/2007/relationships/hdphoto" Target="../media/hdphoto7.wdp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2409825"/>
            <a:ext cx="9144000" cy="1943100"/>
          </a:xfr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hr-BA" sz="2800" b="1" dirty="0">
                <a:solidFill>
                  <a:schemeClr val="accent6">
                    <a:lumMod val="50000"/>
                  </a:schemeClr>
                </a:solidFill>
              </a:rPr>
              <a:t>Virtual training „Digital and sustainable academic Mobility”</a:t>
            </a:r>
            <a:br>
              <a:rPr lang="hr-BA" sz="28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hr-BA" sz="2800" b="1" dirty="0">
                <a:solidFill>
                  <a:schemeClr val="accent6">
                    <a:lumMod val="50000"/>
                  </a:schemeClr>
                </a:solidFill>
              </a:rPr>
              <a:t>Task: P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</a:rPr>
              <a:t>roposal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 of the on-line course/program </a:t>
            </a:r>
            <a:endParaRPr lang="en-GB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172075"/>
            <a:ext cx="9144000" cy="58504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r-Latn-BA" dirty="0"/>
              <a:t>7th September 2023.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102" y="5791029"/>
            <a:ext cx="2324100" cy="7239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176866" y="5888224"/>
            <a:ext cx="5651068" cy="501023"/>
          </a:xfrm>
          <a:prstGeom prst="rect">
            <a:avLst/>
          </a:prstGeom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106680" y="81598"/>
            <a:ext cx="5029200" cy="934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sr-Latn-BA" sz="2000" b="1" dirty="0"/>
              <a:t>ERASMUS-EDU-2022-CBHE-STRAND-1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sr-Latn-BA" sz="2000" b="1" dirty="0"/>
              <a:t>ERASMUS-EDU-2022-CBHE</a:t>
            </a:r>
            <a:endParaRPr lang="en-GB" sz="2000" b="1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9585960" y="81598"/>
            <a:ext cx="2590800" cy="934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sr-Latn-BA" dirty="0"/>
              <a:t>101083212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sr-Latn-BA" dirty="0"/>
              <a:t>ERASMUS-AG-LS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7159" y="1759621"/>
            <a:ext cx="4297680" cy="1097280"/>
          </a:xfrm>
          <a:prstGeom prst="rect">
            <a:avLst/>
          </a:prstGeom>
        </p:spPr>
      </p:pic>
      <p:pic>
        <p:nvPicPr>
          <p:cNvPr id="11" name="Picture 10" descr="C:\MOJE NP\CEPS\OSTALO\INTERVJU SA DIPL STUDENTIMA\logo ceps.png">
            <a:extLst>
              <a:ext uri="{FF2B5EF4-FFF2-40B4-BE49-F238E27FC236}">
                <a16:creationId xmlns:a16="http://schemas.microsoft.com/office/drawing/2014/main" id="{1CB08B14-3F46-88E0-6ED5-C38E442C0C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735" y="183587"/>
            <a:ext cx="1524529" cy="1223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14326" y="4251962"/>
            <a:ext cx="11325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BA" b="1" dirty="0"/>
              <a:t>Workgroup </a:t>
            </a:r>
            <a:r>
              <a:rPr lang="hr-BA" dirty="0"/>
              <a:t>:</a:t>
            </a:r>
          </a:p>
          <a:p>
            <a:pPr algn="r"/>
            <a:r>
              <a:rPr lang="hr-BA" i="1" dirty="0"/>
              <a:t>Dr.sc.Nermin Palić; lecturer Samir Ščetić; lecturer Dario Marušić; lecturer Semir Oglečevac; Doc.dr. Mirzo Selimić; </a:t>
            </a:r>
          </a:p>
          <a:p>
            <a:pPr algn="r"/>
            <a:r>
              <a:rPr lang="hr-BA" i="1" dirty="0"/>
              <a:t>student Ira-Antonia Vujević; student Edin Zulović; student Fata Zjenilović; and student Naida Mutapčić</a:t>
            </a:r>
          </a:p>
        </p:txBody>
      </p:sp>
    </p:spTree>
    <p:extLst>
      <p:ext uri="{BB962C8B-B14F-4D97-AF65-F5344CB8AC3E}">
        <p14:creationId xmlns:p14="http://schemas.microsoft.com/office/powerpoint/2010/main" val="1139744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625" y="355600"/>
            <a:ext cx="10515600" cy="732155"/>
          </a:xfrm>
        </p:spPr>
        <p:txBody>
          <a:bodyPr anchor="t">
            <a:noAutofit/>
          </a:bodyPr>
          <a:lstStyle/>
          <a:p>
            <a:r>
              <a:rPr lang="hr-BA" sz="2800" b="1" dirty="0">
                <a:solidFill>
                  <a:srgbClr val="C00000"/>
                </a:solidFill>
              </a:rPr>
              <a:t>TITLE OF THE COURSE:</a:t>
            </a:r>
            <a:br>
              <a:rPr lang="hr-BA" sz="2800" b="1" dirty="0">
                <a:solidFill>
                  <a:srgbClr val="C00000"/>
                </a:solidFill>
              </a:rPr>
            </a:br>
            <a:r>
              <a:rPr lang="en-US" sz="2800" b="1" i="1" dirty="0">
                <a:solidFill>
                  <a:srgbClr val="C00000"/>
                </a:solidFill>
              </a:rPr>
              <a:t>Introducing sustainability practices in urban mobility</a:t>
            </a:r>
            <a:endParaRPr lang="en-GB" sz="2800" b="1" i="1" dirty="0">
              <a:solidFill>
                <a:srgbClr val="C0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453038"/>
            <a:ext cx="11109960" cy="494776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r-BA" b="1" dirty="0">
                <a:solidFill>
                  <a:srgbClr val="C00000"/>
                </a:solidFill>
              </a:rPr>
              <a:t>1. </a:t>
            </a:r>
            <a:r>
              <a:rPr lang="en-US" b="1" dirty="0">
                <a:solidFill>
                  <a:srgbClr val="C00000"/>
                </a:solidFill>
              </a:rPr>
              <a:t>General description of the learning activity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sr-Latn-BA" sz="2000" dirty="0">
              <a:solidFill>
                <a:srgbClr val="C00000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sr-Latn-BA" sz="2000" dirty="0">
                <a:solidFill>
                  <a:prstClr val="black"/>
                </a:solidFill>
              </a:rPr>
              <a:t>Short term course (4 weeks, 3 hours per week)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sr-Latn-BA" sz="2000" dirty="0">
              <a:solidFill>
                <a:prstClr val="black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prstClr val="black"/>
                </a:solidFill>
              </a:rPr>
              <a:t>The course is developed in collaboration with experts from different faculties </a:t>
            </a:r>
            <a:r>
              <a:rPr lang="hr-BA" sz="2000" dirty="0">
                <a:solidFill>
                  <a:prstClr val="black"/>
                </a:solidFill>
              </a:rPr>
              <a:t>at </a:t>
            </a:r>
            <a:r>
              <a:rPr lang="en-US" sz="2000" dirty="0">
                <a:solidFill>
                  <a:prstClr val="black"/>
                </a:solidFill>
              </a:rPr>
              <a:t>University College </a:t>
            </a:r>
            <a:r>
              <a:rPr lang="hr-BA" sz="2000" dirty="0">
                <a:solidFill>
                  <a:prstClr val="black"/>
                </a:solidFill>
              </a:rPr>
              <a:t>CEPS </a:t>
            </a:r>
            <a:r>
              <a:rPr lang="en-US" sz="2000" dirty="0" err="1">
                <a:solidFill>
                  <a:prstClr val="black"/>
                </a:solidFill>
              </a:rPr>
              <a:t>Kiseljak</a:t>
            </a:r>
            <a:r>
              <a:rPr lang="en-US" sz="2000" dirty="0">
                <a:solidFill>
                  <a:prstClr val="black"/>
                </a:solidFill>
              </a:rPr>
              <a:t>: Traffic Engineering,</a:t>
            </a:r>
            <a:r>
              <a:rPr lang="hr-BA" sz="2000" dirty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Information Technology, Management, </a:t>
            </a:r>
            <a:r>
              <a:rPr lang="hr-BA" sz="2000" dirty="0">
                <a:solidFill>
                  <a:prstClr val="black"/>
                </a:solidFill>
              </a:rPr>
              <a:t>Energetics </a:t>
            </a:r>
            <a:r>
              <a:rPr lang="en-US" sz="2000" dirty="0">
                <a:solidFill>
                  <a:prstClr val="black"/>
                </a:solidFill>
              </a:rPr>
              <a:t>and Occupational Safety and Health Protection.</a:t>
            </a:r>
            <a:endParaRPr lang="hr-BA" sz="2000" dirty="0">
              <a:solidFill>
                <a:prstClr val="black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hr-BA" sz="2000" dirty="0">
              <a:solidFill>
                <a:prstClr val="black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In this course, </a:t>
            </a:r>
            <a:r>
              <a:rPr lang="hr-BA" sz="2000" dirty="0"/>
              <a:t>attendees wi</a:t>
            </a:r>
            <a:r>
              <a:rPr lang="en-US" sz="2000" dirty="0" err="1"/>
              <a:t>ll</a:t>
            </a:r>
            <a:r>
              <a:rPr lang="en-US" sz="2000" dirty="0"/>
              <a:t> develop specific competencies in planning, design and management of cities, their transport systems, and be able to offer solutions in shaping the future of cities using examples of good practice.</a:t>
            </a:r>
            <a:endParaRPr lang="hr-BA" sz="2000" dirty="0"/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hr-BA" sz="2000" dirty="0"/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Besides, </a:t>
            </a:r>
            <a:r>
              <a:rPr lang="hr-BA" sz="2000" dirty="0"/>
              <a:t>attendees wi</a:t>
            </a:r>
            <a:r>
              <a:rPr lang="en-US" sz="2000" dirty="0" err="1"/>
              <a:t>ll</a:t>
            </a:r>
            <a:r>
              <a:rPr lang="en-US" sz="2000" dirty="0"/>
              <a:t> be able to develop transversal skills such as:</a:t>
            </a:r>
            <a:endParaRPr lang="hr-BA" sz="2000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Communicate effectively with </a:t>
            </a:r>
            <a:r>
              <a:rPr lang="hr-BA" sz="1800" dirty="0"/>
              <a:t>colleagues </a:t>
            </a:r>
            <a:r>
              <a:rPr lang="en-US" sz="1800" dirty="0"/>
              <a:t>from other disciplines</a:t>
            </a:r>
            <a:r>
              <a:rPr lang="hr-BA" sz="1800" dirty="0"/>
              <a:t>;</a:t>
            </a:r>
            <a:endParaRPr lang="en-US" sz="1800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Demonstrate the capacity for critical thinking</a:t>
            </a:r>
            <a:r>
              <a:rPr lang="hr-BA" sz="1800" dirty="0"/>
              <a:t>;</a:t>
            </a:r>
            <a:endParaRPr lang="en-US" sz="1800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Take feedback (critique) and respond in an appropriate manner</a:t>
            </a:r>
            <a:r>
              <a:rPr lang="hr-BA" sz="1800" dirty="0"/>
              <a:t>;</a:t>
            </a:r>
            <a:endParaRPr lang="en-US" sz="1800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Make a written presentation</a:t>
            </a:r>
            <a:r>
              <a:rPr lang="hr-BA" sz="1800" dirty="0"/>
              <a:t>s</a:t>
            </a:r>
            <a:r>
              <a:rPr lang="en-US" sz="1800" dirty="0"/>
              <a:t>.</a:t>
            </a:r>
            <a:endParaRPr lang="en-GB" sz="1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4160" y="9367"/>
            <a:ext cx="1767840" cy="55063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160" y="6406636"/>
            <a:ext cx="1767840" cy="451363"/>
          </a:xfrm>
          <a:prstGeom prst="rect">
            <a:avLst/>
          </a:prstGeom>
        </p:spPr>
      </p:pic>
      <p:pic>
        <p:nvPicPr>
          <p:cNvPr id="2052" name="Picture 4" descr="Discipline - Free people icon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2204" y="592565"/>
            <a:ext cx="1935956" cy="1935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279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625" y="355600"/>
            <a:ext cx="10515600" cy="732155"/>
          </a:xfrm>
        </p:spPr>
        <p:txBody>
          <a:bodyPr anchor="t">
            <a:noAutofit/>
          </a:bodyPr>
          <a:lstStyle/>
          <a:p>
            <a:r>
              <a:rPr lang="hr-BA" sz="2800" b="1" dirty="0">
                <a:solidFill>
                  <a:srgbClr val="C00000"/>
                </a:solidFill>
              </a:rPr>
              <a:t>TITLE OF THE COURSE:</a:t>
            </a:r>
            <a:br>
              <a:rPr lang="hr-BA" sz="2800" b="1" dirty="0">
                <a:solidFill>
                  <a:srgbClr val="C00000"/>
                </a:solidFill>
              </a:rPr>
            </a:br>
            <a:r>
              <a:rPr lang="en-US" sz="2800" b="1" i="1" dirty="0">
                <a:solidFill>
                  <a:srgbClr val="C00000"/>
                </a:solidFill>
              </a:rPr>
              <a:t>Introducing sustainability practices in urban mobility</a:t>
            </a:r>
            <a:endParaRPr lang="en-GB" sz="2800" b="1" i="1" dirty="0">
              <a:solidFill>
                <a:srgbClr val="C0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453038"/>
            <a:ext cx="11109960" cy="4947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r-BA" b="1" dirty="0">
                <a:solidFill>
                  <a:srgbClr val="C00000"/>
                </a:solidFill>
              </a:rPr>
              <a:t>1. </a:t>
            </a:r>
            <a:r>
              <a:rPr lang="en-US" b="1" dirty="0">
                <a:solidFill>
                  <a:srgbClr val="C00000"/>
                </a:solidFill>
              </a:rPr>
              <a:t>General description of the learning activity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sr-Latn-BA" sz="2000" dirty="0">
              <a:solidFill>
                <a:srgbClr val="C00000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sr-Latn-BA" sz="2000" dirty="0">
              <a:solidFill>
                <a:srgbClr val="C00000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hr-BA" sz="2000" dirty="0">
              <a:solidFill>
                <a:srgbClr val="C00000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hr-BA" sz="2000" dirty="0">
                <a:solidFill>
                  <a:prstClr val="black"/>
                </a:solidFill>
              </a:rPr>
              <a:t>Attendees will</a:t>
            </a:r>
            <a:r>
              <a:rPr lang="en-US" sz="2000" dirty="0">
                <a:solidFill>
                  <a:prstClr val="black"/>
                </a:solidFill>
              </a:rPr>
              <a:t> experience how integrated urban and transport planning helps improve the welfare of people and their communities, shaping travel </a:t>
            </a:r>
            <a:r>
              <a:rPr lang="en-US" sz="2000" dirty="0" err="1">
                <a:solidFill>
                  <a:prstClr val="black"/>
                </a:solidFill>
              </a:rPr>
              <a:t>behaviours</a:t>
            </a:r>
            <a:r>
              <a:rPr lang="en-US" sz="2000" dirty="0">
                <a:solidFill>
                  <a:prstClr val="black"/>
                </a:solidFill>
              </a:rPr>
              <a:t> and neighborhoods into healthier, more efficient spaces.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prstClr val="black"/>
                </a:solidFill>
              </a:rPr>
              <a:t>Attendees</a:t>
            </a:r>
            <a:r>
              <a:rPr lang="hr-BA" sz="2000" dirty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will also consider how sustainable land use planning helps improve the welfare of people and their communities, shaping their urban areas and neighborhoods into healthier, more efficient spaces.</a:t>
            </a:r>
            <a:endParaRPr lang="sr-Latn-BA" sz="2000" dirty="0">
              <a:solidFill>
                <a:prstClr val="black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4160" y="9367"/>
            <a:ext cx="1767840" cy="55063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160" y="6406636"/>
            <a:ext cx="1767840" cy="451363"/>
          </a:xfrm>
          <a:prstGeom prst="rect">
            <a:avLst/>
          </a:prstGeom>
        </p:spPr>
      </p:pic>
      <p:pic>
        <p:nvPicPr>
          <p:cNvPr id="2052" name="Picture 4" descr="Discipline - Free people icon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2204" y="592565"/>
            <a:ext cx="1935956" cy="1935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7280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625" y="355600"/>
            <a:ext cx="10515600" cy="732155"/>
          </a:xfrm>
        </p:spPr>
        <p:txBody>
          <a:bodyPr anchor="t">
            <a:noAutofit/>
          </a:bodyPr>
          <a:lstStyle/>
          <a:p>
            <a:r>
              <a:rPr lang="hr-BA" sz="2800" b="1" dirty="0">
                <a:solidFill>
                  <a:srgbClr val="C00000"/>
                </a:solidFill>
              </a:rPr>
              <a:t>TITLE OF THE COURSE:</a:t>
            </a:r>
            <a:br>
              <a:rPr lang="hr-BA" sz="2800" b="1" dirty="0">
                <a:solidFill>
                  <a:srgbClr val="C00000"/>
                </a:solidFill>
              </a:rPr>
            </a:br>
            <a:r>
              <a:rPr lang="en-US" sz="2800" b="1" i="1" dirty="0">
                <a:solidFill>
                  <a:srgbClr val="C00000"/>
                </a:solidFill>
              </a:rPr>
              <a:t>Introducing sustainability practices in urban mobility</a:t>
            </a:r>
            <a:endParaRPr lang="en-GB" sz="2800" b="1" i="1" dirty="0">
              <a:solidFill>
                <a:srgbClr val="C0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453038"/>
            <a:ext cx="10820400" cy="4947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r-BA" b="1" dirty="0">
                <a:solidFill>
                  <a:srgbClr val="C00000"/>
                </a:solidFill>
              </a:rPr>
              <a:t>2. Topics</a:t>
            </a:r>
            <a:endParaRPr lang="en-US" b="1" dirty="0">
              <a:solidFill>
                <a:srgbClr val="C00000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sr-Latn-BA" sz="2000" dirty="0">
              <a:solidFill>
                <a:srgbClr val="C00000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sr-Latn-BA" sz="2000" dirty="0">
              <a:solidFill>
                <a:srgbClr val="C00000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hr-BA" sz="2000" dirty="0">
              <a:solidFill>
                <a:prstClr val="black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hr-BA" sz="2000" dirty="0">
              <a:solidFill>
                <a:prstClr val="black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hr-BA" sz="2000" dirty="0">
              <a:solidFill>
                <a:prstClr val="black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hr-BA" sz="2000" dirty="0">
              <a:solidFill>
                <a:prstClr val="black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hr-BA" sz="2000" dirty="0">
              <a:solidFill>
                <a:prstClr val="black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hr-BA" sz="2000" dirty="0">
              <a:solidFill>
                <a:prstClr val="black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hr-BA" sz="2000" dirty="0">
              <a:solidFill>
                <a:prstClr val="black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hr-BA" sz="2000" dirty="0">
              <a:solidFill>
                <a:prstClr val="black"/>
              </a:solidFill>
            </a:endParaRPr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hr-BA" sz="2000" dirty="0">
                <a:solidFill>
                  <a:prstClr val="black"/>
                </a:solidFill>
              </a:rPr>
              <a:t>T</a:t>
            </a:r>
            <a:r>
              <a:rPr lang="en-US" sz="2000" dirty="0">
                <a:solidFill>
                  <a:prstClr val="black"/>
                </a:solidFill>
              </a:rPr>
              <a:t>he range of fields included in </a:t>
            </a:r>
            <a:r>
              <a:rPr lang="hr-BA" sz="2000" dirty="0">
                <a:solidFill>
                  <a:prstClr val="black"/>
                </a:solidFill>
              </a:rPr>
              <a:t>t</a:t>
            </a:r>
            <a:r>
              <a:rPr lang="en-US" sz="2000" dirty="0">
                <a:solidFill>
                  <a:prstClr val="black"/>
                </a:solidFill>
              </a:rPr>
              <a:t>his</a:t>
            </a:r>
            <a:r>
              <a:rPr lang="hr-BA" sz="2000" dirty="0">
                <a:solidFill>
                  <a:prstClr val="black"/>
                </a:solidFill>
              </a:rPr>
              <a:t> courses: </a:t>
            </a:r>
            <a:r>
              <a:rPr lang="en-US" sz="2000" dirty="0">
                <a:solidFill>
                  <a:prstClr val="black"/>
                </a:solidFill>
              </a:rPr>
              <a:t>Engineering, Information Science</a:t>
            </a:r>
            <a:r>
              <a:rPr lang="hr-BA" sz="2000" dirty="0">
                <a:solidFill>
                  <a:prstClr val="black"/>
                </a:solidFill>
              </a:rPr>
              <a:t>, </a:t>
            </a:r>
            <a:r>
              <a:rPr lang="en-US" sz="2000" dirty="0">
                <a:solidFill>
                  <a:prstClr val="black"/>
                </a:solidFill>
              </a:rPr>
              <a:t>Urban Planning, </a:t>
            </a:r>
            <a:r>
              <a:rPr lang="hr-BA" sz="2000" dirty="0">
                <a:solidFill>
                  <a:prstClr val="black"/>
                </a:solidFill>
              </a:rPr>
              <a:t>Ecology, </a:t>
            </a:r>
            <a:r>
              <a:rPr lang="en-US" sz="2000" dirty="0">
                <a:solidFill>
                  <a:prstClr val="black"/>
                </a:solidFill>
              </a:rPr>
              <a:t>Geography, </a:t>
            </a:r>
            <a:r>
              <a:rPr lang="hr-BA" sz="2000" dirty="0">
                <a:solidFill>
                  <a:prstClr val="black"/>
                </a:solidFill>
              </a:rPr>
              <a:t>Sociology, </a:t>
            </a:r>
            <a:r>
              <a:rPr lang="en-US" sz="2000" dirty="0">
                <a:solidFill>
                  <a:prstClr val="black"/>
                </a:solidFill>
              </a:rPr>
              <a:t>and/or Economics.</a:t>
            </a:r>
            <a:endParaRPr lang="hr-BA" sz="2000" dirty="0">
              <a:solidFill>
                <a:prstClr val="black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hr-BA" sz="2000" dirty="0">
              <a:solidFill>
                <a:prstClr val="black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hr-BA" sz="2000" dirty="0">
              <a:solidFill>
                <a:prstClr val="black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en-GB" sz="1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4160" y="9367"/>
            <a:ext cx="1767840" cy="55063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160" y="6406636"/>
            <a:ext cx="1767840" cy="451363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8837227"/>
              </p:ext>
            </p:extLst>
          </p:nvPr>
        </p:nvGraphicFramePr>
        <p:xfrm>
          <a:off x="909637" y="2605616"/>
          <a:ext cx="10677525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77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>
                          <a:solidFill>
                            <a:prstClr val="black"/>
                          </a:solidFill>
                        </a:rPr>
                        <a:t>Basic information about sustainable urban mobility;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prstClr val="black"/>
                          </a:solidFill>
                        </a:rPr>
                        <a:t>How transport </a:t>
                      </a:r>
                      <a:r>
                        <a:rPr lang="hr-BA" sz="2800" dirty="0">
                          <a:solidFill>
                            <a:prstClr val="black"/>
                          </a:solidFill>
                        </a:rPr>
                        <a:t>and traffic </a:t>
                      </a:r>
                      <a:r>
                        <a:rPr lang="en-US" sz="2800" dirty="0">
                          <a:solidFill>
                            <a:prstClr val="black"/>
                          </a:solidFill>
                        </a:rPr>
                        <a:t>affects cities;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prstClr val="black"/>
                          </a:solidFill>
                        </a:rPr>
                        <a:t>Integrated urban transport planning and sustainable mobility practices;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Framework for developing sustainable urban mobility.</a:t>
                      </a:r>
                      <a:endParaRPr lang="hr-BA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6148" name="Picture 4" descr="https://cdn-icons-png.flaticon.com/512/6176/6176805.png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6508" y="905767"/>
            <a:ext cx="1323141" cy="1323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536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625" y="355600"/>
            <a:ext cx="10515600" cy="732155"/>
          </a:xfrm>
        </p:spPr>
        <p:txBody>
          <a:bodyPr anchor="t">
            <a:noAutofit/>
          </a:bodyPr>
          <a:lstStyle/>
          <a:p>
            <a:r>
              <a:rPr lang="hr-BA" sz="2800" b="1" dirty="0">
                <a:solidFill>
                  <a:srgbClr val="C00000"/>
                </a:solidFill>
              </a:rPr>
              <a:t>TITLE OF THE COURSE:</a:t>
            </a:r>
            <a:br>
              <a:rPr lang="hr-BA" sz="2800" b="1" dirty="0">
                <a:solidFill>
                  <a:srgbClr val="C00000"/>
                </a:solidFill>
              </a:rPr>
            </a:br>
            <a:r>
              <a:rPr lang="en-US" sz="2800" b="1" i="1" dirty="0">
                <a:solidFill>
                  <a:srgbClr val="C00000"/>
                </a:solidFill>
              </a:rPr>
              <a:t>Introducing sustainability practices in urban mobility</a:t>
            </a:r>
            <a:endParaRPr lang="en-GB" sz="2800" b="1" i="1" dirty="0">
              <a:solidFill>
                <a:srgbClr val="C0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453038"/>
            <a:ext cx="11109960" cy="4947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r-BA" b="1" dirty="0">
                <a:solidFill>
                  <a:srgbClr val="C00000"/>
                </a:solidFill>
              </a:rPr>
              <a:t>3. Target groups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sr-Latn-BA" sz="2000" dirty="0">
              <a:solidFill>
                <a:srgbClr val="C00000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sr-Latn-BA" sz="2000" dirty="0">
              <a:solidFill>
                <a:srgbClr val="C00000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sr-Latn-BA" sz="2000" dirty="0">
              <a:solidFill>
                <a:srgbClr val="C00000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solidFill>
                  <a:prstClr val="black"/>
                </a:solidFill>
              </a:rPr>
              <a:t>The course is best suited </a:t>
            </a:r>
            <a:r>
              <a:rPr lang="hr-BA" sz="2400" dirty="0">
                <a:solidFill>
                  <a:prstClr val="black"/>
                </a:solidFill>
              </a:rPr>
              <a:t>for </a:t>
            </a:r>
            <a:r>
              <a:rPr lang="en-US" sz="2400" dirty="0">
                <a:solidFill>
                  <a:prstClr val="black"/>
                </a:solidFill>
              </a:rPr>
              <a:t>academics, researchers, students in the final year of bachelor studies</a:t>
            </a:r>
            <a:r>
              <a:rPr lang="hr-BA" sz="2400">
                <a:solidFill>
                  <a:prstClr val="black"/>
                </a:solidFill>
              </a:rPr>
              <a:t> </a:t>
            </a:r>
            <a:r>
              <a:rPr lang="en-US" sz="2400">
                <a:solidFill>
                  <a:prstClr val="black"/>
                </a:solidFill>
              </a:rPr>
              <a:t>and </a:t>
            </a:r>
            <a:r>
              <a:rPr lang="en-US" sz="2400" dirty="0">
                <a:solidFill>
                  <a:prstClr val="black"/>
                </a:solidFill>
              </a:rPr>
              <a:t>those working in national and city authorities, consultancies, and civil society. It’s also suited to those who are simply interested in learning more about sustainable urban mobility.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en-US" sz="2000" dirty="0">
              <a:solidFill>
                <a:prstClr val="black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hr-BA" sz="2000" dirty="0">
              <a:solidFill>
                <a:prstClr val="black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hr-BA" sz="2000" dirty="0">
              <a:solidFill>
                <a:prstClr val="black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en-GB" sz="1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4160" y="9367"/>
            <a:ext cx="1767840" cy="55063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160" y="6406636"/>
            <a:ext cx="1767840" cy="451363"/>
          </a:xfrm>
          <a:prstGeom prst="rect">
            <a:avLst/>
          </a:prstGeom>
        </p:spPr>
      </p:pic>
      <p:pic>
        <p:nvPicPr>
          <p:cNvPr id="1028" name="Picture 4" descr="https://encrypted-tbn0.gstatic.com/images?q=tbn:ANd9GcSfLqyjdXXiNGYTW-atBCDH5MTXUpFBoyLu5K81I50rPA2ryVq74FAnZCWabNOlppRy9H4&amp;usqp=CAU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3223" y="848675"/>
            <a:ext cx="1394937" cy="1394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9648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625" y="355600"/>
            <a:ext cx="10515600" cy="732155"/>
          </a:xfrm>
        </p:spPr>
        <p:txBody>
          <a:bodyPr anchor="t">
            <a:noAutofit/>
          </a:bodyPr>
          <a:lstStyle/>
          <a:p>
            <a:r>
              <a:rPr lang="hr-BA" sz="2800" b="1" dirty="0">
                <a:solidFill>
                  <a:srgbClr val="C00000"/>
                </a:solidFill>
              </a:rPr>
              <a:t>TITLE OF THE COURSE:</a:t>
            </a:r>
            <a:br>
              <a:rPr lang="hr-BA" sz="2800" b="1" dirty="0">
                <a:solidFill>
                  <a:srgbClr val="C00000"/>
                </a:solidFill>
              </a:rPr>
            </a:br>
            <a:r>
              <a:rPr lang="en-US" sz="2800" b="1" i="1" dirty="0">
                <a:solidFill>
                  <a:srgbClr val="C00000"/>
                </a:solidFill>
              </a:rPr>
              <a:t>Introducing sustainability practices in urban mobility</a:t>
            </a:r>
            <a:endParaRPr lang="en-GB" sz="2800" b="1" i="1" dirty="0">
              <a:solidFill>
                <a:srgbClr val="C0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199" y="1453038"/>
            <a:ext cx="10887075" cy="4947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r-BA" b="1" dirty="0">
                <a:solidFill>
                  <a:srgbClr val="C00000"/>
                </a:solidFill>
              </a:rPr>
              <a:t>4. Pedagogical approach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sr-Latn-BA" sz="2000" dirty="0">
              <a:solidFill>
                <a:srgbClr val="C00000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solidFill>
                  <a:prstClr val="black"/>
                </a:solidFill>
              </a:rPr>
              <a:t>100% online</a:t>
            </a:r>
            <a:r>
              <a:rPr lang="hr-BA" sz="2400" dirty="0">
                <a:solidFill>
                  <a:prstClr val="black"/>
                </a:solidFill>
              </a:rPr>
              <a:t> learning 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hr-BA" sz="2400" dirty="0">
              <a:solidFill>
                <a:prstClr val="black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prstClr val="black"/>
                </a:solidFill>
              </a:rPr>
              <a:t>Courses are split into weeks, activities, and steps to help keep track of learning</a:t>
            </a:r>
            <a:r>
              <a:rPr lang="hr-BA" sz="2000" dirty="0">
                <a:solidFill>
                  <a:prstClr val="black"/>
                </a:solidFill>
              </a:rPr>
              <a:t>;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prstClr val="black"/>
                </a:solidFill>
              </a:rPr>
              <a:t>Learn through a mix of videos, long- and short-form articles, audio, and practical activities</a:t>
            </a:r>
            <a:r>
              <a:rPr lang="hr-BA" sz="2000" dirty="0">
                <a:solidFill>
                  <a:prstClr val="black"/>
                </a:solidFill>
              </a:rPr>
              <a:t>;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hr-BA" sz="2000" dirty="0">
                <a:solidFill>
                  <a:prstClr val="black"/>
                </a:solidFill>
              </a:rPr>
              <a:t>Learn from f</a:t>
            </a:r>
            <a:r>
              <a:rPr lang="en-US" sz="2000" dirty="0">
                <a:solidFill>
                  <a:prstClr val="black"/>
                </a:solidFill>
              </a:rPr>
              <a:t>our different lecturers for specific fields.</a:t>
            </a:r>
            <a:endParaRPr lang="hr-BA" sz="2000" dirty="0">
              <a:solidFill>
                <a:prstClr val="black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prstClr val="black"/>
                </a:solidFill>
              </a:rPr>
              <a:t>Attendees will be able to experience the power of social learning and get inspired by other learners</a:t>
            </a:r>
            <a:r>
              <a:rPr lang="hr-BA" sz="2000" dirty="0">
                <a:solidFill>
                  <a:prstClr val="black"/>
                </a:solidFill>
              </a:rPr>
              <a:t>;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prstClr val="black"/>
                </a:solidFill>
              </a:rPr>
              <a:t>Share ideas with </a:t>
            </a:r>
            <a:r>
              <a:rPr lang="hr-BA" sz="2000" dirty="0">
                <a:solidFill>
                  <a:prstClr val="black"/>
                </a:solidFill>
              </a:rPr>
              <a:t>other </a:t>
            </a:r>
            <a:r>
              <a:rPr lang="en-US" sz="2000" dirty="0">
                <a:solidFill>
                  <a:prstClr val="black"/>
                </a:solidFill>
              </a:rPr>
              <a:t>peers and course </a:t>
            </a:r>
            <a:r>
              <a:rPr lang="hr-BA" sz="2000" dirty="0">
                <a:solidFill>
                  <a:prstClr val="black"/>
                </a:solidFill>
              </a:rPr>
              <a:t>lecturers </a:t>
            </a:r>
            <a:r>
              <a:rPr lang="en-US" sz="2000" dirty="0">
                <a:solidFill>
                  <a:prstClr val="black"/>
                </a:solidFill>
              </a:rPr>
              <a:t>on every step of the course</a:t>
            </a:r>
            <a:r>
              <a:rPr lang="hr-BA" sz="2000" dirty="0">
                <a:solidFill>
                  <a:prstClr val="black"/>
                </a:solidFill>
              </a:rPr>
              <a:t>;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prstClr val="black"/>
                </a:solidFill>
              </a:rPr>
              <a:t>Solve short tasks </a:t>
            </a:r>
            <a:r>
              <a:rPr lang="hr-BA" sz="2000" dirty="0">
                <a:solidFill>
                  <a:prstClr val="black"/>
                </a:solidFill>
              </a:rPr>
              <a:t>suitable for </a:t>
            </a:r>
            <a:r>
              <a:rPr lang="en-US" sz="2000" dirty="0">
                <a:solidFill>
                  <a:prstClr val="black"/>
                </a:solidFill>
              </a:rPr>
              <a:t>every topic</a:t>
            </a:r>
            <a:r>
              <a:rPr lang="hr-BA" sz="2000" dirty="0">
                <a:solidFill>
                  <a:prstClr val="black"/>
                </a:solidFill>
              </a:rPr>
              <a:t>;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prstClr val="black"/>
                </a:solidFill>
              </a:rPr>
              <a:t>Join the conversation </a:t>
            </a:r>
            <a:r>
              <a:rPr lang="hr-BA" sz="2000" dirty="0">
                <a:solidFill>
                  <a:prstClr val="black"/>
                </a:solidFill>
              </a:rPr>
              <a:t>and discussion </a:t>
            </a:r>
            <a:r>
              <a:rPr lang="en-US" sz="2000" dirty="0">
                <a:solidFill>
                  <a:prstClr val="black"/>
                </a:solidFill>
              </a:rPr>
              <a:t>by reading, bookmarking, and replying to comments from others</a:t>
            </a:r>
            <a:r>
              <a:rPr lang="hr-BA" sz="2000" dirty="0">
                <a:solidFill>
                  <a:prstClr val="black"/>
                </a:solidFill>
              </a:rPr>
              <a:t>.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hr-BA" sz="2000" dirty="0">
              <a:solidFill>
                <a:prstClr val="black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prstClr val="black"/>
                </a:solidFill>
              </a:rPr>
              <a:t>The evaluation is conducted through an e-assessment and a final test. After completing 90% of the course steps and all of the assessments attendants earn their certificate</a:t>
            </a:r>
            <a:r>
              <a:rPr lang="hr-BA" sz="2000" dirty="0">
                <a:solidFill>
                  <a:prstClr val="black"/>
                </a:solidFill>
              </a:rPr>
              <a:t>.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hr-BA" sz="2000" dirty="0">
              <a:solidFill>
                <a:prstClr val="black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en-GB" sz="1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4160" y="9367"/>
            <a:ext cx="1767840" cy="55063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160" y="6406636"/>
            <a:ext cx="1767840" cy="451363"/>
          </a:xfrm>
          <a:prstGeom prst="rect">
            <a:avLst/>
          </a:prstGeom>
        </p:spPr>
      </p:pic>
      <p:pic>
        <p:nvPicPr>
          <p:cNvPr id="5122" name="Picture 2" descr="Service Learning | Social Impact | Utah Valley University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9520" y="730249"/>
            <a:ext cx="1765301" cy="1765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6806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625" y="355600"/>
            <a:ext cx="10515600" cy="732155"/>
          </a:xfrm>
        </p:spPr>
        <p:txBody>
          <a:bodyPr anchor="t">
            <a:noAutofit/>
          </a:bodyPr>
          <a:lstStyle/>
          <a:p>
            <a:r>
              <a:rPr lang="hr-BA" sz="2800" b="1" dirty="0">
                <a:solidFill>
                  <a:srgbClr val="C00000"/>
                </a:solidFill>
              </a:rPr>
              <a:t>TITLE OF THE COURSE:</a:t>
            </a:r>
            <a:br>
              <a:rPr lang="hr-BA" sz="2800" b="1" dirty="0">
                <a:solidFill>
                  <a:srgbClr val="C00000"/>
                </a:solidFill>
              </a:rPr>
            </a:br>
            <a:r>
              <a:rPr lang="en-US" sz="2800" b="1" i="1" dirty="0">
                <a:solidFill>
                  <a:srgbClr val="C00000"/>
                </a:solidFill>
              </a:rPr>
              <a:t>Introducing sustainability practices in urban mobility</a:t>
            </a:r>
            <a:endParaRPr lang="en-GB" sz="2800" b="1" i="1" dirty="0">
              <a:solidFill>
                <a:srgbClr val="C0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453038"/>
            <a:ext cx="10469880" cy="4947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C00000"/>
                </a:solidFill>
              </a:rPr>
              <a:t>5. Tools included (technical aspects</a:t>
            </a:r>
            <a:r>
              <a:rPr lang="hr-BA" b="1" dirty="0">
                <a:solidFill>
                  <a:srgbClr val="C00000"/>
                </a:solidFill>
              </a:rPr>
              <a:t>)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sr-Latn-BA" sz="2000" dirty="0">
              <a:solidFill>
                <a:srgbClr val="C00000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sr-Latn-BA" sz="2000" dirty="0">
              <a:solidFill>
                <a:srgbClr val="C00000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sr-Latn-BA" sz="2000" dirty="0">
              <a:solidFill>
                <a:srgbClr val="C00000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solidFill>
                  <a:prstClr val="black"/>
                </a:solidFill>
              </a:rPr>
              <a:t>The educational process will take place through a virtual learning environment by using Microsoft Teams in addition to video conferencing tools and communication apps (Telegram, </a:t>
            </a:r>
            <a:r>
              <a:rPr lang="en-US" sz="2400" dirty="0" err="1">
                <a:solidFill>
                  <a:prstClr val="black"/>
                </a:solidFill>
              </a:rPr>
              <a:t>WhatsApp</a:t>
            </a:r>
            <a:r>
              <a:rPr lang="en-US" sz="2400" dirty="0">
                <a:solidFill>
                  <a:prstClr val="black"/>
                </a:solidFill>
              </a:rPr>
              <a:t>).</a:t>
            </a:r>
            <a:endParaRPr lang="hr-BA" sz="2000" dirty="0">
              <a:solidFill>
                <a:prstClr val="black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en-GB" sz="1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4160" y="9367"/>
            <a:ext cx="1767840" cy="55063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160" y="6406636"/>
            <a:ext cx="1767840" cy="451363"/>
          </a:xfrm>
          <a:prstGeom prst="rect">
            <a:avLst/>
          </a:prstGeom>
        </p:spPr>
      </p:pic>
      <p:pic>
        <p:nvPicPr>
          <p:cNvPr id="4098" name="Picture 2" descr="https://icon-library.com/images/video-conference-icon/video-conference-icon-23.jpg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9266" y="560006"/>
            <a:ext cx="3275884" cy="1746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4418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625" y="355600"/>
            <a:ext cx="10515600" cy="732155"/>
          </a:xfrm>
        </p:spPr>
        <p:txBody>
          <a:bodyPr anchor="t">
            <a:noAutofit/>
          </a:bodyPr>
          <a:lstStyle/>
          <a:p>
            <a:r>
              <a:rPr lang="hr-BA" sz="2800" b="1" dirty="0">
                <a:solidFill>
                  <a:srgbClr val="C00000"/>
                </a:solidFill>
              </a:rPr>
              <a:t>TITLE OF THE COURSE:</a:t>
            </a:r>
            <a:br>
              <a:rPr lang="hr-BA" sz="2800" b="1" dirty="0">
                <a:solidFill>
                  <a:srgbClr val="C00000"/>
                </a:solidFill>
              </a:rPr>
            </a:br>
            <a:r>
              <a:rPr lang="en-US" sz="2800" b="1" i="1" dirty="0">
                <a:solidFill>
                  <a:srgbClr val="C00000"/>
                </a:solidFill>
              </a:rPr>
              <a:t>Introducing sustainability practices in urban mobility</a:t>
            </a:r>
            <a:endParaRPr lang="en-GB" sz="2800" b="1" i="1" dirty="0">
              <a:solidFill>
                <a:srgbClr val="C0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453038"/>
            <a:ext cx="10469880" cy="4947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C00000"/>
                </a:solidFill>
              </a:rPr>
              <a:t>6. Language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sr-Latn-BA" sz="2000" dirty="0">
              <a:solidFill>
                <a:srgbClr val="C00000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sr-Latn-BA" sz="2000" dirty="0">
              <a:solidFill>
                <a:srgbClr val="C00000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en-US" sz="2400" dirty="0">
              <a:solidFill>
                <a:prstClr val="black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solidFill>
                  <a:prstClr val="black"/>
                </a:solidFill>
              </a:rPr>
              <a:t>The educational process will be </a:t>
            </a:r>
            <a:r>
              <a:rPr lang="hr-BA" sz="2400" dirty="0">
                <a:solidFill>
                  <a:prstClr val="black"/>
                </a:solidFill>
              </a:rPr>
              <a:t>conducted </a:t>
            </a:r>
            <a:r>
              <a:rPr lang="en-US" sz="2400" dirty="0">
                <a:solidFill>
                  <a:prstClr val="black"/>
                </a:solidFill>
              </a:rPr>
              <a:t>in English. 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en-US" sz="2400" dirty="0">
              <a:solidFill>
                <a:prstClr val="black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solidFill>
                  <a:prstClr val="black"/>
                </a:solidFill>
              </a:rPr>
              <a:t>To properly understand the material, an advanced level of the English language is required.</a:t>
            </a:r>
            <a:endParaRPr lang="hr-BA" sz="2400" dirty="0">
              <a:solidFill>
                <a:prstClr val="black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hr-BA" sz="2000" dirty="0">
              <a:solidFill>
                <a:prstClr val="black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en-GB" sz="1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4160" y="9367"/>
            <a:ext cx="1767840" cy="55063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160" y="6406636"/>
            <a:ext cx="1767840" cy="451363"/>
          </a:xfrm>
          <a:prstGeom prst="rect">
            <a:avLst/>
          </a:prstGeom>
        </p:spPr>
      </p:pic>
      <p:pic>
        <p:nvPicPr>
          <p:cNvPr id="3076" name="Picture 4" descr="Languages - Free education icons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1724" y="674306"/>
            <a:ext cx="1889125" cy="188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8850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 anchor="t">
            <a:normAutofit fontScale="90000"/>
          </a:bodyPr>
          <a:lstStyle/>
          <a:p>
            <a:r>
              <a:rPr lang="sr-Latn-BA" sz="2400" dirty="0">
                <a:solidFill>
                  <a:srgbClr val="C00000"/>
                </a:solidFill>
              </a:rPr>
              <a:t>GROWTH 101083212</a:t>
            </a:r>
            <a:br>
              <a:rPr lang="sr-Latn-BA" sz="2400" dirty="0">
                <a:solidFill>
                  <a:srgbClr val="C00000"/>
                </a:solidFill>
              </a:rPr>
            </a:br>
            <a:r>
              <a:rPr lang="sr-Latn-BA" sz="2400" b="1" dirty="0">
                <a:solidFill>
                  <a:srgbClr val="C00000"/>
                </a:solidFill>
              </a:rPr>
              <a:t>Pre Kick-off meeting</a:t>
            </a:r>
            <a:endParaRPr lang="en-GB" sz="24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933" y="2853266"/>
            <a:ext cx="11186160" cy="733213"/>
          </a:xfrm>
        </p:spPr>
        <p:txBody>
          <a:bodyPr>
            <a:noAutofit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sr-Latn-BA" sz="3600" b="1" dirty="0">
                <a:solidFill>
                  <a:srgbClr val="C00000"/>
                </a:solidFill>
              </a:rPr>
              <a:t>THANK YOU FOR YOUR ATTENTION!</a:t>
            </a:r>
            <a:endParaRPr lang="sr-Latn-BA" sz="36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4160" y="9367"/>
            <a:ext cx="1767840" cy="55063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6222" y="6144184"/>
            <a:ext cx="2795778" cy="7138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00999" y="6144184"/>
            <a:ext cx="5920418" cy="524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723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3589</TotalTime>
  <Words>703</Words>
  <Application>Microsoft Office PowerPoint</Application>
  <PresentationFormat>Širokouhlá</PresentationFormat>
  <Paragraphs>87</Paragraphs>
  <Slides>9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Virtual training „Digital and sustainable academic Mobility” Task: Proposal of the on-line course/program </vt:lpstr>
      <vt:lpstr>TITLE OF THE COURSE: Introducing sustainability practices in urban mobility</vt:lpstr>
      <vt:lpstr>TITLE OF THE COURSE: Introducing sustainability practices in urban mobility</vt:lpstr>
      <vt:lpstr>TITLE OF THE COURSE: Introducing sustainability practices in urban mobility</vt:lpstr>
      <vt:lpstr>TITLE OF THE COURSE: Introducing sustainability practices in urban mobility</vt:lpstr>
      <vt:lpstr>TITLE OF THE COURSE: Introducing sustainability practices in urban mobility</vt:lpstr>
      <vt:lpstr>TITLE OF THE COURSE: Introducing sustainability practices in urban mobility</vt:lpstr>
      <vt:lpstr>TITLE OF THE COURSE: Introducing sustainability practices in urban mobility</vt:lpstr>
      <vt:lpstr>GROWTH 101083212 Pre Kick-off meeting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BIOSINT Strengthening capacities and digital competences in biomedical education through internationalization at home</dc:title>
  <dc:creator>Nenad Markovic</dc:creator>
  <cp:lastModifiedBy>Vladislav Valach</cp:lastModifiedBy>
  <cp:revision>114</cp:revision>
  <dcterms:created xsi:type="dcterms:W3CDTF">2023-01-18T10:51:04Z</dcterms:created>
  <dcterms:modified xsi:type="dcterms:W3CDTF">2023-09-07T08:44:09Z</dcterms:modified>
</cp:coreProperties>
</file>