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png"/><Relationship Id="rId7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8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0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9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12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85950"/>
            <a:ext cx="8229600" cy="814388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Greening Relevance in Operations in Western-Balkans Tertiary-Education Habitats </a:t>
            </a:r>
            <a:br>
              <a:rPr lang="hr-BA" sz="1000" dirty="0"/>
            </a:br>
            <a:br>
              <a:rPr lang="en-US" sz="1000" dirty="0"/>
            </a:br>
            <a:r>
              <a:rPr lang="hr-BA" sz="1800" b="1" dirty="0" err="1"/>
              <a:t>Work</a:t>
            </a:r>
            <a:r>
              <a:rPr lang="hr-BA" sz="1800" b="1" dirty="0"/>
              <a:t> Package 5: COMMUNICATION &amp; EXPLOITATION </a:t>
            </a:r>
            <a:endParaRPr lang="hr-BA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33466"/>
            <a:ext cx="6400800" cy="420640"/>
          </a:xfrm>
        </p:spPr>
        <p:txBody>
          <a:bodyPr>
            <a:normAutofit/>
          </a:bodyPr>
          <a:lstStyle/>
          <a:p>
            <a:r>
              <a:rPr lang="hr-BA" sz="1600" b="1" dirty="0">
                <a:solidFill>
                  <a:schemeClr val="tx1"/>
                </a:solidFill>
              </a:rPr>
              <a:t>Wednesday, 29 March 2023.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2855495" y="990014"/>
            <a:ext cx="3433010" cy="91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2" y="153393"/>
            <a:ext cx="2813942" cy="38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6369"/>
            <a:ext cx="1359568" cy="48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08" y="2724150"/>
            <a:ext cx="2367267" cy="39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70594"/>
            <a:ext cx="1836821" cy="57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039708" y="3610466"/>
            <a:ext cx="4953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r-BA" sz="2000" b="1" dirty="0">
                <a:solidFill>
                  <a:schemeClr val="tx1"/>
                </a:solidFill>
              </a:rPr>
              <a:t>Dr.sc. Nermin PALIĆ</a:t>
            </a:r>
            <a:endParaRPr lang="en-US" sz="2000" b="1" dirty="0">
              <a:solidFill>
                <a:schemeClr val="tx1"/>
              </a:solidFill>
            </a:endParaRPr>
          </a:p>
          <a:p>
            <a:pPr algn="r"/>
            <a:r>
              <a:rPr lang="en-US" sz="2000" b="1" dirty="0" err="1">
                <a:solidFill>
                  <a:schemeClr val="tx1"/>
                </a:solidFill>
              </a:rPr>
              <a:t>Doc.dr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  <a:r>
              <a:rPr lang="en-US" sz="2000" b="1" dirty="0" err="1">
                <a:solidFill>
                  <a:schemeClr val="tx1"/>
                </a:solidFill>
              </a:rPr>
              <a:t>Mirzo</a:t>
            </a:r>
            <a:r>
              <a:rPr lang="en-US" sz="2000" b="1" dirty="0">
                <a:solidFill>
                  <a:schemeClr val="tx1"/>
                </a:solidFill>
              </a:rPr>
              <a:t> SELIMIĆ</a:t>
            </a:r>
            <a:endParaRPr lang="hr-BA" sz="2000" b="1" dirty="0">
              <a:solidFill>
                <a:schemeClr val="tx1"/>
              </a:solidFill>
            </a:endParaRPr>
          </a:p>
          <a:p>
            <a:pPr algn="r"/>
            <a:r>
              <a:rPr lang="hr-BA" sz="1800" b="1" i="1" dirty="0">
                <a:solidFill>
                  <a:schemeClr val="tx1"/>
                </a:solidFill>
              </a:rPr>
              <a:t>University College „CEPS-Center for Business Studies” Kiseljak</a:t>
            </a:r>
          </a:p>
        </p:txBody>
      </p:sp>
      <p:pic>
        <p:nvPicPr>
          <p:cNvPr id="4" name="Picture 3" descr="C:\MOJE NP\CEPS\OSTALO\INTERVJU SA DIPL STUDENTIMA\logo ceps.png">
            <a:extLst>
              <a:ext uri="{FF2B5EF4-FFF2-40B4-BE49-F238E27FC236}">
                <a16:creationId xmlns:a16="http://schemas.microsoft.com/office/drawing/2014/main" id="{1CB08B14-3F46-88E0-6ED5-C38E442C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7" y="89394"/>
            <a:ext cx="1016608" cy="8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9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394472"/>
          </a:xfrm>
        </p:spPr>
        <p:txBody>
          <a:bodyPr>
            <a:normAutofit fontScale="85000" lnSpcReduction="10000"/>
          </a:bodyPr>
          <a:lstStyle/>
          <a:p>
            <a:r>
              <a:rPr lang="hr-BA" sz="2400" b="1" dirty="0">
                <a:solidFill>
                  <a:srgbClr val="00B050"/>
                </a:solidFill>
              </a:rPr>
              <a:t>T5.5 – </a:t>
            </a:r>
            <a:r>
              <a:rPr lang="en-US" sz="2400" b="1" dirty="0">
                <a:solidFill>
                  <a:srgbClr val="00B050"/>
                </a:solidFill>
              </a:rPr>
              <a:t>Publication of annual e-newsletter</a:t>
            </a:r>
            <a:endParaRPr lang="hr-BA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‘’Towards green university’’ </a:t>
            </a:r>
            <a:endParaRPr lang="hr-BA" sz="2400" b="1" dirty="0">
              <a:solidFill>
                <a:srgbClr val="00B050"/>
              </a:solidFill>
            </a:endParaRPr>
          </a:p>
          <a:p>
            <a:endParaRPr lang="hr-BA" sz="2800" b="1" dirty="0"/>
          </a:p>
          <a:p>
            <a:r>
              <a:rPr lang="en-US" sz="2400" b="1" dirty="0"/>
              <a:t>Three</a:t>
            </a:r>
            <a:r>
              <a:rPr lang="en-US" sz="2400" dirty="0"/>
              <a:t> </a:t>
            </a:r>
            <a:r>
              <a:rPr lang="en-US" sz="2400" b="1" dirty="0"/>
              <a:t>annual newsletters</a:t>
            </a:r>
            <a:r>
              <a:rPr lang="en-US" sz="2400" dirty="0"/>
              <a:t> will be </a:t>
            </a:r>
            <a:r>
              <a:rPr lang="en-US" sz="2400" b="1" dirty="0"/>
              <a:t>published</a:t>
            </a:r>
            <a:r>
              <a:rPr lang="en-US" sz="2400" dirty="0"/>
              <a:t> in the course of the project, and they will </a:t>
            </a:r>
            <a:r>
              <a:rPr lang="en-US" sz="2400" b="1" dirty="0"/>
              <a:t>continue to be published </a:t>
            </a:r>
            <a:r>
              <a:rPr lang="en-US" sz="2400" dirty="0"/>
              <a:t>even </a:t>
            </a:r>
            <a:r>
              <a:rPr lang="en-US" sz="2400" b="1" dirty="0"/>
              <a:t>after </a:t>
            </a:r>
            <a:r>
              <a:rPr lang="en-US" sz="2400" dirty="0"/>
              <a:t>the </a:t>
            </a:r>
            <a:r>
              <a:rPr lang="en-US" sz="2400" b="1" dirty="0"/>
              <a:t>project lifetime</a:t>
            </a:r>
            <a:r>
              <a:rPr lang="en-US" sz="2400" dirty="0"/>
              <a:t>. The newsletter will </a:t>
            </a:r>
            <a:r>
              <a:rPr lang="en-US" sz="2400" b="1" dirty="0"/>
              <a:t>contain relevant and principal information </a:t>
            </a:r>
            <a:r>
              <a:rPr lang="en-US" sz="2400" dirty="0"/>
              <a:t>relating to the project and its achievements. The e-newsletter will be </a:t>
            </a:r>
            <a:r>
              <a:rPr lang="en-US" sz="2400" b="1" dirty="0"/>
              <a:t>4-8 pages </a:t>
            </a:r>
            <a:r>
              <a:rPr lang="en-US" sz="2400" dirty="0"/>
              <a:t>long and it will contain </a:t>
            </a:r>
            <a:r>
              <a:rPr lang="en-US" sz="2400" b="1" dirty="0"/>
              <a:t>inputs and contributions from all partner institutions</a:t>
            </a:r>
            <a:r>
              <a:rPr lang="en-US" sz="2400" dirty="0"/>
              <a:t>. The e-newsletter will be available in English, Bosnian and Montenegrin. It will be </a:t>
            </a:r>
            <a:r>
              <a:rPr lang="en-US" sz="2400" b="1" dirty="0"/>
              <a:t>published on the project website</a:t>
            </a:r>
            <a:r>
              <a:rPr lang="en-US" sz="2400" dirty="0"/>
              <a:t> </a:t>
            </a:r>
            <a:r>
              <a:rPr lang="en-US" sz="2400" b="1" dirty="0"/>
              <a:t>and</a:t>
            </a:r>
            <a:r>
              <a:rPr lang="en-US" sz="2400" dirty="0"/>
              <a:t> individual </a:t>
            </a:r>
            <a:r>
              <a:rPr lang="en-US" sz="2400" b="1" dirty="0"/>
              <a:t>websites</a:t>
            </a:r>
            <a:r>
              <a:rPr lang="en-US" sz="2400" dirty="0"/>
              <a:t> of </a:t>
            </a:r>
            <a:r>
              <a:rPr lang="en-US" sz="2400" b="1" dirty="0"/>
              <a:t>all partner</a:t>
            </a:r>
            <a:r>
              <a:rPr lang="en-US" sz="2400" dirty="0"/>
              <a:t> </a:t>
            </a:r>
            <a:r>
              <a:rPr lang="en-US" sz="2400" b="1" dirty="0"/>
              <a:t>institutions</a:t>
            </a:r>
            <a:r>
              <a:rPr lang="en-US" sz="2400" dirty="0"/>
              <a:t>. </a:t>
            </a:r>
            <a:endParaRPr lang="hr-B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Tasks | Cegedim Healthcare Solu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7666"/>
            <a:ext cx="2667000" cy="130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ree Christian Newsletter Clipart Png 2e Bulletin Scolaire - E Newsletter  Clipart, Transparent Png , Transparent Png Image - PNGitem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2" b="9886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71550"/>
            <a:ext cx="1865213" cy="133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6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394472"/>
          </a:xfrm>
        </p:spPr>
        <p:txBody>
          <a:bodyPr>
            <a:normAutofit fontScale="85000" lnSpcReduction="10000"/>
          </a:bodyPr>
          <a:lstStyle/>
          <a:p>
            <a:r>
              <a:rPr lang="hr-BA" sz="2400" b="1" dirty="0">
                <a:solidFill>
                  <a:srgbClr val="00B050"/>
                </a:solidFill>
              </a:rPr>
              <a:t>T5.6 – </a:t>
            </a:r>
            <a:r>
              <a:rPr lang="en-US" sz="2400" b="1" dirty="0">
                <a:solidFill>
                  <a:srgbClr val="00B050"/>
                </a:solidFill>
              </a:rPr>
              <a:t>Local institutional training sessions on </a:t>
            </a:r>
            <a:endParaRPr lang="hr-BA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recycling culture, green energy sources, infrastructure  </a:t>
            </a:r>
            <a:endParaRPr lang="hr-BA" sz="2400" b="1" dirty="0">
              <a:solidFill>
                <a:srgbClr val="00B050"/>
              </a:solidFill>
            </a:endParaRPr>
          </a:p>
          <a:p>
            <a:endParaRPr lang="hr-BA" sz="2800" b="1" dirty="0"/>
          </a:p>
          <a:p>
            <a:r>
              <a:rPr lang="en-US" sz="2400" b="1" dirty="0"/>
              <a:t>Training sessions </a:t>
            </a:r>
            <a:r>
              <a:rPr lang="en-US" sz="2400" dirty="0"/>
              <a:t>are intended </a:t>
            </a:r>
            <a:r>
              <a:rPr lang="en-US" sz="2400" b="1" dirty="0"/>
              <a:t>for all stakeholders </a:t>
            </a:r>
            <a:r>
              <a:rPr lang="en-US" sz="2400" dirty="0"/>
              <a:t>(teaching, administrative, technical and management staff, student organizations members) </a:t>
            </a:r>
            <a:r>
              <a:rPr lang="en-US" sz="2400" b="1" dirty="0"/>
              <a:t>at four target HEIs </a:t>
            </a:r>
            <a:r>
              <a:rPr lang="en-US" sz="2400" dirty="0"/>
              <a:t>who have the opportunity </a:t>
            </a:r>
            <a:r>
              <a:rPr lang="en-US" sz="2400" b="1" dirty="0"/>
              <a:t>to further share the knowledge and skills</a:t>
            </a:r>
            <a:r>
              <a:rPr lang="en-US" sz="2400" dirty="0"/>
              <a:t>, organize campaigns and animate wider community to participate in the green transition conceived by the GROWTH. </a:t>
            </a:r>
            <a:r>
              <a:rPr lang="en-US" sz="2400" b="1" dirty="0"/>
              <a:t>Twelve training session </a:t>
            </a:r>
            <a:r>
              <a:rPr lang="en-US" sz="2400" dirty="0"/>
              <a:t>in total have been planned </a:t>
            </a:r>
            <a:r>
              <a:rPr lang="en-US" sz="2400" b="1" dirty="0"/>
              <a:t>at four target universities </a:t>
            </a:r>
            <a:r>
              <a:rPr lang="en-US" sz="2400" dirty="0"/>
              <a:t>and they will include </a:t>
            </a:r>
            <a:r>
              <a:rPr lang="en-US" sz="2400" b="1" dirty="0"/>
              <a:t>12 participants each</a:t>
            </a:r>
            <a:r>
              <a:rPr lang="en-US" sz="2400" dirty="0"/>
              <a:t>. It is expected that </a:t>
            </a:r>
            <a:r>
              <a:rPr lang="en-US" sz="2400" b="1" dirty="0"/>
              <a:t>30% will be female</a:t>
            </a:r>
            <a:r>
              <a:rPr lang="en-US" sz="2400" dirty="0"/>
              <a:t> </a:t>
            </a:r>
            <a:r>
              <a:rPr lang="en-US" sz="2400" b="1" dirty="0"/>
              <a:t>participants</a:t>
            </a:r>
            <a:r>
              <a:rPr lang="en-US" sz="2400" dirty="0"/>
              <a:t>. </a:t>
            </a:r>
            <a:endParaRPr lang="hr-B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Tasks | Cegedim Healthcare Solu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7666"/>
            <a:ext cx="2667000" cy="130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21,544 Employee Training Cliparts, Stock Vector and Royalty Free Employee  Training Illustration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5" b="3930"/>
          <a:stretch/>
        </p:blipFill>
        <p:spPr bwMode="auto">
          <a:xfrm>
            <a:off x="6529709" y="1089431"/>
            <a:ext cx="2066925" cy="145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6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394472"/>
          </a:xfrm>
        </p:spPr>
        <p:txBody>
          <a:bodyPr>
            <a:normAutofit fontScale="85000" lnSpcReduction="20000"/>
          </a:bodyPr>
          <a:lstStyle/>
          <a:p>
            <a:r>
              <a:rPr lang="hr-BA" sz="2400" b="1" dirty="0">
                <a:solidFill>
                  <a:srgbClr val="00B050"/>
                </a:solidFill>
              </a:rPr>
              <a:t>T5.7 – </a:t>
            </a:r>
            <a:r>
              <a:rPr lang="en-US" sz="2400" b="1" dirty="0">
                <a:solidFill>
                  <a:srgbClr val="00B050"/>
                </a:solidFill>
              </a:rPr>
              <a:t>Organization of green university </a:t>
            </a:r>
            <a:endParaRPr lang="hr-BA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innovation </a:t>
            </a:r>
            <a:r>
              <a:rPr lang="en-US" sz="2400" b="1" dirty="0" err="1">
                <a:solidFill>
                  <a:srgbClr val="00B050"/>
                </a:solidFill>
              </a:rPr>
              <a:t>hackathons</a:t>
            </a:r>
            <a:r>
              <a:rPr lang="en-US" sz="2400" b="1" dirty="0">
                <a:solidFill>
                  <a:srgbClr val="00B050"/>
                </a:solidFill>
              </a:rPr>
              <a:t> competitions   </a:t>
            </a:r>
            <a:endParaRPr lang="hr-BA" sz="2400" b="1" dirty="0">
              <a:solidFill>
                <a:srgbClr val="00B050"/>
              </a:solidFill>
            </a:endParaRPr>
          </a:p>
          <a:p>
            <a:endParaRPr lang="hr-BA" sz="2800" b="1" dirty="0"/>
          </a:p>
          <a:p>
            <a:r>
              <a:rPr lang="en-US" sz="2400" b="1" dirty="0"/>
              <a:t>Four green innovation </a:t>
            </a:r>
            <a:r>
              <a:rPr lang="en-US" sz="2400" b="1" dirty="0" err="1"/>
              <a:t>hackathons</a:t>
            </a:r>
            <a:r>
              <a:rPr lang="en-US" sz="2400" b="1" dirty="0"/>
              <a:t> </a:t>
            </a:r>
            <a:r>
              <a:rPr lang="en-US" sz="2400" dirty="0"/>
              <a:t>have been planned, </a:t>
            </a:r>
            <a:r>
              <a:rPr lang="en-US" sz="2400" b="1" dirty="0"/>
              <a:t>one</a:t>
            </a:r>
            <a:r>
              <a:rPr lang="en-US" sz="2400" dirty="0"/>
              <a:t> </a:t>
            </a:r>
            <a:r>
              <a:rPr lang="en-US" sz="2400" b="1" dirty="0"/>
              <a:t>at</a:t>
            </a:r>
            <a:r>
              <a:rPr lang="en-US" sz="2400" dirty="0"/>
              <a:t> </a:t>
            </a:r>
            <a:r>
              <a:rPr lang="en-US" sz="2400" b="1" dirty="0"/>
              <a:t>each</a:t>
            </a:r>
            <a:r>
              <a:rPr lang="en-US" sz="2400" dirty="0"/>
              <a:t> target </a:t>
            </a:r>
            <a:r>
              <a:rPr lang="en-US" sz="2400" b="1" dirty="0"/>
              <a:t>HEI</a:t>
            </a:r>
            <a:r>
              <a:rPr lang="en-US" sz="2400" dirty="0"/>
              <a:t>. It is </a:t>
            </a:r>
            <a:r>
              <a:rPr lang="en-US" sz="2400" b="1" dirty="0"/>
              <a:t>expected</a:t>
            </a:r>
            <a:r>
              <a:rPr lang="en-US" sz="2400" dirty="0"/>
              <a:t> that there will be </a:t>
            </a:r>
            <a:r>
              <a:rPr lang="en-US" sz="2400" b="1" dirty="0"/>
              <a:t>60 participants</a:t>
            </a:r>
            <a:r>
              <a:rPr lang="en-US" sz="2400" dirty="0"/>
              <a:t> in </a:t>
            </a:r>
            <a:r>
              <a:rPr lang="en-US" sz="2400" b="1" dirty="0"/>
              <a:t>total</a:t>
            </a:r>
            <a:r>
              <a:rPr lang="en-US" sz="2400" dirty="0"/>
              <a:t>. They will gather around previously jointly devised green goals and ideas with the </a:t>
            </a:r>
            <a:r>
              <a:rPr lang="en-US" sz="2400" b="1" dirty="0"/>
              <a:t>aim of creating a solution/product </a:t>
            </a:r>
            <a:r>
              <a:rPr lang="en-US" sz="2400" dirty="0"/>
              <a:t>the character of which will be environmentally friendly, which will testify to the green university orientation and which will be usable in the refurnished green university habitat. </a:t>
            </a:r>
            <a:r>
              <a:rPr lang="en-US" sz="2400" b="1" dirty="0" err="1"/>
              <a:t>Hackathons</a:t>
            </a:r>
            <a:r>
              <a:rPr lang="en-US" sz="2400" b="1" dirty="0"/>
              <a:t> have the character of competitions</a:t>
            </a:r>
            <a:r>
              <a:rPr lang="en-US" sz="2400" dirty="0"/>
              <a:t>, whereby the </a:t>
            </a:r>
            <a:r>
              <a:rPr lang="en-US" sz="2400" b="1" dirty="0"/>
              <a:t>best</a:t>
            </a:r>
            <a:r>
              <a:rPr lang="en-US" sz="2400" dirty="0"/>
              <a:t> </a:t>
            </a:r>
            <a:r>
              <a:rPr lang="en-US" sz="2400" b="1" dirty="0"/>
              <a:t>idea</a:t>
            </a:r>
            <a:r>
              <a:rPr lang="en-US" sz="2400" dirty="0"/>
              <a:t> will be </a:t>
            </a:r>
            <a:r>
              <a:rPr lang="en-US" sz="2400" b="1" dirty="0"/>
              <a:t>rewarded</a:t>
            </a:r>
            <a:r>
              <a:rPr lang="en-US" sz="2400" dirty="0"/>
              <a:t> and </a:t>
            </a:r>
            <a:r>
              <a:rPr lang="en-US" sz="2400" b="1" dirty="0"/>
              <a:t>promoted</a:t>
            </a:r>
            <a:r>
              <a:rPr lang="en-US" sz="2400" dirty="0"/>
              <a:t> within the project dissemination campaign and beyond. </a:t>
            </a:r>
            <a:endParaRPr lang="hr-B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Tasks | Cegedim Healthcare Solu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7666"/>
            <a:ext cx="2667000" cy="130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ackathon Images – Browse 1,922 Stock Photos, Vectors, and Video | Adobe  Stock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9945"/>
            <a:ext cx="2438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2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394472"/>
          </a:xfrm>
        </p:spPr>
        <p:txBody>
          <a:bodyPr>
            <a:noAutofit/>
          </a:bodyPr>
          <a:lstStyle/>
          <a:p>
            <a:r>
              <a:rPr lang="hr-BA" sz="1800" b="1" dirty="0">
                <a:solidFill>
                  <a:srgbClr val="00B050"/>
                </a:solidFill>
              </a:rPr>
              <a:t>T5.8 – </a:t>
            </a:r>
            <a:r>
              <a:rPr lang="en-US" sz="1800" b="1" dirty="0">
                <a:solidFill>
                  <a:srgbClr val="00B050"/>
                </a:solidFill>
              </a:rPr>
              <a:t>Final promotional conferences ‘’Towards green university’’   </a:t>
            </a:r>
            <a:endParaRPr lang="hr-BA" sz="1800" b="1" dirty="0">
              <a:solidFill>
                <a:srgbClr val="00B050"/>
              </a:solidFill>
            </a:endParaRPr>
          </a:p>
          <a:p>
            <a:endParaRPr lang="hr-BA" sz="1400" b="1" dirty="0"/>
          </a:p>
          <a:p>
            <a:r>
              <a:rPr lang="hr-BA" sz="1400" b="1" dirty="0"/>
              <a:t>D</a:t>
            </a:r>
            <a:r>
              <a:rPr lang="en-US" sz="1400" b="1" dirty="0" err="1"/>
              <a:t>uring</a:t>
            </a:r>
            <a:r>
              <a:rPr lang="en-US" sz="1400" b="1" dirty="0"/>
              <a:t> M36</a:t>
            </a:r>
            <a:r>
              <a:rPr lang="en-US" sz="1400" dirty="0"/>
              <a:t>, partner </a:t>
            </a:r>
            <a:r>
              <a:rPr lang="en-US" sz="1400" b="1" dirty="0"/>
              <a:t>HEIs</a:t>
            </a:r>
            <a:r>
              <a:rPr lang="en-US" sz="1400" dirty="0"/>
              <a:t> will </a:t>
            </a:r>
            <a:r>
              <a:rPr lang="en-US" sz="1400" b="1" dirty="0"/>
              <a:t>host </a:t>
            </a:r>
            <a:r>
              <a:rPr lang="en-US" sz="1400" dirty="0"/>
              <a:t>the </a:t>
            </a:r>
            <a:r>
              <a:rPr lang="en-US" sz="1400" b="1" dirty="0"/>
              <a:t>national dissemination conferences </a:t>
            </a:r>
            <a:r>
              <a:rPr lang="en-US" sz="1400" dirty="0"/>
              <a:t>that will have a </a:t>
            </a:r>
            <a:r>
              <a:rPr lang="en-US" sz="1400" b="1" dirty="0"/>
              <a:t>hybrid form</a:t>
            </a:r>
            <a:r>
              <a:rPr lang="en-US" sz="1400" dirty="0"/>
              <a:t>. </a:t>
            </a:r>
            <a:r>
              <a:rPr lang="en-US" sz="1400" b="1" dirty="0"/>
              <a:t>Two such conferences </a:t>
            </a:r>
            <a:r>
              <a:rPr lang="en-US" sz="1400" dirty="0"/>
              <a:t>are </a:t>
            </a:r>
            <a:r>
              <a:rPr lang="en-US" sz="1400" b="1" dirty="0"/>
              <a:t>planned </a:t>
            </a:r>
            <a:r>
              <a:rPr lang="en-US" sz="1400" dirty="0"/>
              <a:t>by the GROWTH proposal and they are planned to </a:t>
            </a:r>
            <a:r>
              <a:rPr lang="en-US" sz="1400" b="1" dirty="0"/>
              <a:t>gather minimum 120 participants </a:t>
            </a:r>
            <a:r>
              <a:rPr lang="en-US" sz="1400" dirty="0"/>
              <a:t>(</a:t>
            </a:r>
            <a:r>
              <a:rPr lang="en-US" sz="1400" b="1" dirty="0"/>
              <a:t>60</a:t>
            </a:r>
            <a:r>
              <a:rPr lang="en-US" sz="1400" dirty="0"/>
              <a:t> in the </a:t>
            </a:r>
            <a:r>
              <a:rPr lang="en-US" sz="1400" b="1" dirty="0"/>
              <a:t>physical</a:t>
            </a:r>
            <a:r>
              <a:rPr lang="en-US" sz="1400" dirty="0"/>
              <a:t> </a:t>
            </a:r>
            <a:r>
              <a:rPr lang="en-US" sz="1400" b="1" dirty="0"/>
              <a:t>environment</a:t>
            </a:r>
            <a:r>
              <a:rPr lang="en-US" sz="1400" dirty="0"/>
              <a:t>, and at least </a:t>
            </a:r>
            <a:r>
              <a:rPr lang="en-US" sz="1400" b="1" dirty="0"/>
              <a:t>60</a:t>
            </a:r>
            <a:r>
              <a:rPr lang="en-US" sz="1400" dirty="0"/>
              <a:t> more in the </a:t>
            </a:r>
            <a:r>
              <a:rPr lang="en-US" sz="1400" b="1" dirty="0"/>
              <a:t>virtual</a:t>
            </a:r>
            <a:r>
              <a:rPr lang="en-US" sz="1400" dirty="0"/>
              <a:t> environment). The </a:t>
            </a:r>
            <a:r>
              <a:rPr lang="en-US" sz="1400" b="1" dirty="0"/>
              <a:t>conferences will serve to showcase and promote project results </a:t>
            </a:r>
            <a:r>
              <a:rPr lang="en-US" sz="1400" dirty="0"/>
              <a:t>relating to newly established green practices at four target universities in Western Balkans. By </a:t>
            </a:r>
            <a:r>
              <a:rPr lang="en-US" sz="1400" b="1" dirty="0"/>
              <a:t>displaying project achievements</a:t>
            </a:r>
            <a:r>
              <a:rPr lang="en-US" sz="1400" dirty="0"/>
              <a:t>, conferences will </a:t>
            </a:r>
            <a:r>
              <a:rPr lang="en-US" sz="1400" b="1" dirty="0"/>
              <a:t>contribute to further raising awareness of climate change</a:t>
            </a:r>
            <a:r>
              <a:rPr lang="en-US" sz="1400" dirty="0"/>
              <a:t>, </a:t>
            </a:r>
            <a:r>
              <a:rPr lang="en-US" sz="1400" b="1" dirty="0"/>
              <a:t>share </a:t>
            </a:r>
            <a:r>
              <a:rPr lang="en-US" sz="1400" dirty="0"/>
              <a:t>examples of </a:t>
            </a:r>
            <a:r>
              <a:rPr lang="en-US" sz="1400" b="1" dirty="0"/>
              <a:t>good practice</a:t>
            </a:r>
            <a:r>
              <a:rPr lang="en-US" sz="1400" dirty="0"/>
              <a:t>, pinpoint the </a:t>
            </a:r>
            <a:r>
              <a:rPr lang="en-US" sz="1400" b="1" dirty="0"/>
              <a:t>barriers</a:t>
            </a:r>
            <a:r>
              <a:rPr lang="en-US" sz="1400" dirty="0"/>
              <a:t> and </a:t>
            </a:r>
            <a:r>
              <a:rPr lang="en-US" sz="1400" b="1" dirty="0"/>
              <a:t>limitations</a:t>
            </a:r>
            <a:r>
              <a:rPr lang="en-US" sz="1400" dirty="0"/>
              <a:t> and </a:t>
            </a:r>
            <a:r>
              <a:rPr lang="en-US" sz="1400" b="1" dirty="0"/>
              <a:t>provide recommendations for future </a:t>
            </a:r>
            <a:r>
              <a:rPr lang="en-US" sz="1400" dirty="0"/>
              <a:t>actions. </a:t>
            </a:r>
            <a:endParaRPr lang="hr-BA" sz="1400" dirty="0"/>
          </a:p>
          <a:p>
            <a:r>
              <a:rPr lang="en-US" sz="1400" b="1" dirty="0"/>
              <a:t>Presenters </a:t>
            </a:r>
            <a:r>
              <a:rPr lang="en-US" sz="1400" dirty="0"/>
              <a:t>will be selected from </a:t>
            </a:r>
            <a:r>
              <a:rPr lang="en-US" sz="1400" b="1" dirty="0"/>
              <a:t>various fields</a:t>
            </a:r>
            <a:r>
              <a:rPr lang="en-US" sz="1400" dirty="0"/>
              <a:t>, social and cultural groups: </a:t>
            </a:r>
            <a:r>
              <a:rPr lang="en-US" sz="1400" b="1" dirty="0"/>
              <a:t>teaching </a:t>
            </a:r>
            <a:r>
              <a:rPr lang="en-US" sz="1400" dirty="0"/>
              <a:t>and </a:t>
            </a:r>
            <a:r>
              <a:rPr lang="en-US" sz="1400" b="1" dirty="0"/>
              <a:t>non-teaching staff</a:t>
            </a:r>
            <a:r>
              <a:rPr lang="en-US" sz="1400" dirty="0"/>
              <a:t>, </a:t>
            </a:r>
            <a:r>
              <a:rPr lang="en-US" sz="1400" b="1" dirty="0"/>
              <a:t>students</a:t>
            </a:r>
            <a:r>
              <a:rPr lang="en-US" sz="1400" dirty="0"/>
              <a:t>, </a:t>
            </a:r>
            <a:r>
              <a:rPr lang="en-US" sz="1400" b="1" dirty="0"/>
              <a:t>university heads </a:t>
            </a:r>
            <a:r>
              <a:rPr lang="en-US" sz="1400" dirty="0"/>
              <a:t>and managers, </a:t>
            </a:r>
            <a:r>
              <a:rPr lang="en-US" sz="1400" b="1" dirty="0"/>
              <a:t>representatives </a:t>
            </a:r>
            <a:r>
              <a:rPr lang="en-US" sz="1400" dirty="0"/>
              <a:t>of </a:t>
            </a:r>
            <a:r>
              <a:rPr lang="en-US" sz="1400" b="1" dirty="0"/>
              <a:t>local self- government </a:t>
            </a:r>
            <a:r>
              <a:rPr lang="en-US" sz="1400" dirty="0"/>
              <a:t>and other </a:t>
            </a:r>
            <a:r>
              <a:rPr lang="en-US" sz="1400" b="1" dirty="0"/>
              <a:t>policy makers</a:t>
            </a:r>
            <a:r>
              <a:rPr lang="en-US" sz="1400" dirty="0"/>
              <a:t>, representatives of </a:t>
            </a:r>
            <a:r>
              <a:rPr lang="en-US" sz="1400" b="1" dirty="0"/>
              <a:t>different groups </a:t>
            </a:r>
            <a:r>
              <a:rPr lang="en-US" sz="1400" dirty="0"/>
              <a:t>with fewer opportunities (</a:t>
            </a:r>
            <a:r>
              <a:rPr lang="en-US" sz="1400" b="1" dirty="0"/>
              <a:t>female </a:t>
            </a:r>
            <a:r>
              <a:rPr lang="en-US" sz="1400" dirty="0"/>
              <a:t>participants, persons with </a:t>
            </a:r>
            <a:r>
              <a:rPr lang="en-US" sz="1400" b="1" dirty="0"/>
              <a:t>physical disabilities</a:t>
            </a:r>
            <a:r>
              <a:rPr lang="en-US" sz="1400" dirty="0"/>
              <a:t>, persons from </a:t>
            </a:r>
            <a:r>
              <a:rPr lang="en-US" sz="1400" b="1" dirty="0"/>
              <a:t>remote/inaccessible regions</a:t>
            </a:r>
            <a:r>
              <a:rPr lang="en-US" sz="1400" dirty="0"/>
              <a:t>).</a:t>
            </a:r>
            <a:r>
              <a:rPr lang="hr-BA" sz="1400" dirty="0"/>
              <a:t> </a:t>
            </a:r>
            <a:r>
              <a:rPr lang="en-US" sz="1400" dirty="0"/>
              <a:t>They will be </a:t>
            </a:r>
            <a:r>
              <a:rPr lang="en-US" sz="1400" b="1" dirty="0"/>
              <a:t>invited </a:t>
            </a:r>
            <a:r>
              <a:rPr lang="en-US" sz="1400" dirty="0"/>
              <a:t>through and </a:t>
            </a:r>
            <a:r>
              <a:rPr lang="en-US" sz="1400" b="1" dirty="0"/>
              <a:t>open call</a:t>
            </a:r>
            <a:r>
              <a:rPr lang="en-US" sz="1400" dirty="0"/>
              <a:t>, and participation of the aforementioned persons with fewer opportunities among speakers and presenters will be </a:t>
            </a:r>
            <a:r>
              <a:rPr lang="en-US" sz="1400" dirty="0" err="1"/>
              <a:t>favoured</a:t>
            </a:r>
            <a:r>
              <a:rPr lang="en-US" sz="1400" dirty="0"/>
              <a:t>. </a:t>
            </a:r>
            <a:endParaRPr lang="hr-BA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Tasks | Cegedim Healthcare Solu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7666"/>
            <a:ext cx="2667000" cy="130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ownload 11 Ways To Make Productivity Soar While You're Grounded - Public  Speaking Clipart PNG Image with No Background - PNGkey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57" y="774122"/>
            <a:ext cx="2082483" cy="11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91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BA" sz="3200" b="1" dirty="0"/>
              <a:t>Milestones and deliverables (outputs/outcomes)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4191000" cy="3505199"/>
          </a:xfrm>
        </p:spPr>
        <p:txBody>
          <a:bodyPr>
            <a:noAutofit/>
          </a:bodyPr>
          <a:lstStyle/>
          <a:p>
            <a:endParaRPr lang="hr-BA" sz="2000" b="1" dirty="0"/>
          </a:p>
          <a:p>
            <a:r>
              <a:rPr lang="en-US" sz="1800" b="1" dirty="0"/>
              <a:t>Milestones </a:t>
            </a:r>
            <a:r>
              <a:rPr lang="en-US" sz="1800" dirty="0"/>
              <a:t>are </a:t>
            </a:r>
            <a:r>
              <a:rPr lang="en-US" sz="1800" b="1" dirty="0"/>
              <a:t>control points </a:t>
            </a:r>
            <a:r>
              <a:rPr lang="en-US" sz="1800" dirty="0"/>
              <a:t>in the project that help </a:t>
            </a:r>
            <a:r>
              <a:rPr lang="en-US" sz="1800" b="1" dirty="0"/>
              <a:t>to chart progress</a:t>
            </a:r>
            <a:r>
              <a:rPr lang="en-US" sz="1800" dirty="0"/>
              <a:t>. </a:t>
            </a:r>
            <a:r>
              <a:rPr lang="en-US" sz="1800" b="1" dirty="0"/>
              <a:t>Means of verification</a:t>
            </a:r>
            <a:r>
              <a:rPr lang="en-US" sz="1800" dirty="0"/>
              <a:t> are </a:t>
            </a:r>
            <a:r>
              <a:rPr lang="en-US" sz="1800" b="1" dirty="0"/>
              <a:t>how</a:t>
            </a:r>
            <a:r>
              <a:rPr lang="en-US" sz="1800" dirty="0"/>
              <a:t> you intend </a:t>
            </a:r>
            <a:r>
              <a:rPr lang="en-US" sz="1800" b="1" dirty="0"/>
              <a:t>to prove</a:t>
            </a:r>
            <a:r>
              <a:rPr lang="en-US" sz="1800" dirty="0"/>
              <a:t> that a </a:t>
            </a:r>
            <a:r>
              <a:rPr lang="en-US" sz="1800" b="1" dirty="0"/>
              <a:t>milestone</a:t>
            </a:r>
            <a:r>
              <a:rPr lang="en-US" sz="1800" dirty="0"/>
              <a:t> has been </a:t>
            </a:r>
            <a:r>
              <a:rPr lang="en-US" sz="1800" b="1" dirty="0"/>
              <a:t>reached</a:t>
            </a:r>
            <a:r>
              <a:rPr lang="en-US" sz="1800" dirty="0"/>
              <a:t>. </a:t>
            </a:r>
            <a:endParaRPr lang="hr-BA" sz="1800" dirty="0"/>
          </a:p>
          <a:p>
            <a:endParaRPr lang="hr-BA" sz="1800" dirty="0"/>
          </a:p>
          <a:p>
            <a:r>
              <a:rPr lang="en-US" sz="1800" b="1" dirty="0"/>
              <a:t>Deliverables</a:t>
            </a:r>
            <a:r>
              <a:rPr lang="en-US" sz="1800" dirty="0"/>
              <a:t>  are  project  </a:t>
            </a:r>
            <a:r>
              <a:rPr lang="en-US" sz="1800" b="1" dirty="0"/>
              <a:t>outputs</a:t>
            </a:r>
            <a:r>
              <a:rPr lang="en-US" sz="1800" dirty="0"/>
              <a:t>  which  are  </a:t>
            </a:r>
            <a:r>
              <a:rPr lang="en-US" sz="1800" b="1" dirty="0"/>
              <a:t>submitted</a:t>
            </a:r>
            <a:r>
              <a:rPr lang="en-US" sz="1800" dirty="0"/>
              <a:t>  to  show  </a:t>
            </a:r>
            <a:r>
              <a:rPr lang="en-US" sz="1800" b="1" dirty="0"/>
              <a:t>project</a:t>
            </a:r>
            <a:r>
              <a:rPr lang="en-US" sz="1800" dirty="0"/>
              <a:t>  </a:t>
            </a:r>
            <a:r>
              <a:rPr lang="en-US" sz="1800" b="1" dirty="0"/>
              <a:t>progress</a:t>
            </a:r>
            <a:r>
              <a:rPr lang="en-US" sz="1800" dirty="0"/>
              <a:t>  (any  format).  </a:t>
            </a:r>
            <a:endParaRPr lang="hr-BA" sz="1800" dirty="0"/>
          </a:p>
          <a:p>
            <a:endParaRPr lang="hr-BA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Planning Deliverables and Milestones in Horizon Europe - EMDES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85949"/>
            <a:ext cx="405799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59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BA" sz="3200" b="1" dirty="0"/>
              <a:t>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001000" cy="3505199"/>
          </a:xfrm>
        </p:spPr>
        <p:txBody>
          <a:bodyPr>
            <a:noAutofit/>
          </a:bodyPr>
          <a:lstStyle/>
          <a:p>
            <a:endParaRPr lang="hr-BA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2400" y="2343151"/>
            <a:ext cx="8926763" cy="2666999"/>
            <a:chOff x="152400" y="1428750"/>
            <a:chExt cx="8926763" cy="2666999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428750"/>
              <a:ext cx="8926763" cy="1921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"/>
            <a:stretch/>
          </p:blipFill>
          <p:spPr bwMode="auto">
            <a:xfrm>
              <a:off x="152400" y="3350658"/>
              <a:ext cx="8915400" cy="745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91" name="Picture 7" descr="Milestone Images – Browse 234,116 Stock Photos, Vectors, and Video | Adobe  Sto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46" y="666750"/>
            <a:ext cx="2809833" cy="164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77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BA" sz="3200" b="1" dirty="0"/>
              <a:t>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001000" cy="3505199"/>
          </a:xfrm>
        </p:spPr>
        <p:txBody>
          <a:bodyPr>
            <a:noAutofit/>
          </a:bodyPr>
          <a:lstStyle/>
          <a:p>
            <a:endParaRPr lang="hr-BA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657350"/>
            <a:ext cx="899345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Deliverable - Free business and finance ic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955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59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BA" sz="3200" b="1" dirty="0"/>
              <a:t>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001000" cy="3505199"/>
          </a:xfrm>
        </p:spPr>
        <p:txBody>
          <a:bodyPr>
            <a:noAutofit/>
          </a:bodyPr>
          <a:lstStyle/>
          <a:p>
            <a:endParaRPr lang="hr-BA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6200" y="1809750"/>
            <a:ext cx="8991600" cy="2438400"/>
            <a:chOff x="76200" y="1352550"/>
            <a:chExt cx="8991600" cy="2438400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352550"/>
              <a:ext cx="8991600" cy="1423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768038"/>
              <a:ext cx="8991600" cy="1022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6972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BA" sz="3200" b="1" dirty="0"/>
              <a:t>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001000" cy="3505199"/>
          </a:xfrm>
        </p:spPr>
        <p:txBody>
          <a:bodyPr>
            <a:noAutofit/>
          </a:bodyPr>
          <a:lstStyle/>
          <a:p>
            <a:endParaRPr lang="hr-BA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920"/>
            <a:ext cx="9195481" cy="389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654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BA" sz="3200" b="1" dirty="0"/>
              <a:t>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001000" cy="3505199"/>
          </a:xfrm>
        </p:spPr>
        <p:txBody>
          <a:bodyPr>
            <a:noAutofit/>
          </a:bodyPr>
          <a:lstStyle/>
          <a:p>
            <a:endParaRPr lang="hr-BA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" y="1809750"/>
            <a:ext cx="9090661" cy="2069328"/>
            <a:chOff x="-22861" y="1546993"/>
            <a:chExt cx="9090661" cy="2069328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860" y="1546993"/>
              <a:ext cx="9090660" cy="634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861" y="2181225"/>
              <a:ext cx="9090661" cy="1435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155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b="1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08" y="1104918"/>
            <a:ext cx="42148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2" y="1276350"/>
            <a:ext cx="4551603" cy="150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38"/>
          <a:stretch/>
        </p:blipFill>
        <p:spPr bwMode="auto">
          <a:xfrm>
            <a:off x="-10314" y="3518493"/>
            <a:ext cx="9154313" cy="164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07439" y="3580049"/>
            <a:ext cx="3704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800" b="1" dirty="0">
                <a:solidFill>
                  <a:schemeClr val="accent5">
                    <a:lumMod val="50000"/>
                  </a:schemeClr>
                </a:solidFill>
              </a:rPr>
              <a:t>COMMUNICATION </a:t>
            </a:r>
          </a:p>
          <a:p>
            <a:r>
              <a:rPr lang="hr-BA" sz="2800" b="1" dirty="0"/>
              <a:t>&amp; </a:t>
            </a:r>
          </a:p>
          <a:p>
            <a:r>
              <a:rPr lang="hr-BA" sz="2800" b="1" dirty="0">
                <a:solidFill>
                  <a:srgbClr val="002060"/>
                </a:solidFill>
              </a:rPr>
              <a:t>EXPLOITATION</a:t>
            </a:r>
            <a:endParaRPr lang="hr-BA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876550"/>
            <a:ext cx="45246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1700" b="1" i="1" dirty="0">
                <a:solidFill>
                  <a:schemeClr val="accent5">
                    <a:lumMod val="50000"/>
                  </a:schemeClr>
                </a:solidFill>
              </a:rPr>
              <a:t>„I</a:t>
            </a:r>
            <a:r>
              <a:rPr lang="en-US" sz="1700" b="1" i="1" dirty="0">
                <a:solidFill>
                  <a:schemeClr val="accent5">
                    <a:lumMod val="50000"/>
                  </a:schemeClr>
                </a:solidFill>
              </a:rPr>
              <a:t>f it wasn't seen, it's like it didn't even happen</a:t>
            </a:r>
            <a:r>
              <a:rPr lang="hr-BA" sz="1700" b="1" i="1" dirty="0">
                <a:solidFill>
                  <a:schemeClr val="accent5">
                    <a:lumMod val="50000"/>
                  </a:schemeClr>
                </a:solidFill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7847" y="2876550"/>
            <a:ext cx="4231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1600" b="1" i="1" dirty="0">
                <a:solidFill>
                  <a:srgbClr val="002060"/>
                </a:solidFill>
              </a:rPr>
              <a:t>„</a:t>
            </a:r>
            <a:r>
              <a:rPr lang="en-US" sz="1600" b="1" i="1" dirty="0">
                <a:solidFill>
                  <a:srgbClr val="002060"/>
                </a:solidFill>
              </a:rPr>
              <a:t>Information is useless if it is not applied to something important</a:t>
            </a:r>
            <a:r>
              <a:rPr lang="hr-BA" sz="1600" b="1" i="1" dirty="0">
                <a:solidFill>
                  <a:srgbClr val="00206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1258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BA" sz="3200" b="1" dirty="0"/>
              <a:t>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001000" cy="3505199"/>
          </a:xfrm>
        </p:spPr>
        <p:txBody>
          <a:bodyPr>
            <a:noAutofit/>
          </a:bodyPr>
          <a:lstStyle/>
          <a:p>
            <a:endParaRPr lang="hr-BA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1" y="1809750"/>
            <a:ext cx="8839200" cy="242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742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BA" sz="32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4191000" cy="3505199"/>
          </a:xfrm>
        </p:spPr>
        <p:txBody>
          <a:bodyPr>
            <a:noAutofit/>
          </a:bodyPr>
          <a:lstStyle/>
          <a:p>
            <a:endParaRPr lang="hr-BA" sz="2000" b="1" dirty="0"/>
          </a:p>
          <a:p>
            <a:endParaRPr lang="hr-BA" sz="1800" b="1" dirty="0"/>
          </a:p>
          <a:p>
            <a:endParaRPr lang="hr-BA" sz="1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Dissemination, communication and exploitation of EU innovation projects -  Marilia Pro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09" y="1139190"/>
            <a:ext cx="530013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The Importance of Sending a Thank-You After a Job Interview - Astr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8350"/>
            <a:ext cx="3863340" cy="193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7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7"/>
          <a:stretch/>
        </p:blipFill>
        <p:spPr bwMode="auto">
          <a:xfrm>
            <a:off x="0" y="0"/>
            <a:ext cx="9143999" cy="512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29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b="1" dirty="0"/>
              <a:t>Work Package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This work package comprises </a:t>
            </a:r>
            <a:r>
              <a:rPr lang="en-US" sz="2000" b="1" dirty="0">
                <a:solidFill>
                  <a:srgbClr val="00B050"/>
                </a:solidFill>
              </a:rPr>
              <a:t>eight tasks</a:t>
            </a:r>
            <a:r>
              <a:rPr lang="en-US" sz="2000" b="1" dirty="0"/>
              <a:t> devised with the </a:t>
            </a:r>
            <a:r>
              <a:rPr lang="en-US" sz="2000" b="1" dirty="0">
                <a:solidFill>
                  <a:srgbClr val="00B050"/>
                </a:solidFill>
              </a:rPr>
              <a:t>intention</a:t>
            </a:r>
            <a:r>
              <a:rPr lang="en-US" sz="2000" b="1" dirty="0"/>
              <a:t> of</a:t>
            </a:r>
            <a:r>
              <a:rPr lang="hr-BA" sz="2000" b="1" dirty="0"/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/>
              <a:t>a) </a:t>
            </a:r>
            <a:r>
              <a:rPr lang="en-US" sz="1600" b="1" dirty="0"/>
              <a:t>communicating project activities </a:t>
            </a:r>
            <a:r>
              <a:rPr lang="en-US" sz="1600" dirty="0"/>
              <a:t>and interventions through joint cooperation and collaboration, </a:t>
            </a:r>
            <a:endParaRPr lang="hr-BA" sz="1600" dirty="0"/>
          </a:p>
          <a:p>
            <a:pPr lvl="1">
              <a:buFont typeface="Wingdings" pitchFamily="2" charset="2"/>
              <a:buChar char="ü"/>
            </a:pPr>
            <a:r>
              <a:rPr lang="en-US" sz="1600" dirty="0"/>
              <a:t>b) </a:t>
            </a:r>
            <a:r>
              <a:rPr lang="en-US" sz="1600" b="1" dirty="0"/>
              <a:t>disseminating  project  results  and  outcomes  </a:t>
            </a:r>
            <a:r>
              <a:rPr lang="en-US" sz="1600" dirty="0"/>
              <a:t>to  project  beneficiaries  and  all  other  direct  and  indirect  stakeholders; </a:t>
            </a:r>
            <a:endParaRPr lang="hr-BA" sz="1600" dirty="0"/>
          </a:p>
          <a:p>
            <a:pPr lvl="1">
              <a:buFont typeface="Wingdings" pitchFamily="2" charset="2"/>
              <a:buChar char="ü"/>
            </a:pPr>
            <a:r>
              <a:rPr lang="en-US" sz="1600" dirty="0"/>
              <a:t>c)  </a:t>
            </a:r>
            <a:r>
              <a:rPr lang="en-US" sz="1600" b="1" dirty="0"/>
              <a:t>exploiting  project  results</a:t>
            </a:r>
            <a:r>
              <a:rPr lang="en-US" sz="1600" dirty="0"/>
              <a:t>,  i.e.,  using  them  for  further environmental  awareness  campaigns  or  to  develop  further  processes  and/or  products,  and  </a:t>
            </a:r>
            <a:endParaRPr lang="hr-BA" sz="1600" dirty="0"/>
          </a:p>
          <a:p>
            <a:pPr lvl="1">
              <a:buFont typeface="Wingdings" pitchFamily="2" charset="2"/>
              <a:buChar char="ü"/>
            </a:pPr>
            <a:r>
              <a:rPr lang="en-US" sz="1600" dirty="0"/>
              <a:t>d)  </a:t>
            </a:r>
            <a:r>
              <a:rPr lang="en-US" sz="1600" b="1" dirty="0"/>
              <a:t>securing  sustainability  of  project  results  and  outcomes</a:t>
            </a:r>
            <a:r>
              <a:rPr lang="en-US" sz="1600" dirty="0"/>
              <a:t>.  </a:t>
            </a:r>
            <a:endParaRPr lang="hr-BA" sz="1600" dirty="0"/>
          </a:p>
          <a:p>
            <a:pPr marL="457200" lvl="1" indent="0">
              <a:buNone/>
            </a:pPr>
            <a:endParaRPr lang="hr-BA" sz="1600" dirty="0"/>
          </a:p>
          <a:p>
            <a:pPr marL="514350" indent="-457200"/>
            <a:r>
              <a:rPr lang="en-US" sz="1800" dirty="0"/>
              <a:t>This  is  not  an intervention package as its devised activities are meant to imbue all work packages and </a:t>
            </a:r>
            <a:r>
              <a:rPr lang="en-US" sz="1800" b="1" dirty="0"/>
              <a:t>last during the whole project cycle</a:t>
            </a:r>
            <a:r>
              <a:rPr lang="en-US" sz="1800" dirty="0"/>
              <a:t>. </a:t>
            </a:r>
            <a:endParaRPr lang="hr-BA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424815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1600" b="1" dirty="0"/>
              <a:t>Duration:</a:t>
            </a:r>
          </a:p>
          <a:p>
            <a:r>
              <a:rPr lang="hr-BA" sz="1600" b="1" dirty="0"/>
              <a:t>M1 – M36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07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2400" b="1" dirty="0">
                <a:solidFill>
                  <a:srgbClr val="00B050"/>
                </a:solidFill>
              </a:rPr>
              <a:t>S</a:t>
            </a:r>
            <a:r>
              <a:rPr lang="en-US" sz="2400" b="1" dirty="0" err="1">
                <a:solidFill>
                  <a:srgbClr val="00B050"/>
                </a:solidFill>
              </a:rPr>
              <a:t>pecific</a:t>
            </a:r>
            <a:r>
              <a:rPr lang="en-US" sz="2400" b="1" dirty="0">
                <a:solidFill>
                  <a:srgbClr val="00B050"/>
                </a:solidFill>
              </a:rPr>
              <a:t> objectives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to which this work package is </a:t>
            </a:r>
            <a:r>
              <a:rPr lang="en-US" sz="2400" b="1" dirty="0"/>
              <a:t>linked</a:t>
            </a:r>
            <a:r>
              <a:rPr lang="hr-BA" sz="2400" dirty="0"/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SO1) To make higher education and research in the Western Balkans more environmentally conscious</a:t>
            </a:r>
            <a:r>
              <a:rPr lang="hr-BA" sz="2000" dirty="0"/>
              <a:t>;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SO2) To introduce green education methodologies and practices in four partner higher education institutions</a:t>
            </a:r>
            <a:r>
              <a:rPr lang="hr-BA" sz="2000" dirty="0"/>
              <a:t>.</a:t>
            </a:r>
          </a:p>
          <a:p>
            <a:endParaRPr lang="hr-BA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24150"/>
            <a:ext cx="228341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1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394472"/>
          </a:xfrm>
        </p:spPr>
        <p:txBody>
          <a:bodyPr>
            <a:normAutofit fontScale="77500" lnSpcReduction="20000"/>
          </a:bodyPr>
          <a:lstStyle/>
          <a:p>
            <a:r>
              <a:rPr lang="hr-BA" sz="2800" b="1" dirty="0">
                <a:solidFill>
                  <a:srgbClr val="00B050"/>
                </a:solidFill>
              </a:rPr>
              <a:t>T5.1 – </a:t>
            </a:r>
            <a:r>
              <a:rPr lang="en-US" sz="2800" b="1" dirty="0">
                <a:solidFill>
                  <a:srgbClr val="00B050"/>
                </a:solidFill>
              </a:rPr>
              <a:t>Maintenance and promotion of Towards </a:t>
            </a:r>
            <a:endParaRPr lang="hr-BA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B050"/>
                </a:solidFill>
              </a:rPr>
              <a:t>green university website </a:t>
            </a:r>
            <a:endParaRPr lang="hr-BA" sz="2800" b="1" dirty="0">
              <a:solidFill>
                <a:srgbClr val="00B050"/>
              </a:solidFill>
            </a:endParaRPr>
          </a:p>
          <a:p>
            <a:endParaRPr lang="hr-BA" sz="2800" b="1" dirty="0">
              <a:solidFill>
                <a:srgbClr val="00B050"/>
              </a:solidFill>
            </a:endParaRPr>
          </a:p>
          <a:p>
            <a:r>
              <a:rPr lang="en-US" sz="2400" b="1" dirty="0"/>
              <a:t>Project website will be regularly updated </a:t>
            </a:r>
            <a:r>
              <a:rPr lang="en-US" sz="2400" dirty="0"/>
              <a:t>with project-related information (communication and dissemination activities, latest achievements, results and milestones, etc.). </a:t>
            </a:r>
            <a:r>
              <a:rPr lang="en-US" sz="2400" b="1" dirty="0"/>
              <a:t>Information will be uploaded by designated administrators </a:t>
            </a:r>
            <a:r>
              <a:rPr lang="en-US" sz="2400" dirty="0"/>
              <a:t>(2 with full access to website parameters) of the project Dissemination team. </a:t>
            </a:r>
            <a:r>
              <a:rPr lang="en-US" sz="2400" b="1" dirty="0"/>
              <a:t>Project website will contain suitable Erasmus + </a:t>
            </a:r>
            <a:r>
              <a:rPr lang="en-US" sz="2400" b="1" dirty="0" err="1"/>
              <a:t>Programme</a:t>
            </a:r>
            <a:r>
              <a:rPr lang="en-US" sz="2400" b="1" dirty="0"/>
              <a:t> logo</a:t>
            </a:r>
            <a:r>
              <a:rPr lang="en-US" sz="2400" dirty="0"/>
              <a:t>, as well as </a:t>
            </a:r>
            <a:r>
              <a:rPr lang="en-US" sz="2400" b="1" dirty="0"/>
              <a:t>other required</a:t>
            </a:r>
            <a:r>
              <a:rPr lang="en-US" sz="2400" dirty="0"/>
              <a:t> funding and ownership </a:t>
            </a:r>
            <a:r>
              <a:rPr lang="en-US" sz="2400" b="1" dirty="0"/>
              <a:t>symbols</a:t>
            </a:r>
            <a:r>
              <a:rPr lang="en-US" sz="2400" dirty="0"/>
              <a:t>. </a:t>
            </a:r>
            <a:r>
              <a:rPr lang="en-US" sz="2400" b="1" dirty="0"/>
              <a:t>Links</a:t>
            </a:r>
            <a:r>
              <a:rPr lang="en-US" sz="2400" dirty="0"/>
              <a:t> will be created </a:t>
            </a:r>
            <a:r>
              <a:rPr lang="en-US" sz="2400" b="1" dirty="0"/>
              <a:t>towards</a:t>
            </a:r>
            <a:r>
              <a:rPr lang="en-US" sz="2400" dirty="0"/>
              <a:t> individual </a:t>
            </a:r>
            <a:r>
              <a:rPr lang="en-US" sz="2400" b="1" dirty="0"/>
              <a:t>partner´</a:t>
            </a:r>
            <a:r>
              <a:rPr lang="hr-BA" sz="2400" b="1" dirty="0"/>
              <a:t>s</a:t>
            </a:r>
            <a:r>
              <a:rPr lang="en-US" sz="2400" dirty="0"/>
              <a:t> </a:t>
            </a:r>
            <a:r>
              <a:rPr lang="en-US" sz="2400" b="1" dirty="0"/>
              <a:t>websites</a:t>
            </a:r>
            <a:r>
              <a:rPr lang="en-US" sz="2400" dirty="0"/>
              <a:t> and the </a:t>
            </a:r>
            <a:r>
              <a:rPr lang="en-US" sz="2400" b="1" dirty="0"/>
              <a:t>content</a:t>
            </a:r>
            <a:r>
              <a:rPr lang="en-US" sz="2400" dirty="0"/>
              <a:t> will be </a:t>
            </a:r>
            <a:r>
              <a:rPr lang="en-US" sz="2400" b="1" dirty="0"/>
              <a:t>presented</a:t>
            </a:r>
            <a:r>
              <a:rPr lang="en-US" sz="2400" dirty="0"/>
              <a:t> in </a:t>
            </a:r>
            <a:r>
              <a:rPr lang="en-US" sz="2400" b="1" dirty="0"/>
              <a:t>English</a:t>
            </a:r>
            <a:r>
              <a:rPr lang="en-US" sz="2400" dirty="0"/>
              <a:t> </a:t>
            </a:r>
            <a:r>
              <a:rPr lang="en-US" sz="2400" b="1" dirty="0"/>
              <a:t>and/or local </a:t>
            </a:r>
            <a:r>
              <a:rPr lang="en-US" sz="2400" dirty="0"/>
              <a:t>partner languages (Bosnian and Montenegrin). </a:t>
            </a:r>
            <a:r>
              <a:rPr lang="en-US" sz="2400" b="1" dirty="0"/>
              <a:t>Data </a:t>
            </a:r>
            <a:r>
              <a:rPr lang="en-US" sz="2400" dirty="0"/>
              <a:t>will be </a:t>
            </a:r>
            <a:r>
              <a:rPr lang="en-US" sz="2400" b="1" dirty="0"/>
              <a:t>uploaded whenever opportunity presents itself</a:t>
            </a:r>
            <a:r>
              <a:rPr lang="en-US" sz="2400" dirty="0"/>
              <a:t>, on average </a:t>
            </a:r>
            <a:r>
              <a:rPr lang="en-US" sz="2400" b="1" dirty="0"/>
              <a:t>3 per month</a:t>
            </a:r>
            <a:r>
              <a:rPr lang="en-US" sz="2400" dirty="0"/>
              <a:t>. </a:t>
            </a:r>
            <a:endParaRPr lang="hr-BA" sz="2400" dirty="0"/>
          </a:p>
          <a:p>
            <a:endParaRPr lang="hr-BA" sz="2400" dirty="0"/>
          </a:p>
          <a:p>
            <a:endParaRPr lang="hr-B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Tasks | Cegedim Healthcare Solu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7666"/>
            <a:ext cx="2667000" cy="130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What platform should I use to build my own website? - The Arts Development  Compan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23950"/>
            <a:ext cx="2453009" cy="122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9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394472"/>
          </a:xfrm>
        </p:spPr>
        <p:txBody>
          <a:bodyPr>
            <a:normAutofit fontScale="70000" lnSpcReduction="20000"/>
          </a:bodyPr>
          <a:lstStyle/>
          <a:p>
            <a:r>
              <a:rPr lang="hr-BA" sz="2900" b="1" dirty="0">
                <a:solidFill>
                  <a:srgbClr val="00B050"/>
                </a:solidFill>
              </a:rPr>
              <a:t>T5.2 – </a:t>
            </a:r>
            <a:r>
              <a:rPr lang="en-US" sz="2900" b="1" dirty="0">
                <a:solidFill>
                  <a:srgbClr val="00B050"/>
                </a:solidFill>
              </a:rPr>
              <a:t>Creation of policy brief Towards green university  </a:t>
            </a:r>
            <a:endParaRPr lang="hr-BA" sz="2900" b="1" dirty="0">
              <a:solidFill>
                <a:srgbClr val="00B050"/>
              </a:solidFill>
            </a:endParaRPr>
          </a:p>
          <a:p>
            <a:endParaRPr lang="hr-BA" sz="2800" b="1" dirty="0"/>
          </a:p>
          <a:p>
            <a:r>
              <a:rPr lang="en-US" sz="2400" dirty="0"/>
              <a:t>A policy brief </a:t>
            </a:r>
            <a:r>
              <a:rPr lang="en-US" sz="2400" b="1" i="1" dirty="0"/>
              <a:t>Towards green university </a:t>
            </a:r>
            <a:r>
              <a:rPr lang="en-US" sz="2400" dirty="0"/>
              <a:t>is to be </a:t>
            </a:r>
            <a:r>
              <a:rPr lang="en-US" sz="2400" b="1" u="sng" dirty="0"/>
              <a:t>led by </a:t>
            </a:r>
            <a:r>
              <a:rPr lang="en-US" sz="2400" b="1" dirty="0"/>
              <a:t>Herzegovina University</a:t>
            </a:r>
            <a:r>
              <a:rPr lang="hr-BA" sz="2400" b="1" dirty="0"/>
              <a:t> </a:t>
            </a:r>
            <a:r>
              <a:rPr lang="en-US" sz="2400" dirty="0"/>
              <a:t>and </a:t>
            </a:r>
            <a:r>
              <a:rPr lang="en-US" sz="2400" b="1" dirty="0"/>
              <a:t>University  of Applied Sciences </a:t>
            </a:r>
            <a:r>
              <a:rPr lang="en-US" sz="2400" b="1" dirty="0" err="1"/>
              <a:t>Weihenstephan-Triesdorf</a:t>
            </a:r>
            <a:r>
              <a:rPr lang="hr-BA" sz="2400" b="1" dirty="0"/>
              <a:t> </a:t>
            </a:r>
            <a:r>
              <a:rPr lang="en-US" sz="2400" dirty="0"/>
              <a:t>and </a:t>
            </a:r>
            <a:r>
              <a:rPr lang="en-US" sz="2400" b="1" dirty="0"/>
              <a:t>developed</a:t>
            </a:r>
            <a:r>
              <a:rPr lang="en-US" sz="2400" dirty="0"/>
              <a:t> </a:t>
            </a:r>
            <a:r>
              <a:rPr lang="en-US" sz="2400" b="1" dirty="0"/>
              <a:t>jointly</a:t>
            </a:r>
            <a:r>
              <a:rPr lang="en-US" sz="2400" dirty="0"/>
              <a:t> by the </a:t>
            </a:r>
            <a:r>
              <a:rPr lang="en-US" sz="2400" b="1" dirty="0"/>
              <a:t>partnership</a:t>
            </a:r>
            <a:r>
              <a:rPr lang="en-US" sz="2400" dirty="0"/>
              <a:t>. </a:t>
            </a:r>
            <a:r>
              <a:rPr lang="hr-BA" sz="2400" dirty="0"/>
              <a:t>It should</a:t>
            </a:r>
            <a:r>
              <a:rPr lang="en-US" sz="2400" dirty="0"/>
              <a:t> comprise the </a:t>
            </a:r>
            <a:r>
              <a:rPr lang="en-US" sz="2400" b="1" dirty="0"/>
              <a:t>summary of the main project topic</a:t>
            </a:r>
            <a:r>
              <a:rPr lang="en-US" sz="2400" dirty="0"/>
              <a:t>, which is the creation of green universities as well as </a:t>
            </a:r>
            <a:r>
              <a:rPr lang="en-US" sz="2400" b="1" dirty="0"/>
              <a:t>recommendations</a:t>
            </a:r>
            <a:r>
              <a:rPr lang="en-US" sz="2400" dirty="0"/>
              <a:t>, </a:t>
            </a:r>
            <a:r>
              <a:rPr lang="en-US" sz="2400" b="1" dirty="0"/>
              <a:t>best options and justified reasons</a:t>
            </a:r>
            <a:r>
              <a:rPr lang="en-US" sz="2400" dirty="0"/>
              <a:t> on a path towards greening one´s universities</a:t>
            </a:r>
            <a:r>
              <a:rPr lang="hr-BA" sz="2400" dirty="0"/>
              <a:t>.</a:t>
            </a:r>
          </a:p>
          <a:p>
            <a:r>
              <a:rPr lang="hr-BA" sz="2400" dirty="0"/>
              <a:t>It </a:t>
            </a:r>
            <a:r>
              <a:rPr lang="en-US" sz="2400" dirty="0"/>
              <a:t>is </a:t>
            </a:r>
            <a:r>
              <a:rPr lang="en-US" sz="2400" b="1" dirty="0"/>
              <a:t>intended for all those who are interested in creating a policy framework </a:t>
            </a:r>
            <a:r>
              <a:rPr lang="en-US" sz="2400" dirty="0"/>
              <a:t>for prospective green universities, green communities and green transition in general</a:t>
            </a:r>
            <a:r>
              <a:rPr lang="hr-BA" sz="2400" dirty="0"/>
              <a:t>.</a:t>
            </a:r>
          </a:p>
          <a:p>
            <a:r>
              <a:rPr lang="en-US" sz="2400" b="1" dirty="0"/>
              <a:t>Target groups </a:t>
            </a:r>
            <a:r>
              <a:rPr lang="en-US" sz="2400" dirty="0"/>
              <a:t>are: autonomous higher education bodies, ministries, government advisors, civil servants, </a:t>
            </a:r>
            <a:r>
              <a:rPr lang="en-US" sz="2400" dirty="0" err="1"/>
              <a:t>etc</a:t>
            </a:r>
            <a:r>
              <a:rPr lang="hr-BA" sz="2400" dirty="0"/>
              <a:t>.</a:t>
            </a:r>
          </a:p>
          <a:p>
            <a:r>
              <a:rPr lang="en-US" sz="2400" dirty="0"/>
              <a:t>Policy brief </a:t>
            </a:r>
            <a:r>
              <a:rPr lang="en-US" sz="2400" b="1" dirty="0"/>
              <a:t>aims to secure the sustainability of the project idea</a:t>
            </a:r>
            <a:r>
              <a:rPr lang="en-US" sz="2400" dirty="0"/>
              <a:t> by recommending it to a wider community.</a:t>
            </a:r>
          </a:p>
          <a:p>
            <a:r>
              <a:rPr lang="en-US" sz="2400" dirty="0"/>
              <a:t>It is planned to </a:t>
            </a:r>
            <a:r>
              <a:rPr lang="en-US" sz="2400" b="1" dirty="0"/>
              <a:t>distribute</a:t>
            </a:r>
            <a:r>
              <a:rPr lang="en-US" sz="2400" dirty="0"/>
              <a:t> the </a:t>
            </a:r>
            <a:r>
              <a:rPr lang="en-US" sz="2400" b="1" dirty="0"/>
              <a:t>policy</a:t>
            </a:r>
            <a:r>
              <a:rPr lang="en-US" sz="2400" dirty="0"/>
              <a:t> brief </a:t>
            </a:r>
            <a:r>
              <a:rPr lang="en-US" sz="2400" b="1" dirty="0"/>
              <a:t>among</a:t>
            </a:r>
            <a:r>
              <a:rPr lang="en-US" sz="2400" dirty="0"/>
              <a:t> minimum </a:t>
            </a:r>
            <a:r>
              <a:rPr lang="en-US" sz="2400" b="1" dirty="0"/>
              <a:t>200</a:t>
            </a:r>
            <a:r>
              <a:rPr lang="en-US" sz="2400" dirty="0"/>
              <a:t> </a:t>
            </a:r>
            <a:r>
              <a:rPr lang="en-US" sz="2400" b="1" dirty="0"/>
              <a:t>recipients</a:t>
            </a:r>
            <a:r>
              <a:rPr lang="en-US" sz="2400" dirty="0"/>
              <a:t>. </a:t>
            </a:r>
            <a:endParaRPr lang="hr-BA" sz="2400" dirty="0"/>
          </a:p>
          <a:p>
            <a:endParaRPr lang="hr-B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Tasks | Cegedim Healthcare Solu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7666"/>
            <a:ext cx="2667000" cy="130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raphic Design Brief - Insurance - Free Transparent PNG Clipart Images  Downloa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4" t="10487" r="30103" b="9679"/>
          <a:stretch/>
        </p:blipFill>
        <p:spPr bwMode="auto">
          <a:xfrm>
            <a:off x="7162800" y="770238"/>
            <a:ext cx="1201007" cy="1202921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7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hr-BA" sz="2400" b="1" dirty="0">
                <a:solidFill>
                  <a:srgbClr val="00B050"/>
                </a:solidFill>
              </a:rPr>
              <a:t>T5.3 – </a:t>
            </a:r>
            <a:r>
              <a:rPr lang="en-US" sz="2400" b="1" dirty="0">
                <a:solidFill>
                  <a:srgbClr val="00B050"/>
                </a:solidFill>
              </a:rPr>
              <a:t>Adoption of ‘’Towards green university’’</a:t>
            </a:r>
            <a:endParaRPr lang="hr-BA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strategy   </a:t>
            </a:r>
            <a:endParaRPr lang="hr-BA" sz="2400" b="1" dirty="0">
              <a:solidFill>
                <a:srgbClr val="00B050"/>
              </a:solidFill>
            </a:endParaRPr>
          </a:p>
          <a:p>
            <a:endParaRPr lang="hr-BA" sz="2800" b="1" dirty="0"/>
          </a:p>
          <a:p>
            <a:r>
              <a:rPr lang="en-US" sz="2400" dirty="0"/>
              <a:t>During </a:t>
            </a:r>
            <a:r>
              <a:rPr lang="en-US" sz="2400" b="1" dirty="0"/>
              <a:t>M?</a:t>
            </a:r>
            <a:r>
              <a:rPr lang="en-US" sz="2400" dirty="0"/>
              <a:t> of project implementation </a:t>
            </a:r>
            <a:r>
              <a:rPr lang="en-US" sz="2400" b="1" dirty="0"/>
              <a:t>four strategy documents </a:t>
            </a:r>
            <a:r>
              <a:rPr lang="en-US" sz="2400" dirty="0"/>
              <a:t>devised </a:t>
            </a:r>
            <a:r>
              <a:rPr lang="en-US" sz="2400" b="1" dirty="0"/>
              <a:t>by four target HEIs </a:t>
            </a:r>
            <a:r>
              <a:rPr lang="en-US" sz="2400" dirty="0"/>
              <a:t>in </a:t>
            </a:r>
            <a:r>
              <a:rPr lang="en-US" sz="2400" b="1" dirty="0"/>
              <a:t>collaboration </a:t>
            </a:r>
            <a:r>
              <a:rPr lang="en-US" sz="2400" dirty="0"/>
              <a:t>with the partnership will be </a:t>
            </a:r>
            <a:r>
              <a:rPr lang="en-US" sz="2400" b="1" dirty="0"/>
              <a:t>adopted by four University Senates </a:t>
            </a:r>
            <a:r>
              <a:rPr lang="en-US" sz="2400" dirty="0"/>
              <a:t>of target HEIs. Strategies will consequently be </a:t>
            </a:r>
            <a:r>
              <a:rPr lang="en-US" sz="2400" b="1" dirty="0"/>
              <a:t>incorporated in four statutes </a:t>
            </a:r>
            <a:r>
              <a:rPr lang="en-US" sz="2400" dirty="0"/>
              <a:t>of target HEIs thus </a:t>
            </a:r>
            <a:r>
              <a:rPr lang="en-US" sz="2400" b="1" dirty="0"/>
              <a:t>making the strategy the official policy </a:t>
            </a:r>
            <a:r>
              <a:rPr lang="en-US" sz="2400" dirty="0"/>
              <a:t>of the aforementioned universities at hand. </a:t>
            </a:r>
            <a:endParaRPr lang="hr-B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Tasks | Cegedim Healthcare Solu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7666"/>
            <a:ext cx="2667000" cy="130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ilhouette Strategy PNG Clipart | PNG Mart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290" y="907971"/>
            <a:ext cx="1851879" cy="185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5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hr-BA" sz="2400" b="1" dirty="0">
                <a:solidFill>
                  <a:srgbClr val="00B050"/>
                </a:solidFill>
              </a:rPr>
              <a:t>T5.4 – </a:t>
            </a:r>
            <a:r>
              <a:rPr lang="en-US" sz="2400" b="1" dirty="0">
                <a:solidFill>
                  <a:srgbClr val="00B050"/>
                </a:solidFill>
              </a:rPr>
              <a:t>Promotion of policy brief ‘’Towards green </a:t>
            </a:r>
            <a:endParaRPr lang="hr-BA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university’’ across HE and the society</a:t>
            </a:r>
            <a:endParaRPr lang="hr-BA" sz="2400" b="1" dirty="0">
              <a:solidFill>
                <a:srgbClr val="00B050"/>
              </a:solidFill>
            </a:endParaRPr>
          </a:p>
          <a:p>
            <a:endParaRPr lang="hr-BA" sz="2800" b="1" dirty="0"/>
          </a:p>
          <a:p>
            <a:r>
              <a:rPr lang="en-US" sz="2400" dirty="0"/>
              <a:t>The </a:t>
            </a:r>
            <a:r>
              <a:rPr lang="en-US" sz="2400" b="1" dirty="0"/>
              <a:t>policy</a:t>
            </a:r>
            <a:r>
              <a:rPr lang="en-US" sz="2400" dirty="0"/>
              <a:t> brief Towards green university will be </a:t>
            </a:r>
            <a:r>
              <a:rPr lang="en-US" sz="2400" b="1" dirty="0"/>
              <a:t>promoted</a:t>
            </a:r>
            <a:r>
              <a:rPr lang="en-US" sz="2400" dirty="0"/>
              <a:t> though various communication and dissemination activities: </a:t>
            </a:r>
            <a:r>
              <a:rPr lang="en-US" sz="2400" b="1" dirty="0"/>
              <a:t>project website</a:t>
            </a:r>
            <a:r>
              <a:rPr lang="en-US" sz="2400" dirty="0"/>
              <a:t>, individual </a:t>
            </a:r>
            <a:r>
              <a:rPr lang="en-US" sz="2400" b="1" dirty="0"/>
              <a:t>HEIs websites</a:t>
            </a:r>
            <a:r>
              <a:rPr lang="en-US" sz="2400" dirty="0"/>
              <a:t> and </a:t>
            </a:r>
            <a:r>
              <a:rPr lang="en-US" sz="2400" b="1" dirty="0"/>
              <a:t>social network</a:t>
            </a:r>
            <a:r>
              <a:rPr lang="en-US" sz="2400" dirty="0"/>
              <a:t> profiles, all available </a:t>
            </a:r>
            <a:r>
              <a:rPr lang="en-US" sz="2400" b="1" dirty="0"/>
              <a:t>local and national media</a:t>
            </a:r>
            <a:r>
              <a:rPr lang="en-US" sz="2400" dirty="0"/>
              <a:t> in the </a:t>
            </a:r>
            <a:r>
              <a:rPr lang="en-US" sz="2400" b="1" dirty="0"/>
              <a:t>four</a:t>
            </a:r>
            <a:r>
              <a:rPr lang="en-US" sz="2400" dirty="0"/>
              <a:t> </a:t>
            </a:r>
            <a:r>
              <a:rPr lang="en-US" sz="2400" b="1" dirty="0"/>
              <a:t>target countries</a:t>
            </a:r>
            <a:r>
              <a:rPr lang="en-US" sz="2400" dirty="0"/>
              <a:t>, and across </a:t>
            </a:r>
            <a:r>
              <a:rPr lang="en-US" sz="2400" b="1" dirty="0"/>
              <a:t>Western Balkans</a:t>
            </a:r>
            <a:r>
              <a:rPr lang="en-US" sz="2400" dirty="0"/>
              <a:t>, during the final </a:t>
            </a:r>
            <a:r>
              <a:rPr lang="en-US" sz="2400" b="1" dirty="0"/>
              <a:t>promotional</a:t>
            </a:r>
            <a:r>
              <a:rPr lang="en-US" sz="2400" dirty="0"/>
              <a:t> </a:t>
            </a:r>
            <a:r>
              <a:rPr lang="en-US" sz="2400" b="1" dirty="0"/>
              <a:t>conference</a:t>
            </a:r>
            <a:r>
              <a:rPr lang="en-US" sz="2400" dirty="0"/>
              <a:t>, in the </a:t>
            </a:r>
            <a:r>
              <a:rPr lang="en-US" sz="2400" b="1" dirty="0"/>
              <a:t>newsletter</a:t>
            </a:r>
            <a:r>
              <a:rPr lang="en-US" sz="2400" dirty="0"/>
              <a:t>, etc. </a:t>
            </a:r>
            <a:endParaRPr lang="hr-B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12603" r="1637" b="5551"/>
          <a:stretch/>
        </p:blipFill>
        <p:spPr bwMode="auto">
          <a:xfrm>
            <a:off x="152400" y="57150"/>
            <a:ext cx="1752600" cy="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2"/>
            <a:ext cx="1532021" cy="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Tasks | Cegedim Healthcare Solu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7666"/>
            <a:ext cx="2667000" cy="130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olicy Brief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17" y="1091006"/>
            <a:ext cx="1406083" cy="142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337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1213</Words>
  <Application>Microsoft Office PowerPoint</Application>
  <PresentationFormat>On-screen Show (16:9)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Greening Relevance in Operations in Western-Balkans Tertiary-Education Habitats   Work Package 5: COMMUNICATION &amp; EXPLOITATION </vt:lpstr>
      <vt:lpstr>DEFINITIONS</vt:lpstr>
      <vt:lpstr>PowerPoint Presentation</vt:lpstr>
      <vt:lpstr>Work Package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Milestones and deliverables (outputs/outcomes) </vt:lpstr>
      <vt:lpstr>Milestones</vt:lpstr>
      <vt:lpstr>Deliverables</vt:lpstr>
      <vt:lpstr>Deliverables</vt:lpstr>
      <vt:lpstr>Deliverables</vt:lpstr>
      <vt:lpstr>Deliverables</vt:lpstr>
      <vt:lpstr>Deliverables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Nermin Palić</cp:lastModifiedBy>
  <cp:revision>40</cp:revision>
  <dcterms:created xsi:type="dcterms:W3CDTF">2006-08-16T00:00:00Z</dcterms:created>
  <dcterms:modified xsi:type="dcterms:W3CDTF">2023-03-29T12:48:53Z</dcterms:modified>
</cp:coreProperties>
</file>