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7"/>
  </p:notesMasterIdLst>
  <p:sldIdLst>
    <p:sldId id="256" r:id="rId2"/>
    <p:sldId id="266" r:id="rId3"/>
    <p:sldId id="267" r:id="rId4"/>
    <p:sldId id="268" r:id="rId5"/>
    <p:sldId id="269" r:id="rId6"/>
    <p:sldId id="271" r:id="rId7"/>
    <p:sldId id="272" r:id="rId8"/>
    <p:sldId id="270" r:id="rId9"/>
    <p:sldId id="273" r:id="rId10"/>
    <p:sldId id="274" r:id="rId11"/>
    <p:sldId id="275" r:id="rId12"/>
    <p:sldId id="276" r:id="rId13"/>
    <p:sldId id="277" r:id="rId14"/>
    <p:sldId id="278" r:id="rId15"/>
    <p:sldId id="265"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54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7330679a9a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17330679a9a_1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dfca22c6b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dfca22c6b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chemeClr val="dk1"/>
              </a:buClr>
              <a:buSzPts val="28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6" name="Google Shape;16;p2"/>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6553200" y="4683919"/>
            <a:ext cx="2133600"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8" name="Google Shape;18;p2"/>
          <p:cNvSpPr txBox="1">
            <a:spLocks noGrp="1"/>
          </p:cNvSpPr>
          <p:nvPr>
            <p:ph type="ftr" idx="11"/>
          </p:nvPr>
        </p:nvSpPr>
        <p:spPr>
          <a:xfrm>
            <a:off x="3124200" y="4683919"/>
            <a:ext cx="2895600" cy="357188"/>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9" name="Google Shape;19;p2"/>
          <p:cNvPicPr preferRelativeResize="0"/>
          <p:nvPr/>
        </p:nvPicPr>
        <p:blipFill>
          <a:blip r:embed="rId2">
            <a:alphaModFix/>
          </a:blip>
          <a:stretch>
            <a:fillRect/>
          </a:stretch>
        </p:blipFill>
        <p:spPr>
          <a:xfrm>
            <a:off x="7381757" y="218325"/>
            <a:ext cx="1497043" cy="461700"/>
          </a:xfrm>
          <a:prstGeom prst="rect">
            <a:avLst/>
          </a:prstGeom>
          <a:noFill/>
          <a:ln>
            <a:noFill/>
          </a:ln>
        </p:spPr>
      </p:pic>
      <p:pic>
        <p:nvPicPr>
          <p:cNvPr id="20" name="Google Shape;20;p2"/>
          <p:cNvPicPr preferRelativeResize="0"/>
          <p:nvPr/>
        </p:nvPicPr>
        <p:blipFill>
          <a:blip r:embed="rId3">
            <a:alphaModFix/>
          </a:blip>
          <a:stretch>
            <a:fillRect/>
          </a:stretch>
        </p:blipFill>
        <p:spPr>
          <a:xfrm>
            <a:off x="292300" y="152400"/>
            <a:ext cx="636750" cy="624425"/>
          </a:xfrm>
          <a:prstGeom prst="rect">
            <a:avLst/>
          </a:prstGeom>
          <a:noFill/>
          <a:ln>
            <a:noFill/>
          </a:ln>
        </p:spPr>
      </p:pic>
      <p:sp>
        <p:nvSpPr>
          <p:cNvPr id="21" name="Google Shape;21;p2"/>
          <p:cNvSpPr txBox="1"/>
          <p:nvPr/>
        </p:nvSpPr>
        <p:spPr>
          <a:xfrm>
            <a:off x="976900" y="218325"/>
            <a:ext cx="2605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b="1">
                <a:solidFill>
                  <a:srgbClr val="009295"/>
                </a:solidFill>
                <a:highlight>
                  <a:srgbClr val="FCFCFC"/>
                </a:highlight>
                <a:latin typeface="Verdana"/>
                <a:ea typeface="Verdana"/>
                <a:cs typeface="Verdana"/>
                <a:sym typeface="Verdana"/>
              </a:rPr>
              <a:t>Academy of Applied Preschool Teaching and Health Studies</a:t>
            </a:r>
            <a:endParaRPr sz="1300" b="1">
              <a:solidFill>
                <a:srgbClr val="009295"/>
              </a:solidFill>
            </a:endParaRPr>
          </a:p>
        </p:txBody>
      </p:sp>
      <p:pic>
        <p:nvPicPr>
          <p:cNvPr id="22" name="Google Shape;22;p2"/>
          <p:cNvPicPr preferRelativeResize="0"/>
          <p:nvPr/>
        </p:nvPicPr>
        <p:blipFill>
          <a:blip r:embed="rId4">
            <a:alphaModFix/>
          </a:blip>
          <a:stretch>
            <a:fillRect/>
          </a:stretch>
        </p:blipFill>
        <p:spPr>
          <a:xfrm>
            <a:off x="3852863" y="278875"/>
            <a:ext cx="1438275" cy="3714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2885877" y="-1195983"/>
            <a:ext cx="339447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rot="5400000">
            <a:off x="5463382" y="1381522"/>
            <a:ext cx="4410075" cy="20589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 name="Google Shape;77;p13"/>
          <p:cNvSpPr txBox="1">
            <a:spLocks noGrp="1"/>
          </p:cNvSpPr>
          <p:nvPr>
            <p:ph type="body" idx="1"/>
          </p:nvPr>
        </p:nvSpPr>
        <p:spPr>
          <a:xfrm rot="5400000">
            <a:off x="1266825" y="-603646"/>
            <a:ext cx="4410075" cy="60293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13"/>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2"/>
              </a:buClr>
              <a:buSzPts val="2800"/>
              <a:buFont typeface="Arial"/>
              <a:buNone/>
              <a:defRPr/>
            </a:lvl1pPr>
            <a:lvl2pPr lvl="1" algn="ctr">
              <a:spcBef>
                <a:spcPts val="0"/>
              </a:spcBef>
              <a:spcAft>
                <a:spcPts val="0"/>
              </a:spcAft>
              <a:buClr>
                <a:schemeClr val="dk2"/>
              </a:buClr>
              <a:buSzPts val="2800"/>
              <a:buFont typeface="Arial"/>
              <a:buNone/>
              <a:defRPr/>
            </a:lvl2pPr>
            <a:lvl3pPr lvl="2" algn="ctr">
              <a:spcBef>
                <a:spcPts val="0"/>
              </a:spcBef>
              <a:spcAft>
                <a:spcPts val="0"/>
              </a:spcAft>
              <a:buClr>
                <a:schemeClr val="dk2"/>
              </a:buClr>
              <a:buSzPts val="2800"/>
              <a:buFont typeface="Arial"/>
              <a:buNone/>
              <a:defRPr/>
            </a:lvl3pPr>
            <a:lvl4pPr lvl="3" algn="ctr">
              <a:spcBef>
                <a:spcPts val="0"/>
              </a:spcBef>
              <a:spcAft>
                <a:spcPts val="0"/>
              </a:spcAft>
              <a:buClr>
                <a:schemeClr val="dk2"/>
              </a:buClr>
              <a:buSzPts val="2800"/>
              <a:buFont typeface="Arial"/>
              <a:buNone/>
              <a:defRPr/>
            </a:lvl4pPr>
            <a:lvl5pPr lvl="4" algn="ctr">
              <a:spcBef>
                <a:spcPts val="0"/>
              </a:spcBef>
              <a:spcAft>
                <a:spcPts val="0"/>
              </a:spcAft>
              <a:buClr>
                <a:schemeClr val="dk2"/>
              </a:buClr>
              <a:buSzPts val="2800"/>
              <a:buFont typeface="Arial"/>
              <a:buNone/>
              <a:defRPr/>
            </a:lvl5pPr>
            <a:lvl6pPr lvl="5" algn="ctr">
              <a:spcBef>
                <a:spcPts val="0"/>
              </a:spcBef>
              <a:spcAft>
                <a:spcPts val="0"/>
              </a:spcAft>
              <a:buClr>
                <a:schemeClr val="dk2"/>
              </a:buClr>
              <a:buSzPts val="2800"/>
              <a:buFont typeface="Arial"/>
              <a:buNone/>
              <a:defRPr/>
            </a:lvl6pPr>
            <a:lvl7pPr lvl="6" algn="ctr">
              <a:spcBef>
                <a:spcPts val="0"/>
              </a:spcBef>
              <a:spcAft>
                <a:spcPts val="0"/>
              </a:spcAft>
              <a:buClr>
                <a:schemeClr val="dk2"/>
              </a:buClr>
              <a:buSzPts val="2800"/>
              <a:buFont typeface="Arial"/>
              <a:buNone/>
              <a:defRPr/>
            </a:lvl7pPr>
            <a:lvl8pPr lvl="7" algn="ctr">
              <a:spcBef>
                <a:spcPts val="0"/>
              </a:spcBef>
              <a:spcAft>
                <a:spcPts val="0"/>
              </a:spcAft>
              <a:buClr>
                <a:schemeClr val="dk2"/>
              </a:buClr>
              <a:buSzPts val="2800"/>
              <a:buFont typeface="Arial"/>
              <a:buNone/>
              <a:defRPr/>
            </a:lvl8pPr>
            <a:lvl9pPr lvl="8" algn="ctr">
              <a:spcBef>
                <a:spcPts val="0"/>
              </a:spcBef>
              <a:spcAft>
                <a:spcPts val="0"/>
              </a:spcAft>
              <a:buClr>
                <a:schemeClr val="dk2"/>
              </a:buClr>
              <a:buSzPts val="2800"/>
              <a:buFont typeface="Arial"/>
              <a:buNone/>
              <a:defRPr/>
            </a:lvl9pPr>
          </a:lstStyle>
          <a:p>
            <a:endParaRPr/>
          </a:p>
        </p:txBody>
      </p:sp>
      <p:sp>
        <p:nvSpPr>
          <p:cNvPr id="30" name="Google Shape;30;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spcBef>
                <a:spcPts val="0"/>
              </a:spcBef>
              <a:spcAft>
                <a:spcPts val="0"/>
              </a:spcAft>
              <a:buClr>
                <a:schemeClr val="dk1"/>
              </a:buClr>
              <a:buSzPts val="1800"/>
              <a:buFont typeface="Arial"/>
              <a:buChar char="●"/>
              <a:defRPr/>
            </a:lvl1pPr>
            <a:lvl2pPr marL="914400" lvl="1" indent="-317500" algn="l">
              <a:spcBef>
                <a:spcPts val="1600"/>
              </a:spcBef>
              <a:spcAft>
                <a:spcPts val="0"/>
              </a:spcAft>
              <a:buClr>
                <a:schemeClr val="dk1"/>
              </a:buClr>
              <a:buSzPts val="1400"/>
              <a:buFont typeface="Arial"/>
              <a:buChar char="○"/>
              <a:defRPr/>
            </a:lvl2pPr>
            <a:lvl3pPr marL="1371600" lvl="2" indent="-317500" algn="l">
              <a:spcBef>
                <a:spcPts val="1600"/>
              </a:spcBef>
              <a:spcAft>
                <a:spcPts val="0"/>
              </a:spcAft>
              <a:buClr>
                <a:schemeClr val="dk1"/>
              </a:buClr>
              <a:buSzPts val="1400"/>
              <a:buFont typeface="Arial"/>
              <a:buChar char="■"/>
              <a:defRPr/>
            </a:lvl3pPr>
            <a:lvl4pPr marL="1828800" lvl="3" indent="-317500" algn="l">
              <a:spcBef>
                <a:spcPts val="1600"/>
              </a:spcBef>
              <a:spcAft>
                <a:spcPts val="0"/>
              </a:spcAft>
              <a:buClr>
                <a:schemeClr val="dk1"/>
              </a:buClr>
              <a:buSzPts val="1400"/>
              <a:buFont typeface="Arial"/>
              <a:buChar char="●"/>
              <a:defRPr/>
            </a:lvl4pPr>
            <a:lvl5pPr marL="2286000" lvl="4" indent="-317500" algn="l">
              <a:spcBef>
                <a:spcPts val="1600"/>
              </a:spcBef>
              <a:spcAft>
                <a:spcPts val="0"/>
              </a:spcAft>
              <a:buClr>
                <a:schemeClr val="dk1"/>
              </a:buClr>
              <a:buSzPts val="1400"/>
              <a:buFont typeface="Arial"/>
              <a:buChar char="○"/>
              <a:defRPr/>
            </a:lvl5pPr>
            <a:lvl6pPr marL="2743200" lvl="5" indent="-317500" algn="l">
              <a:spcBef>
                <a:spcPts val="1600"/>
              </a:spcBef>
              <a:spcAft>
                <a:spcPts val="0"/>
              </a:spcAft>
              <a:buClr>
                <a:schemeClr val="dk1"/>
              </a:buClr>
              <a:buSzPts val="1400"/>
              <a:buFont typeface="Arial"/>
              <a:buChar char="■"/>
              <a:defRPr/>
            </a:lvl6pPr>
            <a:lvl7pPr marL="3200400" lvl="6" indent="-317500" algn="l">
              <a:spcBef>
                <a:spcPts val="1600"/>
              </a:spcBef>
              <a:spcAft>
                <a:spcPts val="0"/>
              </a:spcAft>
              <a:buClr>
                <a:schemeClr val="dk1"/>
              </a:buClr>
              <a:buSzPts val="1400"/>
              <a:buFont typeface="Arial"/>
              <a:buChar char="●"/>
              <a:defRPr/>
            </a:lvl7pPr>
            <a:lvl8pPr marL="3657600" lvl="7" indent="-317500" algn="l">
              <a:spcBef>
                <a:spcPts val="1600"/>
              </a:spcBef>
              <a:spcAft>
                <a:spcPts val="0"/>
              </a:spcAft>
              <a:buClr>
                <a:schemeClr val="dk1"/>
              </a:buClr>
              <a:buSzPts val="1400"/>
              <a:buFont typeface="Arial"/>
              <a:buChar char="○"/>
              <a:defRPr/>
            </a:lvl8pPr>
            <a:lvl9pPr marL="4114800" lvl="8" indent="-317500" algn="l">
              <a:spcBef>
                <a:spcPts val="1600"/>
              </a:spcBef>
              <a:spcAft>
                <a:spcPts val="1600"/>
              </a:spcAft>
              <a:buClr>
                <a:schemeClr val="dk1"/>
              </a:buClr>
              <a:buSzPts val="1400"/>
              <a:buFont typeface="Arial"/>
              <a:buChar char="■"/>
              <a:defRPr/>
            </a:lvl9pPr>
          </a:lstStyle>
          <a:p>
            <a:endParaRPr/>
          </a:p>
        </p:txBody>
      </p:sp>
      <p:sp>
        <p:nvSpPr>
          <p:cNvPr id="31" name="Google Shape;31;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1pPr>
            <a:lvl2pPr marL="0" marR="0" lvl="1"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2pPr>
            <a:lvl3pPr marL="0" marR="0" lvl="2"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3pPr>
            <a:lvl4pPr marL="0" marR="0" lvl="3"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4pPr>
            <a:lvl5pPr marL="0" marR="0" lvl="4"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5pPr>
            <a:lvl6pPr marL="0" marR="0" lvl="5"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6pPr>
            <a:lvl7pPr marL="0" marR="0" lvl="6"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7pPr>
            <a:lvl8pPr marL="0" marR="0" lvl="7"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8pPr>
            <a:lvl9pPr marL="0" marR="0" lvl="8" indent="0" algn="r">
              <a:spcBef>
                <a:spcPts val="0"/>
              </a:spcBef>
              <a:spcAft>
                <a:spcPts val="0"/>
              </a:spcAft>
              <a:buClr>
                <a:schemeClr val="dk1"/>
              </a:buClr>
              <a:buSzPts val="1400"/>
              <a:buFont typeface="Arial"/>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5"/>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6"/>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42" name="Google Shape;42;p7"/>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8"/>
          <p:cNvSpPr txBox="1">
            <a:spLocks noGrp="1"/>
          </p:cNvSpPr>
          <p:nvPr>
            <p:ph type="body" idx="1"/>
          </p:nvPr>
        </p:nvSpPr>
        <p:spPr>
          <a:xfrm>
            <a:off x="468313" y="1221581"/>
            <a:ext cx="4038600" cy="3394472"/>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7" name="Google Shape;47;p8"/>
          <p:cNvSpPr txBox="1">
            <a:spLocks noGrp="1"/>
          </p:cNvSpPr>
          <p:nvPr>
            <p:ph type="body" idx="2"/>
          </p:nvPr>
        </p:nvSpPr>
        <p:spPr>
          <a:xfrm>
            <a:off x="4659313" y="1221581"/>
            <a:ext cx="4038600" cy="3394472"/>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8" name="Google Shape;48;p8"/>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3" name="Google Shape;53;p9"/>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4" name="Google Shape;54;p9"/>
          <p:cNvSpPr txBox="1">
            <a:spLocks noGrp="1"/>
          </p:cNvSpPr>
          <p:nvPr>
            <p:ph type="body" idx="3"/>
          </p:nvPr>
        </p:nvSpPr>
        <p:spPr>
          <a:xfrm>
            <a:off x="4645025" y="1151335"/>
            <a:ext cx="4041775" cy="47982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5" name="Google Shape;55;p9"/>
          <p:cNvSpPr txBox="1">
            <a:spLocks noGrp="1"/>
          </p:cNvSpPr>
          <p:nvPr>
            <p:ph type="body" idx="4"/>
          </p:nvPr>
        </p:nvSpPr>
        <p:spPr>
          <a:xfrm>
            <a:off x="4645025" y="1631156"/>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6" name="Google Shape;56;p9"/>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57200" y="204788"/>
            <a:ext cx="3008313" cy="8715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10"/>
          <p:cNvSpPr txBox="1">
            <a:spLocks noGrp="1"/>
          </p:cNvSpPr>
          <p:nvPr>
            <p:ph type="body" idx="2"/>
          </p:nvPr>
        </p:nvSpPr>
        <p:spPr>
          <a:xfrm>
            <a:off x="457200" y="1076325"/>
            <a:ext cx="3008313" cy="351829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10"/>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1"/>
          <p:cNvSpPr>
            <a:spLocks noGrp="1"/>
          </p:cNvSpPr>
          <p:nvPr>
            <p:ph type="pic" idx="2"/>
          </p:nvPr>
        </p:nvSpPr>
        <p:spPr>
          <a:xfrm>
            <a:off x="1792288" y="459581"/>
            <a:ext cx="5486400" cy="3086100"/>
          </a:xfrm>
          <a:prstGeom prst="rect">
            <a:avLst/>
          </a:prstGeom>
          <a:noFill/>
          <a:ln>
            <a:noFill/>
          </a:ln>
        </p:spPr>
      </p:sp>
      <p:sp>
        <p:nvSpPr>
          <p:cNvPr id="67" name="Google Shape;67;p11"/>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8" name="Google Shape;68;p11"/>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68313" y="1221581"/>
            <a:ext cx="8229600" cy="3394472"/>
          </a:xfrm>
          <a:prstGeom prst="rect">
            <a:avLst/>
          </a:prstGeom>
          <a:noFill/>
          <a:ln>
            <a:noFill/>
          </a:ln>
        </p:spPr>
        <p:txBody>
          <a:bodyPr spcFirstLastPara="1" wrap="square" lIns="91425" tIns="45700" rIns="91425" bIns="45700" anchor="t" anchorCtr="0">
            <a:noAutofit/>
          </a:bodyPr>
          <a:lstStyle>
            <a:lvl1pPr marL="457200" marR="0" lvl="0" indent="-400050" algn="l" rtl="0">
              <a:spcBef>
                <a:spcPts val="56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1pPr>
            <a:lvl2pPr marL="914400" marR="0" lvl="1" indent="-393700" algn="l" rtl="0">
              <a:spcBef>
                <a:spcPts val="56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4683919"/>
            <a:ext cx="2133600" cy="3571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sldNum" idx="12"/>
          </p:nvPr>
        </p:nvSpPr>
        <p:spPr>
          <a:xfrm>
            <a:off x="8027988" y="4683919"/>
            <a:ext cx="658812" cy="357188"/>
          </a:xfrm>
          <a:prstGeom prst="rect">
            <a:avLst/>
          </a:prstGeom>
          <a:noFill/>
          <a:ln>
            <a:noFill/>
          </a:ln>
        </p:spPr>
        <p:txBody>
          <a:bodyPr spcFirstLastPara="1" wrap="square" lIns="91425" tIns="828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10" name="Google Shape;10;p1" descr="LINIJA"/>
          <p:cNvPicPr preferRelativeResize="0"/>
          <p:nvPr/>
        </p:nvPicPr>
        <p:blipFill rotWithShape="1">
          <a:blip r:embed="rId13">
            <a:alphaModFix/>
          </a:blip>
          <a:srcRect/>
          <a:stretch/>
        </p:blipFill>
        <p:spPr>
          <a:xfrm>
            <a:off x="250825" y="1113235"/>
            <a:ext cx="6519863" cy="82153"/>
          </a:xfrm>
          <a:prstGeom prst="rect">
            <a:avLst/>
          </a:prstGeom>
          <a:noFill/>
          <a:ln>
            <a:noFill/>
          </a:ln>
        </p:spPr>
      </p:pic>
      <p:pic>
        <p:nvPicPr>
          <p:cNvPr id="11" name="Google Shape;11;p1"/>
          <p:cNvPicPr preferRelativeResize="0"/>
          <p:nvPr/>
        </p:nvPicPr>
        <p:blipFill>
          <a:blip r:embed="rId14">
            <a:alphaModFix/>
          </a:blip>
          <a:stretch>
            <a:fillRect/>
          </a:stretch>
        </p:blipFill>
        <p:spPr>
          <a:xfrm>
            <a:off x="7381757" y="218325"/>
            <a:ext cx="1497043" cy="461700"/>
          </a:xfrm>
          <a:prstGeom prst="rect">
            <a:avLst/>
          </a:prstGeom>
          <a:noFill/>
          <a:ln>
            <a:noFill/>
          </a:ln>
        </p:spPr>
      </p:pic>
      <p:pic>
        <p:nvPicPr>
          <p:cNvPr id="12" name="Google Shape;12;p1"/>
          <p:cNvPicPr preferRelativeResize="0"/>
          <p:nvPr/>
        </p:nvPicPr>
        <p:blipFill>
          <a:blip r:embed="rId15">
            <a:alphaModFix/>
          </a:blip>
          <a:stretch>
            <a:fillRect/>
          </a:stretch>
        </p:blipFill>
        <p:spPr>
          <a:xfrm>
            <a:off x="76200" y="96750"/>
            <a:ext cx="761175" cy="7464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sz="3600"/>
              <a:t>KICK-OFF MEETING</a:t>
            </a:r>
            <a:endParaRPr sz="3600"/>
          </a:p>
        </p:txBody>
      </p:sp>
      <p:sp>
        <p:nvSpPr>
          <p:cNvPr id="85" name="Google Shape;85;p14"/>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800"/>
              <a:buFont typeface="Arial"/>
              <a:buNone/>
            </a:pPr>
            <a:r>
              <a:rPr lang="en-GB"/>
              <a:t>Aleksandar Vasić</a:t>
            </a:r>
            <a:endParaRPr/>
          </a:p>
          <a:p>
            <a:pPr marL="0" lvl="0" indent="0" algn="ctr" rtl="0">
              <a:spcBef>
                <a:spcPts val="0"/>
              </a:spcBef>
              <a:spcAft>
                <a:spcPts val="0"/>
              </a:spcAft>
              <a:buClr>
                <a:schemeClr val="dk1"/>
              </a:buClr>
              <a:buSzPts val="2800"/>
              <a:buFont typeface="Arial"/>
              <a:buNone/>
            </a:pPr>
            <a:r>
              <a:rPr lang="en-GB"/>
              <a:t>Ivan Tomić</a:t>
            </a:r>
            <a:endParaRPr/>
          </a:p>
        </p:txBody>
      </p:sp>
      <p:sp>
        <p:nvSpPr>
          <p:cNvPr id="86" name="Google Shape;86;p14"/>
          <p:cNvSpPr/>
          <p:nvPr/>
        </p:nvSpPr>
        <p:spPr>
          <a:xfrm>
            <a:off x="0" y="4789500"/>
            <a:ext cx="3439200" cy="354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500">
                <a:solidFill>
                  <a:schemeClr val="dk2"/>
                </a:solidFill>
              </a:rPr>
              <a:t>University Bijeljina, March 29-30, 2023</a:t>
            </a:r>
            <a:endParaRPr sz="1500">
              <a:solidFill>
                <a:schemeClr val="dk2"/>
              </a:solidFill>
            </a:endParaRPr>
          </a:p>
        </p:txBody>
      </p:sp>
      <p:sp>
        <p:nvSpPr>
          <p:cNvPr id="87" name="Google Shape;87;p14" descr="Image result for dabar"/>
          <p:cNvSpPr/>
          <p:nvPr/>
        </p:nvSpPr>
        <p:spPr>
          <a:xfrm>
            <a:off x="155575" y="-108347"/>
            <a:ext cx="304800" cy="2286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8" name="Google Shape;88;p14"/>
          <p:cNvSpPr txBox="1"/>
          <p:nvPr/>
        </p:nvSpPr>
        <p:spPr>
          <a:xfrm>
            <a:off x="5919300" y="860300"/>
            <a:ext cx="32247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t>ERASMUS-EDU-2022-CBHE-STRAND-1</a:t>
            </a:r>
            <a:endParaRPr sz="1100"/>
          </a:p>
          <a:p>
            <a:pPr marL="0" lvl="0" indent="0" algn="l" rtl="0">
              <a:spcBef>
                <a:spcPts val="0"/>
              </a:spcBef>
              <a:spcAft>
                <a:spcPts val="0"/>
              </a:spcAft>
              <a:buNone/>
            </a:pPr>
            <a:r>
              <a:rPr lang="en-GB" sz="1100"/>
              <a:t>Project Number: 101083212</a:t>
            </a:r>
            <a:endParaRPr sz="1100"/>
          </a:p>
        </p:txBody>
      </p:sp>
      <p:sp>
        <p:nvSpPr>
          <p:cNvPr id="89" name="Google Shape;89;p14"/>
          <p:cNvSpPr txBox="1"/>
          <p:nvPr/>
        </p:nvSpPr>
        <p:spPr>
          <a:xfrm>
            <a:off x="5095875" y="4189200"/>
            <a:ext cx="41406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5998-9C38-7E91-DCC3-5EE4818D3363}"/>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E231217-E511-25B1-C519-5EA17F941195}"/>
              </a:ext>
            </a:extLst>
          </p:cNvPr>
          <p:cNvSpPr>
            <a:spLocks noGrp="1"/>
          </p:cNvSpPr>
          <p:nvPr>
            <p:ph type="body" idx="1"/>
          </p:nvPr>
        </p:nvSpPr>
        <p:spPr/>
        <p:txBody>
          <a:bodyPr/>
          <a:lstStyle/>
          <a:p>
            <a:endParaRPr lang="en-US"/>
          </a:p>
        </p:txBody>
      </p:sp>
      <p:graphicFrame>
        <p:nvGraphicFramePr>
          <p:cNvPr id="4" name="Table 3">
            <a:extLst>
              <a:ext uri="{FF2B5EF4-FFF2-40B4-BE49-F238E27FC236}">
                <a16:creationId xmlns:a16="http://schemas.microsoft.com/office/drawing/2014/main" id="{0282DA3E-1A6B-6750-FD62-F249E41CEE11}"/>
              </a:ext>
            </a:extLst>
          </p:cNvPr>
          <p:cNvGraphicFramePr>
            <a:graphicFrameLocks noGrp="1"/>
          </p:cNvGraphicFramePr>
          <p:nvPr>
            <p:extLst>
              <p:ext uri="{D42A27DB-BD31-4B8C-83A1-F6EECF244321}">
                <p14:modId xmlns:p14="http://schemas.microsoft.com/office/powerpoint/2010/main" val="2798850164"/>
              </p:ext>
            </p:extLst>
          </p:nvPr>
        </p:nvGraphicFramePr>
        <p:xfrm>
          <a:off x="0" y="0"/>
          <a:ext cx="9144001" cy="5143500"/>
        </p:xfrm>
        <a:graphic>
          <a:graphicData uri="http://schemas.openxmlformats.org/drawingml/2006/table">
            <a:tbl>
              <a:tblPr firstRow="1" firstCol="1" bandRow="1">
                <a:tableStyleId>{5C22544A-7EE6-4342-B048-85BDC9FD1C3A}</a:tableStyleId>
              </a:tblPr>
              <a:tblGrid>
                <a:gridCol w="1077132">
                  <a:extLst>
                    <a:ext uri="{9D8B030D-6E8A-4147-A177-3AD203B41FA5}">
                      <a16:colId xmlns:a16="http://schemas.microsoft.com/office/drawing/2014/main" val="3381838009"/>
                    </a:ext>
                  </a:extLst>
                </a:gridCol>
                <a:gridCol w="2374046">
                  <a:extLst>
                    <a:ext uri="{9D8B030D-6E8A-4147-A177-3AD203B41FA5}">
                      <a16:colId xmlns:a16="http://schemas.microsoft.com/office/drawing/2014/main" val="2345359382"/>
                    </a:ext>
                  </a:extLst>
                </a:gridCol>
                <a:gridCol w="3079222">
                  <a:extLst>
                    <a:ext uri="{9D8B030D-6E8A-4147-A177-3AD203B41FA5}">
                      <a16:colId xmlns:a16="http://schemas.microsoft.com/office/drawing/2014/main" val="3085860554"/>
                    </a:ext>
                  </a:extLst>
                </a:gridCol>
                <a:gridCol w="1102515">
                  <a:extLst>
                    <a:ext uri="{9D8B030D-6E8A-4147-A177-3AD203B41FA5}">
                      <a16:colId xmlns:a16="http://schemas.microsoft.com/office/drawing/2014/main" val="1217744106"/>
                    </a:ext>
                  </a:extLst>
                </a:gridCol>
                <a:gridCol w="1511086">
                  <a:extLst>
                    <a:ext uri="{9D8B030D-6E8A-4147-A177-3AD203B41FA5}">
                      <a16:colId xmlns:a16="http://schemas.microsoft.com/office/drawing/2014/main" val="270216213"/>
                    </a:ext>
                  </a:extLst>
                </a:gridCol>
              </a:tblGrid>
              <a:tr h="1087329">
                <a:tc>
                  <a:txBody>
                    <a:bodyPr/>
                    <a:lstStyle/>
                    <a:p>
                      <a:pPr marL="0" marR="71755" indent="0" algn="l">
                        <a:lnSpc>
                          <a:spcPct val="100000"/>
                        </a:lnSpc>
                        <a:spcAft>
                          <a:spcPts val="800"/>
                        </a:spcAft>
                      </a:pPr>
                      <a:r>
                        <a:rPr lang="en-US" sz="1200" dirty="0">
                          <a:solidFill>
                            <a:schemeClr val="tx1"/>
                          </a:solidFill>
                          <a:effectLst/>
                        </a:rPr>
                        <a:t>Milestone No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nchor="ctr"/>
                </a:tc>
                <a:tc>
                  <a:txBody>
                    <a:bodyPr/>
                    <a:lstStyle/>
                    <a:p>
                      <a:pPr marR="21590" algn="l">
                        <a:lnSpc>
                          <a:spcPct val="107000"/>
                        </a:lnSpc>
                        <a:spcAft>
                          <a:spcPts val="800"/>
                        </a:spcAft>
                      </a:pPr>
                      <a:r>
                        <a:rPr lang="en-US" sz="1400" dirty="0">
                          <a:solidFill>
                            <a:schemeClr val="tx1"/>
                          </a:solidFill>
                          <a:effectLst/>
                        </a:rPr>
                        <a:t>Milestone Name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nchor="ctr"/>
                </a:tc>
                <a:tc>
                  <a:txBody>
                    <a:bodyPr/>
                    <a:lstStyle/>
                    <a:p>
                      <a:pPr marR="33655" algn="l">
                        <a:lnSpc>
                          <a:spcPct val="107000"/>
                        </a:lnSpc>
                        <a:spcAft>
                          <a:spcPts val="800"/>
                        </a:spcAft>
                      </a:pPr>
                      <a:r>
                        <a:rPr lang="en-US" sz="1400" dirty="0">
                          <a:solidFill>
                            <a:schemeClr val="tx1"/>
                          </a:solidFill>
                          <a:effectLst/>
                        </a:rPr>
                        <a:t>Description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nchor="ctr"/>
                </a:tc>
                <a:tc>
                  <a:txBody>
                    <a:bodyPr/>
                    <a:lstStyle/>
                    <a:p>
                      <a:pPr algn="l">
                        <a:lnSpc>
                          <a:spcPct val="107000"/>
                        </a:lnSpc>
                        <a:spcAft>
                          <a:spcPts val="800"/>
                        </a:spcAft>
                      </a:pPr>
                      <a:r>
                        <a:rPr lang="en-US" sz="1400" dirty="0">
                          <a:solidFill>
                            <a:schemeClr val="tx1"/>
                          </a:solidFill>
                          <a:effectLst/>
                        </a:rPr>
                        <a:t>Due Date </a:t>
                      </a:r>
                      <a:r>
                        <a:rPr lang="en-US" sz="1200" dirty="0">
                          <a:solidFill>
                            <a:schemeClr val="tx1"/>
                          </a:solidFill>
                          <a:effectLst/>
                        </a:rPr>
                        <a:t>(month number)</a:t>
                      </a:r>
                      <a:r>
                        <a:rPr lang="en-US" sz="14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nchor="ctr"/>
                </a:tc>
                <a:tc>
                  <a:txBody>
                    <a:bodyPr/>
                    <a:lstStyle/>
                    <a:p>
                      <a:pPr marR="13970" algn="l">
                        <a:lnSpc>
                          <a:spcPct val="107000"/>
                        </a:lnSpc>
                        <a:spcAft>
                          <a:spcPts val="800"/>
                        </a:spcAft>
                      </a:pPr>
                      <a:r>
                        <a:rPr lang="en-US" sz="1400" dirty="0">
                          <a:solidFill>
                            <a:schemeClr val="tx1"/>
                          </a:solidFill>
                          <a:effectLst/>
                        </a:rPr>
                        <a:t>Means of Verification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nchor="ctr"/>
                </a:tc>
                <a:extLst>
                  <a:ext uri="{0D108BD9-81ED-4DB2-BD59-A6C34878D82A}">
                    <a16:rowId xmlns:a16="http://schemas.microsoft.com/office/drawing/2014/main" val="243301725"/>
                  </a:ext>
                </a:extLst>
              </a:tr>
              <a:tr h="4056171">
                <a:tc>
                  <a:txBody>
                    <a:bodyPr/>
                    <a:lstStyle/>
                    <a:p>
                      <a:pPr marR="22860" algn="l">
                        <a:lnSpc>
                          <a:spcPct val="107000"/>
                        </a:lnSpc>
                        <a:spcAft>
                          <a:spcPts val="800"/>
                        </a:spcAft>
                      </a:pPr>
                      <a:r>
                        <a:rPr lang="en-US" sz="1800">
                          <a:solidFill>
                            <a:schemeClr val="tx1"/>
                          </a:solidFill>
                          <a:effectLst/>
                        </a:rPr>
                        <a:t>MS3 </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3810" algn="l">
                        <a:lnSpc>
                          <a:spcPct val="107000"/>
                        </a:lnSpc>
                        <a:spcAft>
                          <a:spcPts val="800"/>
                        </a:spcAft>
                      </a:pPr>
                      <a:r>
                        <a:rPr lang="en-US" sz="1800" dirty="0">
                          <a:solidFill>
                            <a:schemeClr val="tx1"/>
                          </a:solidFill>
                          <a:effectLst/>
                        </a:rPr>
                        <a:t>Green university innovation hackathons prepared for implementation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25400" algn="l">
                        <a:lnSpc>
                          <a:spcPct val="107000"/>
                        </a:lnSpc>
                        <a:spcAft>
                          <a:spcPts val="800"/>
                        </a:spcAft>
                      </a:pPr>
                      <a:r>
                        <a:rPr lang="en-US" sz="1800" dirty="0">
                          <a:solidFill>
                            <a:schemeClr val="tx1"/>
                          </a:solidFill>
                          <a:effectLst/>
                        </a:rPr>
                        <a:t>Preparing implementation of an event such as hackathon implies a detailed action plan foreseeing every step in a successful realization, from the initial idea to the final product and finalized event.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R="7620" algn="l">
                        <a:lnSpc>
                          <a:spcPct val="107000"/>
                        </a:lnSpc>
                        <a:spcAft>
                          <a:spcPts val="800"/>
                        </a:spcAft>
                      </a:pPr>
                      <a:r>
                        <a:rPr lang="en-US" sz="1800">
                          <a:solidFill>
                            <a:schemeClr val="tx1"/>
                          </a:solidFill>
                          <a:effectLst/>
                        </a:rPr>
                        <a:t>M21 </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10795" algn="l">
                        <a:lnSpc>
                          <a:spcPct val="107000"/>
                        </a:lnSpc>
                        <a:spcAft>
                          <a:spcPts val="800"/>
                        </a:spcAft>
                      </a:pPr>
                      <a:r>
                        <a:rPr lang="en-US" sz="1800" dirty="0">
                          <a:solidFill>
                            <a:schemeClr val="tx1"/>
                          </a:solidFill>
                          <a:effectLst/>
                        </a:rPr>
                        <a:t>Hackathons organization guidelines, comprising an action plan.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extLst>
                  <a:ext uri="{0D108BD9-81ED-4DB2-BD59-A6C34878D82A}">
                    <a16:rowId xmlns:a16="http://schemas.microsoft.com/office/drawing/2014/main" val="4089986754"/>
                  </a:ext>
                </a:extLst>
              </a:tr>
            </a:tbl>
          </a:graphicData>
        </a:graphic>
      </p:graphicFrame>
    </p:spTree>
    <p:extLst>
      <p:ext uri="{BB962C8B-B14F-4D97-AF65-F5344CB8AC3E}">
        <p14:creationId xmlns:p14="http://schemas.microsoft.com/office/powerpoint/2010/main" val="2595196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8840C22-90BF-FEE7-C51C-E3C7CFFFDEE6}"/>
              </a:ext>
            </a:extLst>
          </p:cNvPr>
          <p:cNvGraphicFramePr>
            <a:graphicFrameLocks noGrp="1"/>
          </p:cNvGraphicFramePr>
          <p:nvPr>
            <p:extLst>
              <p:ext uri="{D42A27DB-BD31-4B8C-83A1-F6EECF244321}">
                <p14:modId xmlns:p14="http://schemas.microsoft.com/office/powerpoint/2010/main" val="4143990580"/>
              </p:ext>
            </p:extLst>
          </p:nvPr>
        </p:nvGraphicFramePr>
        <p:xfrm>
          <a:off x="0" y="0"/>
          <a:ext cx="9144001" cy="4675872"/>
        </p:xfrm>
        <a:graphic>
          <a:graphicData uri="http://schemas.openxmlformats.org/drawingml/2006/table">
            <a:tbl>
              <a:tblPr firstRow="1" firstCol="1" bandRow="1">
                <a:tableStyleId>{5C22544A-7EE6-4342-B048-85BDC9FD1C3A}</a:tableStyleId>
              </a:tblPr>
              <a:tblGrid>
                <a:gridCol w="1791335">
                  <a:extLst>
                    <a:ext uri="{9D8B030D-6E8A-4147-A177-3AD203B41FA5}">
                      <a16:colId xmlns:a16="http://schemas.microsoft.com/office/drawing/2014/main" val="1770397539"/>
                    </a:ext>
                  </a:extLst>
                </a:gridCol>
                <a:gridCol w="1659843">
                  <a:extLst>
                    <a:ext uri="{9D8B030D-6E8A-4147-A177-3AD203B41FA5}">
                      <a16:colId xmlns:a16="http://schemas.microsoft.com/office/drawing/2014/main" val="1408061317"/>
                    </a:ext>
                  </a:extLst>
                </a:gridCol>
                <a:gridCol w="1529253">
                  <a:extLst>
                    <a:ext uri="{9D8B030D-6E8A-4147-A177-3AD203B41FA5}">
                      <a16:colId xmlns:a16="http://schemas.microsoft.com/office/drawing/2014/main" val="3744400661"/>
                    </a:ext>
                  </a:extLst>
                </a:gridCol>
                <a:gridCol w="1242138">
                  <a:extLst>
                    <a:ext uri="{9D8B030D-6E8A-4147-A177-3AD203B41FA5}">
                      <a16:colId xmlns:a16="http://schemas.microsoft.com/office/drawing/2014/main" val="212681357"/>
                    </a:ext>
                  </a:extLst>
                </a:gridCol>
                <a:gridCol w="1077133">
                  <a:extLst>
                    <a:ext uri="{9D8B030D-6E8A-4147-A177-3AD203B41FA5}">
                      <a16:colId xmlns:a16="http://schemas.microsoft.com/office/drawing/2014/main" val="1497102342"/>
                    </a:ext>
                  </a:extLst>
                </a:gridCol>
                <a:gridCol w="1844299">
                  <a:extLst>
                    <a:ext uri="{9D8B030D-6E8A-4147-A177-3AD203B41FA5}">
                      <a16:colId xmlns:a16="http://schemas.microsoft.com/office/drawing/2014/main" val="3880747742"/>
                    </a:ext>
                  </a:extLst>
                </a:gridCol>
              </a:tblGrid>
              <a:tr h="511444">
                <a:tc>
                  <a:txBody>
                    <a:bodyPr/>
                    <a:lstStyle/>
                    <a:p>
                      <a:pPr marR="71755" algn="l">
                        <a:lnSpc>
                          <a:spcPct val="107000"/>
                        </a:lnSpc>
                        <a:spcAft>
                          <a:spcPts val="800"/>
                        </a:spcAft>
                      </a:pPr>
                      <a:r>
                        <a:rPr lang="en-US" sz="1600" dirty="0">
                          <a:solidFill>
                            <a:schemeClr val="tx1"/>
                          </a:solidFill>
                          <a:effectLst/>
                        </a:rPr>
                        <a:t>Deliverable No</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R="20955" algn="l">
                        <a:lnSpc>
                          <a:spcPct val="107000"/>
                        </a:lnSpc>
                        <a:spcAft>
                          <a:spcPts val="800"/>
                        </a:spcAft>
                      </a:pPr>
                      <a:r>
                        <a:rPr lang="en-US" sz="1600">
                          <a:solidFill>
                            <a:schemeClr val="tx1"/>
                          </a:solidFill>
                          <a:effectLst/>
                        </a:rPr>
                        <a:t>Deliverable Name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R="25400" algn="l">
                        <a:lnSpc>
                          <a:spcPct val="107000"/>
                        </a:lnSpc>
                        <a:spcAft>
                          <a:spcPts val="800"/>
                        </a:spcAft>
                      </a:pPr>
                      <a:r>
                        <a:rPr lang="en-US" sz="1600">
                          <a:solidFill>
                            <a:schemeClr val="tx1"/>
                          </a:solidFill>
                          <a:effectLst/>
                        </a:rPr>
                        <a:t>Type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l">
                        <a:lnSpc>
                          <a:spcPct val="107000"/>
                        </a:lnSpc>
                        <a:spcAft>
                          <a:spcPts val="800"/>
                        </a:spcAft>
                      </a:pPr>
                      <a:r>
                        <a:rPr lang="en-US" sz="1600">
                          <a:solidFill>
                            <a:schemeClr val="tx1"/>
                          </a:solidFill>
                          <a:effectLst/>
                        </a:rPr>
                        <a:t>Dissemination Level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l">
                        <a:lnSpc>
                          <a:spcPct val="107000"/>
                        </a:lnSpc>
                        <a:spcAft>
                          <a:spcPts val="800"/>
                        </a:spcAft>
                      </a:pPr>
                      <a:r>
                        <a:rPr lang="en-US" sz="1600" dirty="0">
                          <a:solidFill>
                            <a:schemeClr val="tx1"/>
                          </a:solidFill>
                          <a:effectLst/>
                        </a:rPr>
                        <a:t>Due Date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150495" marR="111125" algn="l">
                        <a:lnSpc>
                          <a:spcPct val="107000"/>
                        </a:lnSpc>
                        <a:spcAft>
                          <a:spcPts val="800"/>
                        </a:spcAft>
                      </a:pPr>
                      <a:r>
                        <a:rPr lang="en-US" sz="1600" dirty="0">
                          <a:solidFill>
                            <a:schemeClr val="tx1"/>
                          </a:solidFill>
                          <a:effectLst/>
                        </a:rPr>
                        <a:t>Description</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extLst>
                  <a:ext uri="{0D108BD9-81ED-4DB2-BD59-A6C34878D82A}">
                    <a16:rowId xmlns:a16="http://schemas.microsoft.com/office/drawing/2014/main" val="3909362601"/>
                  </a:ext>
                </a:extLst>
              </a:tr>
              <a:tr h="4145647">
                <a:tc>
                  <a:txBody>
                    <a:bodyPr/>
                    <a:lstStyle/>
                    <a:p>
                      <a:pPr marR="20955" algn="l">
                        <a:lnSpc>
                          <a:spcPct val="107000"/>
                        </a:lnSpc>
                        <a:spcAft>
                          <a:spcPts val="800"/>
                        </a:spcAft>
                      </a:pPr>
                      <a:r>
                        <a:rPr lang="en-US" sz="1600">
                          <a:solidFill>
                            <a:schemeClr val="tx1"/>
                          </a:solidFill>
                          <a:effectLst/>
                        </a:rPr>
                        <a:t>D3.1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3810" algn="l">
                        <a:lnSpc>
                          <a:spcPct val="99000"/>
                        </a:lnSpc>
                        <a:spcAft>
                          <a:spcPts val="10"/>
                        </a:spcAft>
                      </a:pPr>
                      <a:r>
                        <a:rPr lang="en-US" sz="1600">
                          <a:solidFill>
                            <a:schemeClr val="tx1"/>
                          </a:solidFill>
                          <a:effectLst/>
                        </a:rPr>
                        <a:t>2.1) Management, teaching, adm2.8) </a:t>
                      </a:r>
                      <a:endParaRPr lang="en-US" sz="2400">
                        <a:solidFill>
                          <a:schemeClr val="tx1"/>
                        </a:solidFill>
                        <a:effectLst/>
                      </a:endParaRPr>
                    </a:p>
                    <a:p>
                      <a:pPr marL="3810" algn="l">
                        <a:lnSpc>
                          <a:spcPct val="107000"/>
                        </a:lnSpc>
                        <a:spcAft>
                          <a:spcPts val="800"/>
                        </a:spcAft>
                      </a:pPr>
                      <a:r>
                        <a:rPr lang="en-US" sz="1600">
                          <a:solidFill>
                            <a:schemeClr val="tx1"/>
                          </a:solidFill>
                          <a:effectLst/>
                        </a:rPr>
                        <a:t>in. &amp; technical staff </a:t>
                      </a:r>
                      <a:endParaRPr lang="en-US" sz="2400">
                        <a:solidFill>
                          <a:schemeClr val="tx1"/>
                        </a:solidFill>
                        <a:effectLst/>
                      </a:endParaRPr>
                    </a:p>
                    <a:p>
                      <a:pPr marL="3810" marR="9525" algn="l">
                        <a:lnSpc>
                          <a:spcPct val="107000"/>
                        </a:lnSpc>
                        <a:spcAft>
                          <a:spcPts val="800"/>
                        </a:spcAft>
                      </a:pPr>
                      <a:r>
                        <a:rPr lang="en-US" sz="1600">
                          <a:solidFill>
                            <a:schemeClr val="tx1"/>
                          </a:solidFill>
                          <a:effectLst/>
                        </a:rPr>
                        <a:t>improved knowledge on climate-neutral universities.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l">
                        <a:lnSpc>
                          <a:spcPct val="107000"/>
                        </a:lnSpc>
                        <a:spcAft>
                          <a:spcPts val="800"/>
                        </a:spcAft>
                      </a:pPr>
                      <a:r>
                        <a:rPr lang="en-US" sz="1600">
                          <a:solidFill>
                            <a:schemeClr val="tx1"/>
                          </a:solidFill>
                          <a:effectLst/>
                        </a:rPr>
                        <a:t>R — Document, </a:t>
                      </a:r>
                      <a:endParaRPr lang="en-US" sz="2400">
                        <a:solidFill>
                          <a:schemeClr val="tx1"/>
                        </a:solidFill>
                        <a:effectLst/>
                      </a:endParaRPr>
                    </a:p>
                    <a:p>
                      <a:pPr marL="635" algn="l">
                        <a:lnSpc>
                          <a:spcPct val="107000"/>
                        </a:lnSpc>
                        <a:spcAft>
                          <a:spcPts val="800"/>
                        </a:spcAft>
                      </a:pPr>
                      <a:r>
                        <a:rPr lang="en-US" sz="1600">
                          <a:solidFill>
                            <a:schemeClr val="tx1"/>
                          </a:solidFill>
                          <a:effectLst/>
                        </a:rPr>
                        <a:t>report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9525" algn="l">
                        <a:lnSpc>
                          <a:spcPct val="107000"/>
                        </a:lnSpc>
                        <a:spcAft>
                          <a:spcPts val="515"/>
                        </a:spcAft>
                      </a:pPr>
                      <a:r>
                        <a:rPr lang="en-US" sz="1600">
                          <a:solidFill>
                            <a:schemeClr val="tx1"/>
                          </a:solidFill>
                          <a:effectLst/>
                        </a:rPr>
                        <a:t>PU — Public  </a:t>
                      </a:r>
                      <a:endParaRPr lang="en-US" sz="2400">
                        <a:solidFill>
                          <a:schemeClr val="tx1"/>
                        </a:solidFill>
                        <a:effectLst/>
                      </a:endParaRPr>
                    </a:p>
                    <a:p>
                      <a:pPr marL="42545" algn="l">
                        <a:lnSpc>
                          <a:spcPct val="107000"/>
                        </a:lnSpc>
                        <a:spcAft>
                          <a:spcPts val="800"/>
                        </a:spcAft>
                      </a:pPr>
                      <a:r>
                        <a:rPr lang="en-US" sz="16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L="4445" algn="l">
                        <a:lnSpc>
                          <a:spcPct val="107000"/>
                        </a:lnSpc>
                        <a:spcAft>
                          <a:spcPts val="800"/>
                        </a:spcAft>
                      </a:pPr>
                      <a:r>
                        <a:rPr lang="en-US" sz="1600">
                          <a:solidFill>
                            <a:schemeClr val="tx1"/>
                          </a:solidFill>
                          <a:effectLst/>
                        </a:rPr>
                        <a:t>M9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l">
                        <a:lnSpc>
                          <a:spcPct val="107000"/>
                        </a:lnSpc>
                        <a:spcAft>
                          <a:spcPts val="800"/>
                        </a:spcAft>
                      </a:pPr>
                      <a:r>
                        <a:rPr lang="en-US" sz="1600" dirty="0">
                          <a:solidFill>
                            <a:schemeClr val="tx1"/>
                          </a:solidFill>
                          <a:effectLst/>
                        </a:rPr>
                        <a:t>The green teaching and learning training will be depicted through a report which will summarize the entire flow and key conclusions of the seminar for the teaching staff. It will be available in English and uploaded to virtual project drive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extLst>
                  <a:ext uri="{0D108BD9-81ED-4DB2-BD59-A6C34878D82A}">
                    <a16:rowId xmlns:a16="http://schemas.microsoft.com/office/drawing/2014/main" val="621202051"/>
                  </a:ext>
                </a:extLst>
              </a:tr>
            </a:tbl>
          </a:graphicData>
        </a:graphic>
      </p:graphicFrame>
    </p:spTree>
    <p:extLst>
      <p:ext uri="{BB962C8B-B14F-4D97-AF65-F5344CB8AC3E}">
        <p14:creationId xmlns:p14="http://schemas.microsoft.com/office/powerpoint/2010/main" val="218882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FA210C0-1728-7556-8645-2A2184EE2EE4}"/>
              </a:ext>
            </a:extLst>
          </p:cNvPr>
          <p:cNvGraphicFramePr>
            <a:graphicFrameLocks noGrp="1"/>
          </p:cNvGraphicFramePr>
          <p:nvPr>
            <p:extLst>
              <p:ext uri="{D42A27DB-BD31-4B8C-83A1-F6EECF244321}">
                <p14:modId xmlns:p14="http://schemas.microsoft.com/office/powerpoint/2010/main" val="3336110784"/>
              </p:ext>
            </p:extLst>
          </p:nvPr>
        </p:nvGraphicFramePr>
        <p:xfrm>
          <a:off x="0" y="0"/>
          <a:ext cx="9144000" cy="5143500"/>
        </p:xfrm>
        <a:graphic>
          <a:graphicData uri="http://schemas.openxmlformats.org/drawingml/2006/table">
            <a:tbl>
              <a:tblPr firstRow="1" firstCol="1" bandRow="1">
                <a:tableStyleId>{5C22544A-7EE6-4342-B048-85BDC9FD1C3A}</a:tableStyleId>
              </a:tblPr>
              <a:tblGrid>
                <a:gridCol w="1115878">
                  <a:extLst>
                    <a:ext uri="{9D8B030D-6E8A-4147-A177-3AD203B41FA5}">
                      <a16:colId xmlns:a16="http://schemas.microsoft.com/office/drawing/2014/main" val="238350694"/>
                    </a:ext>
                  </a:extLst>
                </a:gridCol>
                <a:gridCol w="1449091">
                  <a:extLst>
                    <a:ext uri="{9D8B030D-6E8A-4147-A177-3AD203B41FA5}">
                      <a16:colId xmlns:a16="http://schemas.microsoft.com/office/drawing/2014/main" val="413238535"/>
                    </a:ext>
                  </a:extLst>
                </a:gridCol>
                <a:gridCol w="1596326">
                  <a:extLst>
                    <a:ext uri="{9D8B030D-6E8A-4147-A177-3AD203B41FA5}">
                      <a16:colId xmlns:a16="http://schemas.microsoft.com/office/drawing/2014/main" val="3988657410"/>
                    </a:ext>
                  </a:extLst>
                </a:gridCol>
                <a:gridCol w="1146874">
                  <a:extLst>
                    <a:ext uri="{9D8B030D-6E8A-4147-A177-3AD203B41FA5}">
                      <a16:colId xmlns:a16="http://schemas.microsoft.com/office/drawing/2014/main" val="1505354590"/>
                    </a:ext>
                  </a:extLst>
                </a:gridCol>
                <a:gridCol w="960895">
                  <a:extLst>
                    <a:ext uri="{9D8B030D-6E8A-4147-A177-3AD203B41FA5}">
                      <a16:colId xmlns:a16="http://schemas.microsoft.com/office/drawing/2014/main" val="3646542333"/>
                    </a:ext>
                  </a:extLst>
                </a:gridCol>
                <a:gridCol w="2874936">
                  <a:extLst>
                    <a:ext uri="{9D8B030D-6E8A-4147-A177-3AD203B41FA5}">
                      <a16:colId xmlns:a16="http://schemas.microsoft.com/office/drawing/2014/main" val="4112822902"/>
                    </a:ext>
                  </a:extLst>
                </a:gridCol>
              </a:tblGrid>
              <a:tr h="710988">
                <a:tc>
                  <a:txBody>
                    <a:bodyPr/>
                    <a:lstStyle/>
                    <a:p>
                      <a:pPr marR="71755" algn="ctr">
                        <a:lnSpc>
                          <a:spcPct val="107000"/>
                        </a:lnSpc>
                        <a:spcAft>
                          <a:spcPts val="800"/>
                        </a:spcAft>
                      </a:pPr>
                      <a:r>
                        <a:rPr lang="en-US" sz="1050" dirty="0">
                          <a:solidFill>
                            <a:schemeClr val="tx1"/>
                          </a:solidFill>
                          <a:effectLst/>
                        </a:rPr>
                        <a:t>Deliverable No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R="20955" algn="ctr">
                        <a:lnSpc>
                          <a:spcPct val="107000"/>
                        </a:lnSpc>
                        <a:spcAft>
                          <a:spcPts val="800"/>
                        </a:spcAft>
                      </a:pPr>
                      <a:r>
                        <a:rPr lang="en-US" sz="1050">
                          <a:solidFill>
                            <a:schemeClr val="tx1"/>
                          </a:solidFill>
                          <a:effectLst/>
                        </a:rPr>
                        <a:t>Deliverable Name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R="25400" algn="ctr">
                        <a:lnSpc>
                          <a:spcPct val="107000"/>
                        </a:lnSpc>
                        <a:spcAft>
                          <a:spcPts val="800"/>
                        </a:spcAft>
                      </a:pPr>
                      <a:r>
                        <a:rPr lang="en-US" sz="1050" dirty="0">
                          <a:solidFill>
                            <a:schemeClr val="tx1"/>
                          </a:solidFill>
                          <a:effectLst/>
                        </a:rPr>
                        <a:t>Type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algn="ctr">
                        <a:lnSpc>
                          <a:spcPct val="107000"/>
                        </a:lnSpc>
                        <a:spcAft>
                          <a:spcPts val="800"/>
                        </a:spcAft>
                      </a:pPr>
                      <a:r>
                        <a:rPr lang="en-US" sz="1050">
                          <a:solidFill>
                            <a:schemeClr val="tx1"/>
                          </a:solidFill>
                          <a:effectLst/>
                        </a:rPr>
                        <a:t>Dissemination Level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algn="ctr">
                        <a:lnSpc>
                          <a:spcPct val="107000"/>
                        </a:lnSpc>
                        <a:spcAft>
                          <a:spcPts val="800"/>
                        </a:spcAft>
                      </a:pPr>
                      <a:r>
                        <a:rPr lang="en-US" sz="1050" dirty="0">
                          <a:solidFill>
                            <a:schemeClr val="tx1"/>
                          </a:solidFill>
                          <a:effectLst/>
                        </a:rPr>
                        <a:t>Due Date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L="150495" marR="111125" algn="ctr">
                        <a:lnSpc>
                          <a:spcPct val="107000"/>
                        </a:lnSpc>
                        <a:spcAft>
                          <a:spcPts val="800"/>
                        </a:spcAft>
                      </a:pPr>
                      <a:r>
                        <a:rPr lang="en-US" sz="1050">
                          <a:solidFill>
                            <a:schemeClr val="tx1"/>
                          </a:solidFill>
                          <a:effectLst/>
                        </a:rPr>
                        <a:t>Description  </a:t>
                      </a:r>
                      <a:r>
                        <a:rPr lang="en-US" sz="1000">
                          <a:solidFill>
                            <a:schemeClr val="tx1"/>
                          </a:solidFill>
                          <a:effectLst/>
                        </a:rPr>
                        <a:t>(including format and language)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extLst>
                  <a:ext uri="{0D108BD9-81ED-4DB2-BD59-A6C34878D82A}">
                    <a16:rowId xmlns:a16="http://schemas.microsoft.com/office/drawing/2014/main" val="4047227863"/>
                  </a:ext>
                </a:extLst>
              </a:tr>
              <a:tr h="4432512">
                <a:tc>
                  <a:txBody>
                    <a:bodyPr/>
                    <a:lstStyle/>
                    <a:p>
                      <a:pPr marR="20955" algn="ctr">
                        <a:lnSpc>
                          <a:spcPct val="107000"/>
                        </a:lnSpc>
                        <a:spcAft>
                          <a:spcPts val="800"/>
                        </a:spcAft>
                      </a:pPr>
                      <a:r>
                        <a:rPr lang="en-US" sz="1200" dirty="0">
                          <a:solidFill>
                            <a:schemeClr val="tx1"/>
                          </a:solidFill>
                          <a:effectLst/>
                        </a:rPr>
                        <a:t>D3.2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L="3810" algn="ctr">
                        <a:lnSpc>
                          <a:spcPct val="107000"/>
                        </a:lnSpc>
                        <a:spcAft>
                          <a:spcPts val="800"/>
                        </a:spcAft>
                      </a:pPr>
                      <a:r>
                        <a:rPr lang="en-US" sz="1800" dirty="0">
                          <a:solidFill>
                            <a:schemeClr val="tx1"/>
                          </a:solidFill>
                          <a:effectLst/>
                        </a:rPr>
                        <a:t>Video tutorial</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L="147320" marR="41275" indent="-106680" algn="ctr">
                        <a:lnSpc>
                          <a:spcPct val="107000"/>
                        </a:lnSpc>
                        <a:spcAft>
                          <a:spcPts val="800"/>
                        </a:spcAft>
                      </a:pPr>
                      <a:r>
                        <a:rPr lang="en-US" sz="1800" dirty="0">
                          <a:solidFill>
                            <a:schemeClr val="tx1"/>
                          </a:solidFill>
                          <a:effectLst/>
                        </a:rPr>
                        <a:t>DEC —Websites, patent filings, videos, </a:t>
                      </a:r>
                      <a:r>
                        <a:rPr lang="en-US" sz="1800" dirty="0" err="1">
                          <a:solidFill>
                            <a:schemeClr val="tx1"/>
                          </a:solidFill>
                          <a:effectLst/>
                        </a:rPr>
                        <a:t>etc</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L="9525" algn="ctr">
                        <a:lnSpc>
                          <a:spcPct val="107000"/>
                        </a:lnSpc>
                        <a:spcAft>
                          <a:spcPts val="515"/>
                        </a:spcAft>
                      </a:pPr>
                      <a:r>
                        <a:rPr lang="en-US" sz="1800" dirty="0">
                          <a:solidFill>
                            <a:schemeClr val="tx1"/>
                          </a:solidFill>
                          <a:effectLst/>
                        </a:rPr>
                        <a:t>PU — Public</a:t>
                      </a:r>
                      <a:endParaRPr lang="en-US" sz="2000" dirty="0">
                        <a:solidFill>
                          <a:schemeClr val="tx1"/>
                        </a:solidFill>
                        <a:effectLst/>
                      </a:endParaRPr>
                    </a:p>
                    <a:p>
                      <a:pPr marL="42545" algn="ctr">
                        <a:lnSpc>
                          <a:spcPct val="107000"/>
                        </a:lnSpc>
                        <a:spcAft>
                          <a:spcPts val="800"/>
                        </a:spcAft>
                      </a:pPr>
                      <a:r>
                        <a:rPr lang="en-U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marL="4445" algn="ctr">
                        <a:lnSpc>
                          <a:spcPct val="107000"/>
                        </a:lnSpc>
                        <a:spcAft>
                          <a:spcPts val="800"/>
                        </a:spcAft>
                      </a:pPr>
                      <a:r>
                        <a:rPr lang="en-US" sz="1800" dirty="0">
                          <a:solidFill>
                            <a:schemeClr val="tx1"/>
                          </a:solidFill>
                          <a:effectLst/>
                        </a:rPr>
                        <a:t>M12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tc>
                  <a:txBody>
                    <a:bodyPr/>
                    <a:lstStyle/>
                    <a:p>
                      <a:pPr algn="just">
                        <a:lnSpc>
                          <a:spcPct val="107000"/>
                        </a:lnSpc>
                        <a:spcAft>
                          <a:spcPts val="800"/>
                        </a:spcAft>
                      </a:pPr>
                      <a:r>
                        <a:rPr lang="en-US" sz="1600" dirty="0">
                          <a:solidFill>
                            <a:schemeClr val="tx1"/>
                          </a:solidFill>
                          <a:effectLst/>
                        </a:rPr>
                        <a:t>The video tutorial for teachers covers the topic of how to create the environmentally friendly teaching forms and approach the topic of green practices from the standpoint of innovative and environmentally friendly methodologies. The video tutorial will be available in English with subtitles in Bosnian and </a:t>
                      </a:r>
                      <a:r>
                        <a:rPr lang="en-US" sz="1600" dirty="0" err="1">
                          <a:solidFill>
                            <a:schemeClr val="tx1"/>
                          </a:solidFill>
                          <a:effectLst/>
                        </a:rPr>
                        <a:t>Montengerin</a:t>
                      </a:r>
                      <a:r>
                        <a:rPr lang="en-US" sz="1600" dirty="0">
                          <a:solidFill>
                            <a:schemeClr val="tx1"/>
                          </a:solidFill>
                          <a:effectLst/>
                        </a:rPr>
                        <a:t> languages. The video will be available as open access resource on the project website.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71" marR="31355" marT="7839" marB="7839"/>
                </a:tc>
                <a:extLst>
                  <a:ext uri="{0D108BD9-81ED-4DB2-BD59-A6C34878D82A}">
                    <a16:rowId xmlns:a16="http://schemas.microsoft.com/office/drawing/2014/main" val="3489781697"/>
                  </a:ext>
                </a:extLst>
              </a:tr>
            </a:tbl>
          </a:graphicData>
        </a:graphic>
      </p:graphicFrame>
    </p:spTree>
    <p:extLst>
      <p:ext uri="{BB962C8B-B14F-4D97-AF65-F5344CB8AC3E}">
        <p14:creationId xmlns:p14="http://schemas.microsoft.com/office/powerpoint/2010/main" val="69723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49D7B2-0A86-1DEA-A3E0-7108B16BEE9C}"/>
              </a:ext>
            </a:extLst>
          </p:cNvPr>
          <p:cNvGraphicFramePr>
            <a:graphicFrameLocks noGrp="1"/>
          </p:cNvGraphicFramePr>
          <p:nvPr>
            <p:extLst>
              <p:ext uri="{D42A27DB-BD31-4B8C-83A1-F6EECF244321}">
                <p14:modId xmlns:p14="http://schemas.microsoft.com/office/powerpoint/2010/main" val="582095476"/>
              </p:ext>
            </p:extLst>
          </p:nvPr>
        </p:nvGraphicFramePr>
        <p:xfrm>
          <a:off x="0" y="0"/>
          <a:ext cx="9144000" cy="5143500"/>
        </p:xfrm>
        <a:graphic>
          <a:graphicData uri="http://schemas.openxmlformats.org/drawingml/2006/table">
            <a:tbl>
              <a:tblPr firstRow="1" firstCol="1" bandRow="1">
                <a:tableStyleId>{5C22544A-7EE6-4342-B048-85BDC9FD1C3A}</a:tableStyleId>
              </a:tblPr>
              <a:tblGrid>
                <a:gridCol w="1162373">
                  <a:extLst>
                    <a:ext uri="{9D8B030D-6E8A-4147-A177-3AD203B41FA5}">
                      <a16:colId xmlns:a16="http://schemas.microsoft.com/office/drawing/2014/main" val="1303844708"/>
                    </a:ext>
                  </a:extLst>
                </a:gridCol>
                <a:gridCol w="2049849">
                  <a:extLst>
                    <a:ext uri="{9D8B030D-6E8A-4147-A177-3AD203B41FA5}">
                      <a16:colId xmlns:a16="http://schemas.microsoft.com/office/drawing/2014/main" val="2499234175"/>
                    </a:ext>
                  </a:extLst>
                </a:gridCol>
                <a:gridCol w="1188036">
                  <a:extLst>
                    <a:ext uri="{9D8B030D-6E8A-4147-A177-3AD203B41FA5}">
                      <a16:colId xmlns:a16="http://schemas.microsoft.com/office/drawing/2014/main" val="237105956"/>
                    </a:ext>
                  </a:extLst>
                </a:gridCol>
                <a:gridCol w="1101640">
                  <a:extLst>
                    <a:ext uri="{9D8B030D-6E8A-4147-A177-3AD203B41FA5}">
                      <a16:colId xmlns:a16="http://schemas.microsoft.com/office/drawing/2014/main" val="5540419"/>
                    </a:ext>
                  </a:extLst>
                </a:gridCol>
                <a:gridCol w="557939">
                  <a:extLst>
                    <a:ext uri="{9D8B030D-6E8A-4147-A177-3AD203B41FA5}">
                      <a16:colId xmlns:a16="http://schemas.microsoft.com/office/drawing/2014/main" val="3042087317"/>
                    </a:ext>
                  </a:extLst>
                </a:gridCol>
                <a:gridCol w="3084163">
                  <a:extLst>
                    <a:ext uri="{9D8B030D-6E8A-4147-A177-3AD203B41FA5}">
                      <a16:colId xmlns:a16="http://schemas.microsoft.com/office/drawing/2014/main" val="357048086"/>
                    </a:ext>
                  </a:extLst>
                </a:gridCol>
              </a:tblGrid>
              <a:tr h="775827">
                <a:tc>
                  <a:txBody>
                    <a:bodyPr/>
                    <a:lstStyle/>
                    <a:p>
                      <a:pPr marL="48260" marR="71755" indent="141605" algn="ctr">
                        <a:lnSpc>
                          <a:spcPct val="107000"/>
                        </a:lnSpc>
                        <a:spcAft>
                          <a:spcPts val="800"/>
                        </a:spcAft>
                      </a:pPr>
                      <a:r>
                        <a:rPr lang="en-US" sz="1400" dirty="0">
                          <a:solidFill>
                            <a:schemeClr val="tx1"/>
                          </a:solidFill>
                          <a:effectLst/>
                        </a:rPr>
                        <a:t>Deliverable No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45" marR="40292" marT="10073" marB="10073"/>
                </a:tc>
                <a:tc>
                  <a:txBody>
                    <a:bodyPr/>
                    <a:lstStyle/>
                    <a:p>
                      <a:pPr marR="20955" algn="ctr">
                        <a:lnSpc>
                          <a:spcPct val="107000"/>
                        </a:lnSpc>
                        <a:spcAft>
                          <a:spcPts val="800"/>
                        </a:spcAft>
                      </a:pPr>
                      <a:r>
                        <a:rPr lang="en-US" sz="1400" dirty="0">
                          <a:solidFill>
                            <a:schemeClr val="tx1"/>
                          </a:solidFill>
                          <a:effectLst/>
                        </a:rPr>
                        <a:t>Deliverable Name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45" marR="40292" marT="10073" marB="10073"/>
                </a:tc>
                <a:tc>
                  <a:txBody>
                    <a:bodyPr/>
                    <a:lstStyle/>
                    <a:p>
                      <a:pPr algn="ctr">
                        <a:lnSpc>
                          <a:spcPct val="107000"/>
                        </a:lnSpc>
                        <a:spcAft>
                          <a:spcPts val="800"/>
                        </a:spcAft>
                      </a:pPr>
                      <a:r>
                        <a:rPr lang="en-US" sz="1400" dirty="0">
                          <a:solidFill>
                            <a:schemeClr val="tx1"/>
                          </a:solidFill>
                          <a:effectLst/>
                        </a:rPr>
                        <a:t>Work Package No</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45" marR="40292" marT="10073" marB="10073"/>
                </a:tc>
                <a:tc>
                  <a:txBody>
                    <a:bodyPr/>
                    <a:lstStyle/>
                    <a:p>
                      <a:pPr algn="ctr">
                        <a:lnSpc>
                          <a:spcPct val="107000"/>
                        </a:lnSpc>
                        <a:spcAft>
                          <a:spcPts val="800"/>
                        </a:spcAft>
                      </a:pPr>
                      <a:r>
                        <a:rPr lang="en-US" sz="1400" dirty="0">
                          <a:solidFill>
                            <a:schemeClr val="tx1"/>
                          </a:solidFill>
                          <a:effectLst/>
                        </a:rPr>
                        <a:t>Dissemination Level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45" marR="40292" marT="10073" marB="10073"/>
                </a:tc>
                <a:tc>
                  <a:txBody>
                    <a:bodyPr/>
                    <a:lstStyle/>
                    <a:p>
                      <a:pPr algn="ctr">
                        <a:lnSpc>
                          <a:spcPct val="107000"/>
                        </a:lnSpc>
                        <a:spcAft>
                          <a:spcPts val="800"/>
                        </a:spcAft>
                      </a:pPr>
                      <a:r>
                        <a:rPr lang="en-US" sz="1400" dirty="0">
                          <a:solidFill>
                            <a:schemeClr val="tx1"/>
                          </a:solidFill>
                          <a:effectLst/>
                        </a:rPr>
                        <a:t>Due Date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45" marR="40292" marT="10073" marB="10073"/>
                </a:tc>
                <a:tc>
                  <a:txBody>
                    <a:bodyPr/>
                    <a:lstStyle/>
                    <a:p>
                      <a:r>
                        <a:rPr lang="en-US" sz="1400" dirty="0">
                          <a:solidFill>
                            <a:schemeClr val="tx1"/>
                          </a:solidFill>
                          <a:effectLst/>
                        </a:rPr>
                        <a:t>Description  </a:t>
                      </a:r>
                      <a:r>
                        <a:rPr lang="en-US" sz="1200" dirty="0">
                          <a:solidFill>
                            <a:schemeClr val="tx1"/>
                          </a:solidFill>
                          <a:effectLst/>
                        </a:rPr>
                        <a:t>(including format and language)</a:t>
                      </a:r>
                      <a:endParaRPr lang="en-US" dirty="0"/>
                    </a:p>
                  </a:txBody>
                  <a:tcPr marL="59845" marR="40292" marT="10073" marB="10073"/>
                </a:tc>
                <a:extLst>
                  <a:ext uri="{0D108BD9-81ED-4DB2-BD59-A6C34878D82A}">
                    <a16:rowId xmlns:a16="http://schemas.microsoft.com/office/drawing/2014/main" val="2863438996"/>
                  </a:ext>
                </a:extLst>
              </a:tr>
              <a:tr h="4367673">
                <a:tc>
                  <a:txBody>
                    <a:bodyPr/>
                    <a:lstStyle/>
                    <a:p>
                      <a:pPr marR="20955">
                        <a:lnSpc>
                          <a:spcPct val="107000"/>
                        </a:lnSpc>
                        <a:spcAft>
                          <a:spcPts val="800"/>
                        </a:spcAft>
                      </a:pPr>
                      <a:r>
                        <a:rPr lang="en-US" sz="1400" dirty="0">
                          <a:solidFill>
                            <a:schemeClr val="tx1"/>
                          </a:solidFill>
                          <a:effectLst/>
                        </a:rPr>
                        <a:t>D3.3</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08" marR="42070" marT="11851" marB="0"/>
                </a:tc>
                <a:tc>
                  <a:txBody>
                    <a:bodyPr/>
                    <a:lstStyle/>
                    <a:p>
                      <a:pPr>
                        <a:lnSpc>
                          <a:spcPct val="107000"/>
                        </a:lnSpc>
                        <a:spcAft>
                          <a:spcPts val="800"/>
                        </a:spcAft>
                      </a:pPr>
                      <a:r>
                        <a:rPr lang="en-US" sz="1600" dirty="0">
                          <a:solidFill>
                            <a:schemeClr val="tx1"/>
                          </a:solidFill>
                          <a:effectLst/>
                        </a:rPr>
                        <a:t>Study visit and learning about student hackathons carried out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08" marR="42070" marT="11851" marB="0"/>
                </a:tc>
                <a:tc>
                  <a:txBody>
                    <a:bodyPr/>
                    <a:lstStyle/>
                    <a:p>
                      <a:pPr marR="24130">
                        <a:lnSpc>
                          <a:spcPct val="107000"/>
                        </a:lnSpc>
                        <a:spcAft>
                          <a:spcPts val="800"/>
                        </a:spcAft>
                      </a:pPr>
                      <a:r>
                        <a:rPr lang="en-US" sz="1600" dirty="0">
                          <a:solidFill>
                            <a:schemeClr val="tx1"/>
                          </a:solidFill>
                          <a:effectLst/>
                        </a:rPr>
                        <a:t>WP3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08" marR="42070" marT="11851" marB="0"/>
                </a:tc>
                <a:tc>
                  <a:txBody>
                    <a:bodyPr/>
                    <a:lstStyle/>
                    <a:p>
                      <a:pPr marR="1905">
                        <a:lnSpc>
                          <a:spcPct val="107000"/>
                        </a:lnSpc>
                        <a:spcAft>
                          <a:spcPts val="800"/>
                        </a:spcAft>
                      </a:pPr>
                      <a:r>
                        <a:rPr lang="en-US" sz="1600" dirty="0">
                          <a:solidFill>
                            <a:schemeClr val="tx1"/>
                          </a:solidFill>
                          <a:effectLst/>
                        </a:rPr>
                        <a:t>PU — Public</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08" marR="42070" marT="11851" marB="0"/>
                </a:tc>
                <a:tc>
                  <a:txBody>
                    <a:bodyPr/>
                    <a:lstStyle/>
                    <a:p>
                      <a:r>
                        <a:rPr lang="en-US" sz="1600" dirty="0">
                          <a:solidFill>
                            <a:schemeClr val="tx1"/>
                          </a:solidFill>
                          <a:effectLst/>
                        </a:rPr>
                        <a:t>M21</a:t>
                      </a:r>
                      <a:endParaRPr lang="en-US" sz="1200" dirty="0"/>
                    </a:p>
                  </a:txBody>
                  <a:tcPr marL="62808" marR="42070" marT="11851" marB="0"/>
                </a:tc>
                <a:tc>
                  <a:txBody>
                    <a:bodyPr/>
                    <a:lstStyle/>
                    <a:p>
                      <a:pPr marL="1270" marR="6985">
                        <a:lnSpc>
                          <a:spcPct val="100000"/>
                        </a:lnSpc>
                        <a:spcAft>
                          <a:spcPts val="800"/>
                        </a:spcAft>
                      </a:pPr>
                      <a:r>
                        <a:rPr lang="en-US" sz="1600" dirty="0">
                          <a:solidFill>
                            <a:schemeClr val="tx1"/>
                          </a:solidFill>
                          <a:effectLst/>
                        </a:rPr>
                        <a:t>Study visit will be recorded and depicted through a report which will summarize activities performed during the study visit to Serbia, main</a:t>
                      </a:r>
                      <a:endParaRPr lang="en-US" sz="2000" dirty="0">
                        <a:solidFill>
                          <a:schemeClr val="tx1"/>
                        </a:solidFill>
                        <a:effectLst/>
                      </a:endParaRPr>
                    </a:p>
                    <a:p>
                      <a:pPr marL="1270" marR="13970">
                        <a:lnSpc>
                          <a:spcPct val="107000"/>
                        </a:lnSpc>
                        <a:spcAft>
                          <a:spcPts val="800"/>
                        </a:spcAft>
                      </a:pPr>
                      <a:r>
                        <a:rPr lang="en-US" sz="1600" dirty="0">
                          <a:solidFill>
                            <a:schemeClr val="tx1"/>
                          </a:solidFill>
                          <a:effectLst/>
                        </a:rPr>
                        <a:t>conclusions and recommendations, as well as participants´ evaluation of the project activity. Furthermore, the report will comprise precise data about the place, time, number of participants and their exact personal details, as well as the agenda of </a:t>
                      </a:r>
                      <a:r>
                        <a:rPr lang="en-US" sz="1600" dirty="0" err="1">
                          <a:solidFill>
                            <a:schemeClr val="tx1"/>
                          </a:solidFill>
                          <a:effectLst/>
                        </a:rPr>
                        <a:t>thevisit</a:t>
                      </a:r>
                      <a:r>
                        <a:rPr lang="en-US" sz="1600" dirty="0">
                          <a:solidFill>
                            <a:schemeClr val="tx1"/>
                          </a:solidFill>
                          <a:effectLst/>
                        </a:rPr>
                        <a:t>. It will be available in English and uploaded to virtual project drive.</a:t>
                      </a:r>
                      <a:endParaRPr lang="en-US" sz="1200" dirty="0"/>
                    </a:p>
                  </a:txBody>
                  <a:tcPr marL="62808" marR="42070" marT="11851" marB="0"/>
                </a:tc>
                <a:extLst>
                  <a:ext uri="{0D108BD9-81ED-4DB2-BD59-A6C34878D82A}">
                    <a16:rowId xmlns:a16="http://schemas.microsoft.com/office/drawing/2014/main" val="2993626780"/>
                  </a:ext>
                </a:extLst>
              </a:tr>
            </a:tbl>
          </a:graphicData>
        </a:graphic>
      </p:graphicFrame>
    </p:spTree>
    <p:extLst>
      <p:ext uri="{BB962C8B-B14F-4D97-AF65-F5344CB8AC3E}">
        <p14:creationId xmlns:p14="http://schemas.microsoft.com/office/powerpoint/2010/main" val="4164151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49AE-A720-60D8-9231-B84BC19137B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42BF828-C1BE-7D19-03E3-E793F3F3AFFC}"/>
              </a:ext>
            </a:extLst>
          </p:cNvPr>
          <p:cNvSpPr>
            <a:spLocks noGrp="1"/>
          </p:cNvSpPr>
          <p:nvPr>
            <p:ph type="body" idx="1"/>
          </p:nvPr>
        </p:nvSpPr>
        <p:spPr/>
        <p:txBody>
          <a:bodyPr/>
          <a:lstStyle/>
          <a:p>
            <a:endParaRPr lang="en-US"/>
          </a:p>
        </p:txBody>
      </p:sp>
      <p:graphicFrame>
        <p:nvGraphicFramePr>
          <p:cNvPr id="4" name="Table 3">
            <a:extLst>
              <a:ext uri="{FF2B5EF4-FFF2-40B4-BE49-F238E27FC236}">
                <a16:creationId xmlns:a16="http://schemas.microsoft.com/office/drawing/2014/main" id="{8ACD6D24-0DBA-E4DB-0C98-1861B0954567}"/>
              </a:ext>
            </a:extLst>
          </p:cNvPr>
          <p:cNvGraphicFramePr>
            <a:graphicFrameLocks noGrp="1"/>
          </p:cNvGraphicFramePr>
          <p:nvPr>
            <p:extLst>
              <p:ext uri="{D42A27DB-BD31-4B8C-83A1-F6EECF244321}">
                <p14:modId xmlns:p14="http://schemas.microsoft.com/office/powerpoint/2010/main" val="610999547"/>
              </p:ext>
            </p:extLst>
          </p:nvPr>
        </p:nvGraphicFramePr>
        <p:xfrm>
          <a:off x="0" y="0"/>
          <a:ext cx="9144000" cy="5143500"/>
        </p:xfrm>
        <a:graphic>
          <a:graphicData uri="http://schemas.openxmlformats.org/drawingml/2006/table">
            <a:tbl>
              <a:tblPr firstRow="1" firstCol="1" bandRow="1">
                <a:tableStyleId>{5C22544A-7EE6-4342-B048-85BDC9FD1C3A}</a:tableStyleId>
              </a:tblPr>
              <a:tblGrid>
                <a:gridCol w="1669847">
                  <a:extLst>
                    <a:ext uri="{9D8B030D-6E8A-4147-A177-3AD203B41FA5}">
                      <a16:colId xmlns:a16="http://schemas.microsoft.com/office/drawing/2014/main" val="3556236110"/>
                    </a:ext>
                  </a:extLst>
                </a:gridCol>
                <a:gridCol w="1544105">
                  <a:extLst>
                    <a:ext uri="{9D8B030D-6E8A-4147-A177-3AD203B41FA5}">
                      <a16:colId xmlns:a16="http://schemas.microsoft.com/office/drawing/2014/main" val="632790830"/>
                    </a:ext>
                  </a:extLst>
                </a:gridCol>
                <a:gridCol w="1188677">
                  <a:extLst>
                    <a:ext uri="{9D8B030D-6E8A-4147-A177-3AD203B41FA5}">
                      <a16:colId xmlns:a16="http://schemas.microsoft.com/office/drawing/2014/main" val="1800858908"/>
                    </a:ext>
                  </a:extLst>
                </a:gridCol>
                <a:gridCol w="874544">
                  <a:extLst>
                    <a:ext uri="{9D8B030D-6E8A-4147-A177-3AD203B41FA5}">
                      <a16:colId xmlns:a16="http://schemas.microsoft.com/office/drawing/2014/main" val="1697020932"/>
                    </a:ext>
                  </a:extLst>
                </a:gridCol>
                <a:gridCol w="1046135">
                  <a:extLst>
                    <a:ext uri="{9D8B030D-6E8A-4147-A177-3AD203B41FA5}">
                      <a16:colId xmlns:a16="http://schemas.microsoft.com/office/drawing/2014/main" val="785287023"/>
                    </a:ext>
                  </a:extLst>
                </a:gridCol>
                <a:gridCol w="2820692">
                  <a:extLst>
                    <a:ext uri="{9D8B030D-6E8A-4147-A177-3AD203B41FA5}">
                      <a16:colId xmlns:a16="http://schemas.microsoft.com/office/drawing/2014/main" val="366510052"/>
                    </a:ext>
                  </a:extLst>
                </a:gridCol>
              </a:tblGrid>
              <a:tr h="863102">
                <a:tc>
                  <a:txBody>
                    <a:bodyPr/>
                    <a:lstStyle/>
                    <a:p>
                      <a:pPr marL="48260" marR="71755" indent="141605" algn="ctr">
                        <a:lnSpc>
                          <a:spcPct val="107000"/>
                        </a:lnSpc>
                        <a:spcAft>
                          <a:spcPts val="800"/>
                        </a:spcAft>
                      </a:pPr>
                      <a:r>
                        <a:rPr lang="en-US" sz="1600" dirty="0">
                          <a:solidFill>
                            <a:schemeClr val="tx1"/>
                          </a:solidFill>
                          <a:effectLst/>
                        </a:rPr>
                        <a:t>Deliverable No</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marR="20955" algn="ctr">
                        <a:lnSpc>
                          <a:spcPct val="107000"/>
                        </a:lnSpc>
                        <a:spcAft>
                          <a:spcPts val="800"/>
                        </a:spcAft>
                      </a:pPr>
                      <a:r>
                        <a:rPr lang="en-US" sz="1600">
                          <a:solidFill>
                            <a:schemeClr val="tx1"/>
                          </a:solidFill>
                          <a:effectLst/>
                        </a:rPr>
                        <a:t>Deliverable Name</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ctr">
                        <a:lnSpc>
                          <a:spcPct val="107000"/>
                        </a:lnSpc>
                        <a:spcAft>
                          <a:spcPts val="800"/>
                        </a:spcAft>
                      </a:pPr>
                      <a:r>
                        <a:rPr lang="en-US" sz="1600">
                          <a:solidFill>
                            <a:schemeClr val="tx1"/>
                          </a:solidFill>
                          <a:effectLst/>
                        </a:rPr>
                        <a:t>Work Package No</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ctr">
                        <a:lnSpc>
                          <a:spcPct val="107000"/>
                        </a:lnSpc>
                        <a:spcAft>
                          <a:spcPts val="800"/>
                        </a:spcAft>
                      </a:pPr>
                      <a:r>
                        <a:rPr lang="en-US" sz="1600">
                          <a:solidFill>
                            <a:schemeClr val="tx1"/>
                          </a:solidFill>
                          <a:effectLst/>
                        </a:rPr>
                        <a:t>Dissemination Level</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pPr algn="ctr">
                        <a:lnSpc>
                          <a:spcPct val="107000"/>
                        </a:lnSpc>
                        <a:spcAft>
                          <a:spcPts val="800"/>
                        </a:spcAft>
                      </a:pPr>
                      <a:r>
                        <a:rPr lang="en-US" sz="1600" dirty="0">
                          <a:solidFill>
                            <a:schemeClr val="tx1"/>
                          </a:solidFill>
                          <a:effectLst/>
                        </a:rPr>
                        <a:t>Due Date</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35" marR="43180" marT="10795" marB="10795"/>
                </a:tc>
                <a:tc>
                  <a:txBody>
                    <a:bodyPr/>
                    <a:lstStyle/>
                    <a:p>
                      <a:r>
                        <a:rPr lang="en-US" sz="1600" dirty="0">
                          <a:solidFill>
                            <a:schemeClr val="tx1"/>
                          </a:solidFill>
                          <a:effectLst/>
                        </a:rPr>
                        <a:t>Description  </a:t>
                      </a:r>
                      <a:r>
                        <a:rPr lang="en-US" sz="1400" dirty="0">
                          <a:solidFill>
                            <a:schemeClr val="tx1"/>
                          </a:solidFill>
                          <a:effectLst/>
                        </a:rPr>
                        <a:t>(including format and language)</a:t>
                      </a:r>
                      <a:endParaRPr lang="en-US" dirty="0"/>
                    </a:p>
                  </a:txBody>
                  <a:tcPr marL="64135" marR="43180" marT="10795" marB="10795"/>
                </a:tc>
                <a:extLst>
                  <a:ext uri="{0D108BD9-81ED-4DB2-BD59-A6C34878D82A}">
                    <a16:rowId xmlns:a16="http://schemas.microsoft.com/office/drawing/2014/main" val="3283981444"/>
                  </a:ext>
                </a:extLst>
              </a:tr>
              <a:tr h="4280398">
                <a:tc>
                  <a:txBody>
                    <a:bodyPr/>
                    <a:lstStyle/>
                    <a:p>
                      <a:pPr marR="20955">
                        <a:lnSpc>
                          <a:spcPct val="107000"/>
                        </a:lnSpc>
                        <a:spcAft>
                          <a:spcPts val="800"/>
                        </a:spcAft>
                      </a:pPr>
                      <a:r>
                        <a:rPr lang="en-US" sz="1600">
                          <a:solidFill>
                            <a:schemeClr val="tx1"/>
                          </a:solidFill>
                          <a:effectLst/>
                        </a:rPr>
                        <a:t>D3.4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45085" marT="12700" marB="0"/>
                </a:tc>
                <a:tc>
                  <a:txBody>
                    <a:bodyPr/>
                    <a:lstStyle/>
                    <a:p>
                      <a:pPr>
                        <a:lnSpc>
                          <a:spcPct val="107000"/>
                        </a:lnSpc>
                        <a:spcAft>
                          <a:spcPts val="800"/>
                        </a:spcAft>
                      </a:pPr>
                      <a:r>
                        <a:rPr lang="en-US" sz="1600" dirty="0">
                          <a:solidFill>
                            <a:schemeClr val="tx1"/>
                          </a:solidFill>
                          <a:effectLst/>
                        </a:rPr>
                        <a:t>Green university innovation hackathons prepared for implementation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45085" marT="12700" marB="0"/>
                </a:tc>
                <a:tc>
                  <a:txBody>
                    <a:bodyPr/>
                    <a:lstStyle/>
                    <a:p>
                      <a:pPr marR="1905">
                        <a:lnSpc>
                          <a:spcPct val="107000"/>
                        </a:lnSpc>
                        <a:spcAft>
                          <a:spcPts val="800"/>
                        </a:spcAft>
                      </a:pPr>
                      <a:r>
                        <a:rPr lang="en-US" sz="1600" dirty="0">
                          <a:solidFill>
                            <a:schemeClr val="tx1"/>
                          </a:solidFill>
                          <a:effectLst/>
                        </a:rPr>
                        <a:t>R — Document, </a:t>
                      </a:r>
                      <a:endParaRPr lang="en-US" sz="2400" dirty="0">
                        <a:solidFill>
                          <a:schemeClr val="tx1"/>
                        </a:solidFill>
                        <a:effectLst/>
                      </a:endParaRPr>
                    </a:p>
                    <a:p>
                      <a:pPr marR="24130">
                        <a:lnSpc>
                          <a:spcPct val="107000"/>
                        </a:lnSpc>
                        <a:spcAft>
                          <a:spcPts val="800"/>
                        </a:spcAft>
                      </a:pPr>
                      <a:r>
                        <a:rPr lang="en-US" sz="1600">
                          <a:solidFill>
                            <a:schemeClr val="tx1"/>
                          </a:solidFill>
                          <a:effectLst/>
                        </a:rPr>
                        <a:t>report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45085" marT="12700" marB="0"/>
                </a:tc>
                <a:tc>
                  <a:txBody>
                    <a:bodyPr/>
                    <a:lstStyle/>
                    <a:p>
                      <a:pPr marR="1905">
                        <a:lnSpc>
                          <a:spcPct val="107000"/>
                        </a:lnSpc>
                        <a:spcAft>
                          <a:spcPts val="800"/>
                        </a:spcAft>
                      </a:pPr>
                      <a:r>
                        <a:rPr lang="en-US" sz="1600">
                          <a:solidFill>
                            <a:schemeClr val="tx1"/>
                          </a:solidFill>
                          <a:effectLst/>
                        </a:rPr>
                        <a:t>PU — Public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45085" marT="12700" marB="0"/>
                </a:tc>
                <a:tc>
                  <a:txBody>
                    <a:bodyPr/>
                    <a:lstStyle/>
                    <a:p>
                      <a:r>
                        <a:rPr lang="en-US" sz="1600" dirty="0">
                          <a:solidFill>
                            <a:schemeClr val="tx1"/>
                          </a:solidFill>
                          <a:effectLst/>
                        </a:rPr>
                        <a:t>M15 </a:t>
                      </a:r>
                      <a:endParaRPr lang="en-US" dirty="0"/>
                    </a:p>
                  </a:txBody>
                  <a:tcPr marL="67310" marR="45085" marT="12700" marB="0"/>
                </a:tc>
                <a:tc>
                  <a:txBody>
                    <a:bodyPr/>
                    <a:lstStyle/>
                    <a:p>
                      <a:pPr marL="1270">
                        <a:lnSpc>
                          <a:spcPct val="99000"/>
                        </a:lnSpc>
                        <a:spcAft>
                          <a:spcPts val="15"/>
                        </a:spcAft>
                      </a:pPr>
                      <a:r>
                        <a:rPr lang="en-US" sz="1600" dirty="0">
                          <a:solidFill>
                            <a:schemeClr val="tx1"/>
                          </a:solidFill>
                          <a:effectLst/>
                        </a:rPr>
                        <a:t>In preparing the hackathons the consortium will draw guidelines as a set of </a:t>
                      </a:r>
                      <a:endParaRPr lang="en-US" sz="2400" dirty="0">
                        <a:solidFill>
                          <a:schemeClr val="tx1"/>
                        </a:solidFill>
                        <a:effectLst/>
                      </a:endParaRPr>
                    </a:p>
                    <a:p>
                      <a:pPr>
                        <a:lnSpc>
                          <a:spcPct val="100000"/>
                        </a:lnSpc>
                        <a:spcAft>
                          <a:spcPts val="800"/>
                        </a:spcAft>
                      </a:pPr>
                      <a:r>
                        <a:rPr lang="en-US" sz="1600" dirty="0">
                          <a:solidFill>
                            <a:schemeClr val="tx1"/>
                          </a:solidFill>
                          <a:effectLst/>
                        </a:rPr>
                        <a:t>actions and recommendations for teaching staff, helping them to organize and implement green university innovation hackathons. This document will be produced in an e-form and published in English and Bosnian and Montenegrin. It will be available on the project website.</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45085" marT="12700" marB="0"/>
                </a:tc>
                <a:extLst>
                  <a:ext uri="{0D108BD9-81ED-4DB2-BD59-A6C34878D82A}">
                    <a16:rowId xmlns:a16="http://schemas.microsoft.com/office/drawing/2014/main" val="268609875"/>
                  </a:ext>
                </a:extLst>
              </a:tr>
            </a:tbl>
          </a:graphicData>
        </a:graphic>
      </p:graphicFrame>
    </p:spTree>
    <p:extLst>
      <p:ext uri="{BB962C8B-B14F-4D97-AF65-F5344CB8AC3E}">
        <p14:creationId xmlns:p14="http://schemas.microsoft.com/office/powerpoint/2010/main" val="2758851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3" name="Google Shape;15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Thank you for your attention!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DBA2-8AE1-7395-2800-27613F397E3B}"/>
              </a:ext>
            </a:extLst>
          </p:cNvPr>
          <p:cNvSpPr>
            <a:spLocks noGrp="1"/>
          </p:cNvSpPr>
          <p:nvPr>
            <p:ph type="title"/>
          </p:nvPr>
        </p:nvSpPr>
        <p:spPr/>
        <p:txBody>
          <a:bodyPr/>
          <a:lstStyle/>
          <a:p>
            <a:r>
              <a:rPr lang="en-US" sz="1800" dirty="0">
                <a:effectLst/>
                <a:latin typeface="Arial" panose="020B0604020202020204" pitchFamily="34" charset="0"/>
                <a:ea typeface="Arial" panose="020B0604020202020204" pitchFamily="34" charset="0"/>
              </a:rPr>
              <a:t>WP3 – GREEN TRANSITION IN TEACHING, LEARNING AND RESEARCH</a:t>
            </a:r>
            <a:br>
              <a:rPr lang="en-US" sz="1800" dirty="0">
                <a:effectLst/>
                <a:latin typeface="Arial" panose="020B0604020202020204" pitchFamily="34" charset="0"/>
                <a:ea typeface="Arial" panose="020B0604020202020204" pitchFamily="34" charset="0"/>
              </a:rPr>
            </a:br>
            <a:endParaRPr lang="en-US" dirty="0"/>
          </a:p>
        </p:txBody>
      </p:sp>
      <p:sp>
        <p:nvSpPr>
          <p:cNvPr id="3" name="Text Placeholder 2">
            <a:extLst>
              <a:ext uri="{FF2B5EF4-FFF2-40B4-BE49-F238E27FC236}">
                <a16:creationId xmlns:a16="http://schemas.microsoft.com/office/drawing/2014/main" id="{86779F50-3039-C2F0-0473-AB4B71051D99}"/>
              </a:ext>
            </a:extLst>
          </p:cNvPr>
          <p:cNvSpPr>
            <a:spLocks noGrp="1"/>
          </p:cNvSpPr>
          <p:nvPr>
            <p:ph type="body" idx="1"/>
          </p:nvPr>
        </p:nvSpPr>
        <p:spPr/>
        <p:txBody>
          <a:bodyPr/>
          <a:lstStyle/>
          <a:p>
            <a:r>
              <a:rPr lang="en-US" sz="2400" dirty="0">
                <a:effectLst/>
                <a:latin typeface="Arial" panose="020B0604020202020204" pitchFamily="34" charset="0"/>
                <a:ea typeface="Arial" panose="020B0604020202020204" pitchFamily="34" charset="0"/>
              </a:rPr>
              <a:t>This package comprises four activities leading to the introduction of necessary green methodologies in the process of higher education. </a:t>
            </a:r>
            <a:endParaRPr lang="sr-Latn-RS" sz="2400" dirty="0">
              <a:effectLst/>
              <a:latin typeface="Arial" panose="020B0604020202020204" pitchFamily="34" charset="0"/>
              <a:ea typeface="Arial" panose="020B0604020202020204" pitchFamily="34" charset="0"/>
            </a:endParaRPr>
          </a:p>
          <a:p>
            <a:r>
              <a:rPr lang="sr-Latn-RS" sz="2400" dirty="0">
                <a:effectLst/>
                <a:latin typeface="Arial" panose="020B0604020202020204" pitchFamily="34" charset="0"/>
                <a:ea typeface="Arial" panose="020B0604020202020204" pitchFamily="34" charset="0"/>
              </a:rPr>
              <a:t>I</a:t>
            </a:r>
            <a:r>
              <a:rPr lang="en-US" sz="2400" dirty="0">
                <a:effectLst/>
                <a:latin typeface="Arial" panose="020B0604020202020204" pitchFamily="34" charset="0"/>
                <a:ea typeface="Arial" panose="020B0604020202020204" pitchFamily="34" charset="0"/>
              </a:rPr>
              <a:t>t introduces methods and approaches which result in raising environmental awareness and informing human action towards innovative and environmentally friendly forms of behavior.</a:t>
            </a:r>
            <a:endParaRPr lang="en-US" sz="3200" dirty="0"/>
          </a:p>
        </p:txBody>
      </p:sp>
    </p:spTree>
    <p:extLst>
      <p:ext uri="{BB962C8B-B14F-4D97-AF65-F5344CB8AC3E}">
        <p14:creationId xmlns:p14="http://schemas.microsoft.com/office/powerpoint/2010/main" val="289023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A885-95F4-B1D4-2E47-4A529341254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EB66562-59B6-1663-1024-F294381AD3AD}"/>
              </a:ext>
            </a:extLst>
          </p:cNvPr>
          <p:cNvSpPr>
            <a:spLocks noGrp="1"/>
          </p:cNvSpPr>
          <p:nvPr>
            <p:ph type="body" idx="1"/>
          </p:nvPr>
        </p:nvSpPr>
        <p:spPr/>
        <p:txBody>
          <a:bodyPr/>
          <a:lstStyle/>
          <a:p>
            <a:r>
              <a:rPr lang="en-US" sz="1800" dirty="0">
                <a:effectLst/>
                <a:latin typeface="Arial" panose="020B0604020202020204" pitchFamily="34" charset="0"/>
                <a:ea typeface="Arial" panose="020B0604020202020204" pitchFamily="34" charset="0"/>
              </a:rPr>
              <a:t>The package WP3 is intended for introducing green methodologies in higher education institutions in order to make the education process environmentally friendly regardless of the scientific field and/or domain. The majority of the so-called green approaches nowadays involve the use of modern technology. </a:t>
            </a:r>
            <a:endParaRPr lang="sr-Latn-RS" sz="1800" dirty="0">
              <a:effectLst/>
              <a:latin typeface="Arial" panose="020B0604020202020204" pitchFamily="34" charset="0"/>
              <a:ea typeface="Arial" panose="020B0604020202020204" pitchFamily="34" charset="0"/>
            </a:endParaRPr>
          </a:p>
          <a:p>
            <a:r>
              <a:rPr lang="en-US" sz="1800" dirty="0">
                <a:effectLst/>
                <a:latin typeface="Arial" panose="020B0604020202020204" pitchFamily="34" charset="0"/>
                <a:ea typeface="Arial" panose="020B0604020202020204" pitchFamily="34" charset="0"/>
              </a:rPr>
              <a:t>However, green methodologies imply so much more and activities planned under this package will serve to introduce the teaching staff to innovative and creative, yet environmentally friendly teaching approaches. </a:t>
            </a:r>
            <a:endParaRPr lang="en-US" dirty="0"/>
          </a:p>
        </p:txBody>
      </p:sp>
    </p:spTree>
    <p:extLst>
      <p:ext uri="{BB962C8B-B14F-4D97-AF65-F5344CB8AC3E}">
        <p14:creationId xmlns:p14="http://schemas.microsoft.com/office/powerpoint/2010/main" val="270421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FC0B-CD09-575F-7C75-6FFB5A70530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1A84EAC-4CFA-2D17-1199-16853EC688E1}"/>
              </a:ext>
            </a:extLst>
          </p:cNvPr>
          <p:cNvSpPr>
            <a:spLocks noGrp="1"/>
          </p:cNvSpPr>
          <p:nvPr>
            <p:ph type="body" idx="1"/>
          </p:nvPr>
        </p:nvSpPr>
        <p:spPr/>
        <p:txBody>
          <a:bodyPr/>
          <a:lstStyle/>
          <a:p>
            <a:r>
              <a:rPr lang="en-US" sz="1800" dirty="0">
                <a:effectLst/>
                <a:latin typeface="Arial" panose="020B0604020202020204" pitchFamily="34" charset="0"/>
                <a:ea typeface="Arial" panose="020B0604020202020204" pitchFamily="34" charset="0"/>
              </a:rPr>
              <a:t>A very important part of higher education process is staff and student mobility, i.e., the much-needed exchange of skills, knowledge, experiences, customs and practices through international cooperation and communication. </a:t>
            </a:r>
            <a:endParaRPr lang="sr-Latn-RS" sz="1800" dirty="0">
              <a:effectLst/>
              <a:latin typeface="Arial" panose="020B0604020202020204" pitchFamily="34" charset="0"/>
              <a:ea typeface="Arial" panose="020B0604020202020204" pitchFamily="34" charset="0"/>
            </a:endParaRPr>
          </a:p>
          <a:p>
            <a:r>
              <a:rPr lang="en-US" sz="1800" dirty="0">
                <a:effectLst/>
                <a:latin typeface="Arial" panose="020B0604020202020204" pitchFamily="34" charset="0"/>
                <a:ea typeface="Arial" panose="020B0604020202020204" pitchFamily="34" charset="0"/>
              </a:rPr>
              <a:t>One of the solutions in this moment is virtual mobility which also needs to be regulated by certain conditions, policies and regulations.</a:t>
            </a:r>
          </a:p>
          <a:p>
            <a:r>
              <a:rPr lang="en-US" sz="1800" b="1" i="0" u="none" strike="noStrike" baseline="0" dirty="0">
                <a:solidFill>
                  <a:srgbClr val="595959"/>
                </a:solidFill>
                <a:latin typeface="Arial" panose="020B0604020202020204" pitchFamily="34" charset="0"/>
              </a:rPr>
              <a:t>specific objective</a:t>
            </a:r>
            <a:endParaRPr lang="sr-Latn-RS" sz="1800" b="1" i="0" u="none" strike="noStrike" baseline="0" dirty="0">
              <a:solidFill>
                <a:srgbClr val="595959"/>
              </a:solidFill>
              <a:latin typeface="Arial" panose="020B0604020202020204" pitchFamily="34" charset="0"/>
            </a:endParaRP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94855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66E0-2DDA-88B0-D02F-FE71106E87D7}"/>
              </a:ext>
            </a:extLst>
          </p:cNvPr>
          <p:cNvSpPr>
            <a:spLocks noGrp="1"/>
          </p:cNvSpPr>
          <p:nvPr>
            <p:ph type="title"/>
          </p:nvPr>
        </p:nvSpPr>
        <p:spPr/>
        <p:txBody>
          <a:bodyPr/>
          <a:lstStyle/>
          <a:p>
            <a:endParaRPr lang="en-US"/>
          </a:p>
        </p:txBody>
      </p:sp>
      <p:pic>
        <p:nvPicPr>
          <p:cNvPr id="7" name="Picture 6">
            <a:extLst>
              <a:ext uri="{FF2B5EF4-FFF2-40B4-BE49-F238E27FC236}">
                <a16:creationId xmlns:a16="http://schemas.microsoft.com/office/drawing/2014/main" id="{555F72EF-BEA2-21A8-0438-B8CB319EDC7D}"/>
              </a:ext>
            </a:extLst>
          </p:cNvPr>
          <p:cNvPicPr>
            <a:picLocks noChangeAspect="1"/>
          </p:cNvPicPr>
          <p:nvPr/>
        </p:nvPicPr>
        <p:blipFill>
          <a:blip r:embed="rId2"/>
          <a:stretch>
            <a:fillRect/>
          </a:stretch>
        </p:blipFill>
        <p:spPr>
          <a:xfrm>
            <a:off x="100528" y="1389586"/>
            <a:ext cx="8942944" cy="3308889"/>
          </a:xfrm>
          <a:prstGeom prst="rect">
            <a:avLst/>
          </a:prstGeom>
        </p:spPr>
      </p:pic>
    </p:spTree>
    <p:extLst>
      <p:ext uri="{BB962C8B-B14F-4D97-AF65-F5344CB8AC3E}">
        <p14:creationId xmlns:p14="http://schemas.microsoft.com/office/powerpoint/2010/main" val="309489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3415-3E28-F811-E4E1-2DD988723ED6}"/>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779A37A-B038-5A70-4423-B2BDDA3D1C15}"/>
              </a:ext>
            </a:extLst>
          </p:cNvPr>
          <p:cNvSpPr>
            <a:spLocks noGrp="1"/>
          </p:cNvSpPr>
          <p:nvPr>
            <p:ph type="body" idx="1"/>
          </p:nvPr>
        </p:nvSpPr>
        <p:spPr/>
        <p:txBody>
          <a:bodyPr/>
          <a:lstStyle/>
          <a:p>
            <a:endParaRPr lang="en-US"/>
          </a:p>
        </p:txBody>
      </p:sp>
      <p:graphicFrame>
        <p:nvGraphicFramePr>
          <p:cNvPr id="4" name="Table 3">
            <a:extLst>
              <a:ext uri="{FF2B5EF4-FFF2-40B4-BE49-F238E27FC236}">
                <a16:creationId xmlns:a16="http://schemas.microsoft.com/office/drawing/2014/main" id="{E09465D8-5053-D965-BCC7-5C15656CB570}"/>
              </a:ext>
            </a:extLst>
          </p:cNvPr>
          <p:cNvGraphicFramePr>
            <a:graphicFrameLocks noGrp="1"/>
          </p:cNvGraphicFramePr>
          <p:nvPr>
            <p:extLst>
              <p:ext uri="{D42A27DB-BD31-4B8C-83A1-F6EECF244321}">
                <p14:modId xmlns:p14="http://schemas.microsoft.com/office/powerpoint/2010/main" val="4095268788"/>
              </p:ext>
            </p:extLst>
          </p:nvPr>
        </p:nvGraphicFramePr>
        <p:xfrm>
          <a:off x="0" y="0"/>
          <a:ext cx="9144000" cy="5081275"/>
        </p:xfrm>
        <a:graphic>
          <a:graphicData uri="http://schemas.openxmlformats.org/drawingml/2006/table">
            <a:tbl>
              <a:tblPr firstRow="1" firstCol="1" bandRow="1">
                <a:tableStyleId>{5C22544A-7EE6-4342-B048-85BDC9FD1C3A}</a:tableStyleId>
              </a:tblPr>
              <a:tblGrid>
                <a:gridCol w="1055753">
                  <a:extLst>
                    <a:ext uri="{9D8B030D-6E8A-4147-A177-3AD203B41FA5}">
                      <a16:colId xmlns:a16="http://schemas.microsoft.com/office/drawing/2014/main" val="4212285858"/>
                    </a:ext>
                  </a:extLst>
                </a:gridCol>
                <a:gridCol w="2446864">
                  <a:extLst>
                    <a:ext uri="{9D8B030D-6E8A-4147-A177-3AD203B41FA5}">
                      <a16:colId xmlns:a16="http://schemas.microsoft.com/office/drawing/2014/main" val="1086254633"/>
                    </a:ext>
                  </a:extLst>
                </a:gridCol>
                <a:gridCol w="5641383">
                  <a:extLst>
                    <a:ext uri="{9D8B030D-6E8A-4147-A177-3AD203B41FA5}">
                      <a16:colId xmlns:a16="http://schemas.microsoft.com/office/drawing/2014/main" val="1955033681"/>
                    </a:ext>
                  </a:extLst>
                </a:gridCol>
              </a:tblGrid>
              <a:tr h="309966">
                <a:tc>
                  <a:txBody>
                    <a:bodyPr/>
                    <a:lstStyle/>
                    <a:p>
                      <a:pPr marR="28575" algn="ctr">
                        <a:lnSpc>
                          <a:spcPct val="107000"/>
                        </a:lnSpc>
                        <a:spcAft>
                          <a:spcPts val="800"/>
                        </a:spcAft>
                      </a:pPr>
                      <a:r>
                        <a:rPr lang="en-US" sz="1800" dirty="0">
                          <a:solidFill>
                            <a:schemeClr val="tx1"/>
                          </a:solidFill>
                          <a:effectLst/>
                        </a:rPr>
                        <a:t>Task No </a:t>
                      </a:r>
                    </a:p>
                  </a:txBody>
                  <a:tcPr marL="62754" marR="38122" marT="11730" marB="0"/>
                </a:tc>
                <a:tc>
                  <a:txBody>
                    <a:bodyPr/>
                    <a:lstStyle/>
                    <a:p>
                      <a:pPr marR="25400" algn="ctr">
                        <a:lnSpc>
                          <a:spcPct val="107000"/>
                        </a:lnSpc>
                        <a:spcAft>
                          <a:spcPts val="800"/>
                        </a:spcAft>
                      </a:pPr>
                      <a:r>
                        <a:rPr lang="en-US" sz="1800">
                          <a:solidFill>
                            <a:schemeClr val="tx1"/>
                          </a:solidFill>
                          <a:effectLst/>
                        </a:rPr>
                        <a:t>Task Name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754" marR="38122" marT="11730" marB="0"/>
                </a:tc>
                <a:tc>
                  <a:txBody>
                    <a:bodyPr/>
                    <a:lstStyle/>
                    <a:p>
                      <a:pPr marR="26670" algn="ctr">
                        <a:lnSpc>
                          <a:spcPct val="107000"/>
                        </a:lnSpc>
                        <a:spcAft>
                          <a:spcPts val="800"/>
                        </a:spcAft>
                      </a:pPr>
                      <a:r>
                        <a:rPr lang="en-US" sz="1800">
                          <a:solidFill>
                            <a:schemeClr val="tx1"/>
                          </a:solidFill>
                          <a:effectLst/>
                        </a:rPr>
                        <a:t>Description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754" marR="38122" marT="11730" marB="0"/>
                </a:tc>
                <a:extLst>
                  <a:ext uri="{0D108BD9-81ED-4DB2-BD59-A6C34878D82A}">
                    <a16:rowId xmlns:a16="http://schemas.microsoft.com/office/drawing/2014/main" val="3569813103"/>
                  </a:ext>
                </a:extLst>
              </a:tr>
              <a:tr h="3992019">
                <a:tc>
                  <a:txBody>
                    <a:bodyPr/>
                    <a:lstStyle/>
                    <a:p>
                      <a:pPr marR="28575" algn="ctr">
                        <a:lnSpc>
                          <a:spcPct val="107000"/>
                        </a:lnSpc>
                        <a:spcAft>
                          <a:spcPts val="800"/>
                        </a:spcAft>
                      </a:pPr>
                      <a:r>
                        <a:rPr lang="en-US" sz="1800">
                          <a:solidFill>
                            <a:schemeClr val="tx1"/>
                          </a:solidFill>
                          <a:effectLst/>
                        </a:rPr>
                        <a:t>T3.1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754" marR="38122" marT="11730" marB="0"/>
                </a:tc>
                <a:tc>
                  <a:txBody>
                    <a:bodyPr/>
                    <a:lstStyle/>
                    <a:p>
                      <a:pPr marL="1270">
                        <a:lnSpc>
                          <a:spcPct val="107000"/>
                        </a:lnSpc>
                        <a:spcAft>
                          <a:spcPts val="800"/>
                        </a:spcAft>
                      </a:pPr>
                      <a:r>
                        <a:rPr lang="en-US" sz="1800" dirty="0">
                          <a:solidFill>
                            <a:schemeClr val="tx1"/>
                          </a:solidFill>
                          <a:effectLst/>
                        </a:rPr>
                        <a:t>Introduction seminar for teaching staff on green teaching and learning classrooms and methodologies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754" marR="38122" marT="11730" marB="0"/>
                </a:tc>
                <a:tc>
                  <a:txBody>
                    <a:bodyPr/>
                    <a:lstStyle/>
                    <a:p>
                      <a:pPr marL="635">
                        <a:lnSpc>
                          <a:spcPct val="107000"/>
                        </a:lnSpc>
                        <a:spcAft>
                          <a:spcPts val="595"/>
                        </a:spcAft>
                      </a:pPr>
                      <a:r>
                        <a:rPr lang="en-US" sz="1600" dirty="0">
                          <a:solidFill>
                            <a:schemeClr val="tx1"/>
                          </a:solidFill>
                          <a:effectLst/>
                        </a:rPr>
                        <a:t>In the course of M9 a two-day virtual seminar will be </a:t>
                      </a:r>
                      <a:r>
                        <a:rPr lang="en-US" sz="1600" dirty="0" err="1">
                          <a:solidFill>
                            <a:schemeClr val="tx1"/>
                          </a:solidFill>
                          <a:effectLst/>
                        </a:rPr>
                        <a:t>organised</a:t>
                      </a:r>
                      <a:r>
                        <a:rPr lang="en-US" sz="1600" dirty="0">
                          <a:solidFill>
                            <a:schemeClr val="tx1"/>
                          </a:solidFill>
                          <a:effectLst/>
                        </a:rPr>
                        <a:t> for the teaching staff, on the topic of green teaching and learning classrooms and methodologies. The teaching staff will be introduced to the methodologies and practices which are aimed at exerting a powerful influence on students in regard to environmental conservation. These methodologies are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a:t>
                      </a:r>
                      <a:r>
                        <a:rPr lang="en-US" sz="1600" dirty="0" err="1">
                          <a:solidFill>
                            <a:schemeClr val="tx1"/>
                          </a:solidFill>
                          <a:effectLst/>
                        </a:rPr>
                        <a:t>behaviour</a:t>
                      </a:r>
                      <a:r>
                        <a:rPr lang="en-US" sz="1600" dirty="0">
                          <a:solidFill>
                            <a:schemeClr val="tx1"/>
                          </a:solidFill>
                          <a:effectLst/>
                        </a:rPr>
                        <a:t>. The stated methodologies are grounded in project-based learning and hands-on student activities.  </a:t>
                      </a:r>
                    </a:p>
                    <a:p>
                      <a:pPr marL="635" marR="6350">
                        <a:lnSpc>
                          <a:spcPct val="107000"/>
                        </a:lnSpc>
                        <a:spcAft>
                          <a:spcPts val="800"/>
                        </a:spcAft>
                      </a:pPr>
                      <a:r>
                        <a:rPr lang="en-US" sz="1600" dirty="0">
                          <a:solidFill>
                            <a:schemeClr val="tx1"/>
                          </a:solidFill>
                          <a:effectLst/>
                        </a:rPr>
                        <a:t>The seminar is planned to last for 2 days (5 hours per day). It is intended for 36 participants in total, and it is expected that at least 30% will be women.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754" marR="38122" marT="11730" marB="0" anchor="ctr"/>
                </a:tc>
                <a:extLst>
                  <a:ext uri="{0D108BD9-81ED-4DB2-BD59-A6C34878D82A}">
                    <a16:rowId xmlns:a16="http://schemas.microsoft.com/office/drawing/2014/main" val="2702994994"/>
                  </a:ext>
                </a:extLst>
              </a:tr>
            </a:tbl>
          </a:graphicData>
        </a:graphic>
      </p:graphicFrame>
    </p:spTree>
    <p:extLst>
      <p:ext uri="{BB962C8B-B14F-4D97-AF65-F5344CB8AC3E}">
        <p14:creationId xmlns:p14="http://schemas.microsoft.com/office/powerpoint/2010/main" val="110485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7444-90C7-81C6-8EAC-107EEEC40B75}"/>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382A16FB-6FB6-0976-C8EC-9BAF7F6A4E37}"/>
              </a:ext>
            </a:extLst>
          </p:cNvPr>
          <p:cNvSpPr>
            <a:spLocks noGrp="1"/>
          </p:cNvSpPr>
          <p:nvPr>
            <p:ph type="body" idx="1"/>
          </p:nvPr>
        </p:nvSpPr>
        <p:spPr/>
        <p:txBody>
          <a:bodyPr/>
          <a:lstStyle/>
          <a:p>
            <a:endParaRPr lang="en-US"/>
          </a:p>
        </p:txBody>
      </p:sp>
      <p:graphicFrame>
        <p:nvGraphicFramePr>
          <p:cNvPr id="4" name="Table 3">
            <a:extLst>
              <a:ext uri="{FF2B5EF4-FFF2-40B4-BE49-F238E27FC236}">
                <a16:creationId xmlns:a16="http://schemas.microsoft.com/office/drawing/2014/main" id="{7CEB6F7D-080A-D9FC-8519-D84EF9CA393D}"/>
              </a:ext>
            </a:extLst>
          </p:cNvPr>
          <p:cNvGraphicFramePr>
            <a:graphicFrameLocks noGrp="1"/>
          </p:cNvGraphicFramePr>
          <p:nvPr>
            <p:extLst>
              <p:ext uri="{D42A27DB-BD31-4B8C-83A1-F6EECF244321}">
                <p14:modId xmlns:p14="http://schemas.microsoft.com/office/powerpoint/2010/main" val="2729950721"/>
              </p:ext>
            </p:extLst>
          </p:nvPr>
        </p:nvGraphicFramePr>
        <p:xfrm>
          <a:off x="-1" y="1"/>
          <a:ext cx="8965768" cy="5021738"/>
        </p:xfrm>
        <a:graphic>
          <a:graphicData uri="http://schemas.openxmlformats.org/drawingml/2006/table">
            <a:tbl>
              <a:tblPr firstRow="1" firstCol="1" bandRow="1">
                <a:tableStyleId>{5C22544A-7EE6-4342-B048-85BDC9FD1C3A}</a:tableStyleId>
              </a:tblPr>
              <a:tblGrid>
                <a:gridCol w="1035175">
                  <a:extLst>
                    <a:ext uri="{9D8B030D-6E8A-4147-A177-3AD203B41FA5}">
                      <a16:colId xmlns:a16="http://schemas.microsoft.com/office/drawing/2014/main" val="3596220653"/>
                    </a:ext>
                  </a:extLst>
                </a:gridCol>
                <a:gridCol w="3242590">
                  <a:extLst>
                    <a:ext uri="{9D8B030D-6E8A-4147-A177-3AD203B41FA5}">
                      <a16:colId xmlns:a16="http://schemas.microsoft.com/office/drawing/2014/main" val="2385156189"/>
                    </a:ext>
                  </a:extLst>
                </a:gridCol>
                <a:gridCol w="4688003">
                  <a:extLst>
                    <a:ext uri="{9D8B030D-6E8A-4147-A177-3AD203B41FA5}">
                      <a16:colId xmlns:a16="http://schemas.microsoft.com/office/drawing/2014/main" val="3959179999"/>
                    </a:ext>
                  </a:extLst>
                </a:gridCol>
              </a:tblGrid>
              <a:tr h="635430">
                <a:tc>
                  <a:txBody>
                    <a:bodyPr/>
                    <a:lstStyle/>
                    <a:p>
                      <a:pPr marR="28575" algn="ctr">
                        <a:lnSpc>
                          <a:spcPct val="107000"/>
                        </a:lnSpc>
                        <a:spcAft>
                          <a:spcPts val="800"/>
                        </a:spcAft>
                      </a:pPr>
                      <a:r>
                        <a:rPr lang="en-US" sz="1800" b="1" dirty="0">
                          <a:solidFill>
                            <a:schemeClr val="tx1"/>
                          </a:solidFill>
                          <a:effectLst/>
                        </a:rPr>
                        <a:t>Task No </a:t>
                      </a:r>
                    </a:p>
                    <a:p>
                      <a:pPr algn="ctr">
                        <a:lnSpc>
                          <a:spcPct val="99000"/>
                        </a:lnSpc>
                        <a:spcAft>
                          <a:spcPts val="80"/>
                        </a:spcAft>
                      </a:pP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R="25400" algn="ctr">
                        <a:lnSpc>
                          <a:spcPct val="107000"/>
                        </a:lnSpc>
                        <a:spcAft>
                          <a:spcPts val="800"/>
                        </a:spcAft>
                      </a:pPr>
                      <a:r>
                        <a:rPr lang="en-US" sz="1900" b="1">
                          <a:solidFill>
                            <a:schemeClr val="tx1"/>
                          </a:solidFill>
                          <a:effectLst/>
                        </a:rPr>
                        <a:t>Task Name </a:t>
                      </a:r>
                      <a:endParaRPr lang="en-US" sz="1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R="26670" algn="ctr">
                        <a:lnSpc>
                          <a:spcPct val="107000"/>
                        </a:lnSpc>
                        <a:spcAft>
                          <a:spcPts val="800"/>
                        </a:spcAft>
                      </a:pPr>
                      <a:r>
                        <a:rPr lang="en-US" sz="1900" b="1" dirty="0">
                          <a:solidFill>
                            <a:schemeClr val="tx1"/>
                          </a:solidFill>
                          <a:effectLst/>
                        </a:rPr>
                        <a:t>Description </a:t>
                      </a: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extLst>
                  <a:ext uri="{0D108BD9-81ED-4DB2-BD59-A6C34878D82A}">
                    <a16:rowId xmlns:a16="http://schemas.microsoft.com/office/drawing/2014/main" val="1159763972"/>
                  </a:ext>
                </a:extLst>
              </a:tr>
              <a:tr h="3026984">
                <a:tc>
                  <a:txBody>
                    <a:bodyPr/>
                    <a:lstStyle/>
                    <a:p>
                      <a:pPr marR="28575" algn="ctr">
                        <a:lnSpc>
                          <a:spcPct val="107000"/>
                        </a:lnSpc>
                        <a:spcAft>
                          <a:spcPts val="800"/>
                        </a:spcAft>
                      </a:pPr>
                      <a:r>
                        <a:rPr lang="en-US" sz="1900" b="1">
                          <a:solidFill>
                            <a:schemeClr val="tx1"/>
                          </a:solidFill>
                          <a:effectLst/>
                        </a:rPr>
                        <a:t>T3.2 </a:t>
                      </a:r>
                      <a:endParaRPr lang="en-US" sz="1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L="1270" marR="4445">
                        <a:lnSpc>
                          <a:spcPct val="107000"/>
                        </a:lnSpc>
                        <a:spcAft>
                          <a:spcPts val="800"/>
                        </a:spcAft>
                      </a:pPr>
                      <a:r>
                        <a:rPr lang="en-US" sz="1900" b="1">
                          <a:solidFill>
                            <a:schemeClr val="tx1"/>
                          </a:solidFill>
                          <a:effectLst/>
                        </a:rPr>
                        <a:t>Creation of video tutorial for teachers on the creation of environmentally friendly teaching forms </a:t>
                      </a:r>
                      <a:endParaRPr lang="en-US" sz="1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L="635" marR="13970">
                        <a:lnSpc>
                          <a:spcPct val="107000"/>
                        </a:lnSpc>
                        <a:spcAft>
                          <a:spcPts val="800"/>
                        </a:spcAft>
                      </a:pPr>
                      <a:r>
                        <a:rPr lang="en-US" sz="1900" b="1" dirty="0">
                          <a:solidFill>
                            <a:schemeClr val="tx1"/>
                          </a:solidFill>
                          <a:effectLst/>
                        </a:rPr>
                        <a:t>After the first day of seminar, the WP3 team led by SUA and AVMSS staff will start creating video tutorial for teachers on the creation of environmentally friendly teaching form. The video tutorials will be audio-visual instructions on key methods and techniques applied to create environmentally friendly teaching forms. All materials will be in English, and the videos will have subtitles in Bosnian and Montenegrin languages. The videos will be available at project website and partner HEIs websites. </a:t>
                      </a: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nchor="ctr"/>
                </a:tc>
                <a:extLst>
                  <a:ext uri="{0D108BD9-81ED-4DB2-BD59-A6C34878D82A}">
                    <a16:rowId xmlns:a16="http://schemas.microsoft.com/office/drawing/2014/main" val="1476099500"/>
                  </a:ext>
                </a:extLst>
              </a:tr>
            </a:tbl>
          </a:graphicData>
        </a:graphic>
      </p:graphicFrame>
    </p:spTree>
    <p:extLst>
      <p:ext uri="{BB962C8B-B14F-4D97-AF65-F5344CB8AC3E}">
        <p14:creationId xmlns:p14="http://schemas.microsoft.com/office/powerpoint/2010/main" val="130939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05B02-0759-A7A8-3A47-3989480095E2}"/>
              </a:ext>
            </a:extLst>
          </p:cNvPr>
          <p:cNvSpPr>
            <a:spLocks noGrp="1"/>
          </p:cNvSpPr>
          <p:nvPr>
            <p:ph type="title"/>
          </p:nvPr>
        </p:nvSpPr>
        <p:spPr/>
        <p:txBody>
          <a:bodyPr/>
          <a:lstStyle/>
          <a:p>
            <a:endParaRPr lang="en-US"/>
          </a:p>
        </p:txBody>
      </p:sp>
      <p:graphicFrame>
        <p:nvGraphicFramePr>
          <p:cNvPr id="3" name="Table 2">
            <a:extLst>
              <a:ext uri="{FF2B5EF4-FFF2-40B4-BE49-F238E27FC236}">
                <a16:creationId xmlns:a16="http://schemas.microsoft.com/office/drawing/2014/main" id="{30CC5139-FA72-6E92-0465-CDE791899758}"/>
              </a:ext>
            </a:extLst>
          </p:cNvPr>
          <p:cNvGraphicFramePr>
            <a:graphicFrameLocks noGrp="1"/>
          </p:cNvGraphicFramePr>
          <p:nvPr>
            <p:extLst>
              <p:ext uri="{D42A27DB-BD31-4B8C-83A1-F6EECF244321}">
                <p14:modId xmlns:p14="http://schemas.microsoft.com/office/powerpoint/2010/main" val="2056599421"/>
              </p:ext>
            </p:extLst>
          </p:nvPr>
        </p:nvGraphicFramePr>
        <p:xfrm>
          <a:off x="0" y="0"/>
          <a:ext cx="9144001" cy="5113772"/>
        </p:xfrm>
        <a:graphic>
          <a:graphicData uri="http://schemas.openxmlformats.org/drawingml/2006/table">
            <a:tbl>
              <a:tblPr firstRow="1" firstCol="1" bandRow="1">
                <a:tableStyleId>{5C22544A-7EE6-4342-B048-85BDC9FD1C3A}</a:tableStyleId>
              </a:tblPr>
              <a:tblGrid>
                <a:gridCol w="1055754">
                  <a:extLst>
                    <a:ext uri="{9D8B030D-6E8A-4147-A177-3AD203B41FA5}">
                      <a16:colId xmlns:a16="http://schemas.microsoft.com/office/drawing/2014/main" val="2212290528"/>
                    </a:ext>
                  </a:extLst>
                </a:gridCol>
                <a:gridCol w="3307051">
                  <a:extLst>
                    <a:ext uri="{9D8B030D-6E8A-4147-A177-3AD203B41FA5}">
                      <a16:colId xmlns:a16="http://schemas.microsoft.com/office/drawing/2014/main" val="1606947828"/>
                    </a:ext>
                  </a:extLst>
                </a:gridCol>
                <a:gridCol w="4781196">
                  <a:extLst>
                    <a:ext uri="{9D8B030D-6E8A-4147-A177-3AD203B41FA5}">
                      <a16:colId xmlns:a16="http://schemas.microsoft.com/office/drawing/2014/main" val="50368918"/>
                    </a:ext>
                  </a:extLst>
                </a:gridCol>
              </a:tblGrid>
              <a:tr h="712922">
                <a:tc>
                  <a:txBody>
                    <a:bodyPr/>
                    <a:lstStyle/>
                    <a:p>
                      <a:pPr marR="28575" algn="ctr">
                        <a:lnSpc>
                          <a:spcPct val="107000"/>
                        </a:lnSpc>
                        <a:spcAft>
                          <a:spcPts val="800"/>
                        </a:spcAft>
                      </a:pPr>
                      <a:r>
                        <a:rPr lang="en-US" sz="1800" b="1" dirty="0">
                          <a:solidFill>
                            <a:schemeClr val="tx1"/>
                          </a:solidFill>
                          <a:effectLst/>
                        </a:rPr>
                        <a:t>Task No </a:t>
                      </a:r>
                    </a:p>
                  </a:txBody>
                  <a:tcPr marL="48491" marR="29457" marT="9064" marB="0"/>
                </a:tc>
                <a:tc>
                  <a:txBody>
                    <a:bodyPr/>
                    <a:lstStyle/>
                    <a:p>
                      <a:pPr marR="25400" algn="ctr">
                        <a:lnSpc>
                          <a:spcPct val="107000"/>
                        </a:lnSpc>
                        <a:spcAft>
                          <a:spcPts val="800"/>
                        </a:spcAft>
                      </a:pPr>
                      <a:r>
                        <a:rPr lang="en-US" sz="1900" b="1">
                          <a:solidFill>
                            <a:schemeClr val="tx1"/>
                          </a:solidFill>
                          <a:effectLst/>
                        </a:rPr>
                        <a:t>Task Name </a:t>
                      </a:r>
                      <a:endParaRPr lang="en-US" sz="19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R="26670" algn="ctr">
                        <a:lnSpc>
                          <a:spcPct val="107000"/>
                        </a:lnSpc>
                        <a:spcAft>
                          <a:spcPts val="800"/>
                        </a:spcAft>
                      </a:pPr>
                      <a:r>
                        <a:rPr lang="en-US" sz="1900" b="1" dirty="0">
                          <a:solidFill>
                            <a:schemeClr val="tx1"/>
                          </a:solidFill>
                          <a:effectLst/>
                        </a:rPr>
                        <a:t>Description </a:t>
                      </a: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extLst>
                  <a:ext uri="{0D108BD9-81ED-4DB2-BD59-A6C34878D82A}">
                    <a16:rowId xmlns:a16="http://schemas.microsoft.com/office/drawing/2014/main" val="2450160051"/>
                  </a:ext>
                </a:extLst>
              </a:tr>
              <a:tr h="1387090">
                <a:tc>
                  <a:txBody>
                    <a:bodyPr/>
                    <a:lstStyle/>
                    <a:p>
                      <a:pPr marR="28575" algn="ctr">
                        <a:lnSpc>
                          <a:spcPct val="107000"/>
                        </a:lnSpc>
                        <a:spcAft>
                          <a:spcPts val="800"/>
                        </a:spcAft>
                      </a:pPr>
                      <a:r>
                        <a:rPr lang="en-US" sz="1400">
                          <a:solidFill>
                            <a:schemeClr val="tx1"/>
                          </a:solidFill>
                          <a:effectLst/>
                          <a:latin typeface="+mn-lt"/>
                        </a:rPr>
                        <a:t>T3.3 </a:t>
                      </a:r>
                      <a:endParaRPr lang="en-US" sz="1800">
                        <a:solidFill>
                          <a:schemeClr val="tx1"/>
                        </a:solidFill>
                        <a:effectLst/>
                        <a:latin typeface="+mn-lt"/>
                        <a:ea typeface="Calibri" panose="020F0502020204030204" pitchFamily="34" charset="0"/>
                        <a:cs typeface="Times New Roman" panose="02020603050405020304" pitchFamily="18" charset="0"/>
                      </a:endParaRPr>
                    </a:p>
                  </a:txBody>
                  <a:tcPr marL="62754" marR="38122" marT="11730" marB="0"/>
                </a:tc>
                <a:tc>
                  <a:txBody>
                    <a:bodyPr/>
                    <a:lstStyle/>
                    <a:p>
                      <a:pPr marL="1270">
                        <a:lnSpc>
                          <a:spcPct val="107000"/>
                        </a:lnSpc>
                        <a:spcAft>
                          <a:spcPts val="800"/>
                        </a:spcAft>
                      </a:pPr>
                      <a:r>
                        <a:rPr lang="en-US" sz="1800" b="1" dirty="0">
                          <a:solidFill>
                            <a:schemeClr val="tx1"/>
                          </a:solidFill>
                          <a:effectLst/>
                          <a:latin typeface="+mn-lt"/>
                        </a:rPr>
                        <a:t>Study visit </a:t>
                      </a:r>
                      <a:endParaRPr lang="en-US" sz="2400" b="1" dirty="0">
                        <a:solidFill>
                          <a:schemeClr val="tx1"/>
                        </a:solidFill>
                        <a:effectLst/>
                        <a:latin typeface="+mn-lt"/>
                        <a:ea typeface="Calibri" panose="020F0502020204030204" pitchFamily="34" charset="0"/>
                        <a:cs typeface="Times New Roman" panose="02020603050405020304" pitchFamily="18" charset="0"/>
                      </a:endParaRPr>
                    </a:p>
                  </a:txBody>
                  <a:tcPr marL="62754" marR="38122" marT="11730" marB="0"/>
                </a:tc>
                <a:tc>
                  <a:txBody>
                    <a:bodyPr/>
                    <a:lstStyle/>
                    <a:p>
                      <a:r>
                        <a:rPr lang="en-US" sz="1800" b="0" dirty="0">
                          <a:solidFill>
                            <a:schemeClr val="tx1"/>
                          </a:solidFill>
                          <a:effectLst/>
                          <a:latin typeface="+mn-lt"/>
                        </a:rPr>
                        <a:t>This study visit will be organized and hosted by AVMSS from Serbia, and assisted by SUA from Slovakia. Sixteen </a:t>
                      </a:r>
                      <a:r>
                        <a:rPr lang="en-US" sz="1800" b="0" i="0" u="none" strike="noStrike" cap="none" dirty="0">
                          <a:solidFill>
                            <a:schemeClr val="tx1"/>
                          </a:solidFill>
                          <a:effectLst/>
                          <a:latin typeface="+mn-lt"/>
                          <a:ea typeface="+mn-ea"/>
                          <a:cs typeface="+mn-cs"/>
                          <a:sym typeface="Arial"/>
                        </a:rPr>
                        <a:t>staff members will learn on-site about green teaching and learning classrooms and methodologies. The host AVMSS </a:t>
                      </a:r>
                    </a:p>
                    <a:p>
                      <a:r>
                        <a:rPr lang="en-US" sz="1800" b="0" i="0" u="none" strike="noStrike" cap="none" dirty="0">
                          <a:solidFill>
                            <a:schemeClr val="tx1"/>
                          </a:solidFill>
                          <a:effectLst/>
                          <a:latin typeface="+mn-lt"/>
                          <a:ea typeface="+mn-ea"/>
                          <a:cs typeface="+mn-cs"/>
                          <a:sym typeface="Arial"/>
                        </a:rPr>
                        <a:t>is a higher education institution whose strength is development of teaching and learning methodologies based on project approach and integrative learning which are in this case pivotal for embracing green practices. </a:t>
                      </a:r>
                    </a:p>
                    <a:p>
                      <a:r>
                        <a:rPr lang="en-US" sz="1800" b="0" i="0" u="none" strike="noStrike" cap="none" dirty="0">
                          <a:solidFill>
                            <a:schemeClr val="tx1"/>
                          </a:solidFill>
                          <a:effectLst/>
                          <a:latin typeface="+mn-lt"/>
                          <a:ea typeface="+mn-ea"/>
                          <a:cs typeface="+mn-cs"/>
                          <a:sym typeface="Arial"/>
                        </a:rPr>
                        <a:t>Study visit will take place in M? and it will gather 16 participants (4 per target partner university). It is expected that 30% of participants will be women. </a:t>
                      </a: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2754" marR="38122" marT="11730" marB="0" anchor="ctr"/>
                </a:tc>
                <a:extLst>
                  <a:ext uri="{0D108BD9-81ED-4DB2-BD59-A6C34878D82A}">
                    <a16:rowId xmlns:a16="http://schemas.microsoft.com/office/drawing/2014/main" val="2915610311"/>
                  </a:ext>
                </a:extLst>
              </a:tr>
            </a:tbl>
          </a:graphicData>
        </a:graphic>
      </p:graphicFrame>
      <p:sp>
        <p:nvSpPr>
          <p:cNvPr id="5" name="Rectangle 1">
            <a:extLst>
              <a:ext uri="{FF2B5EF4-FFF2-40B4-BE49-F238E27FC236}">
                <a16:creationId xmlns:a16="http://schemas.microsoft.com/office/drawing/2014/main" id="{F56D2399-C91C-5F74-3E5B-D9627AF8E3E1}"/>
              </a:ext>
            </a:extLst>
          </p:cNvPr>
          <p:cNvSpPr>
            <a:spLocks noChangeArrowheads="1"/>
          </p:cNvSpPr>
          <p:nvPr/>
        </p:nvSpPr>
        <p:spPr bwMode="auto">
          <a:xfrm>
            <a:off x="468313" y="2293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3999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C8AC-347E-4467-65D8-4E5E51C1B6D1}"/>
              </a:ext>
            </a:extLst>
          </p:cNvPr>
          <p:cNvSpPr>
            <a:spLocks noGrp="1"/>
          </p:cNvSpPr>
          <p:nvPr>
            <p:ph type="title"/>
          </p:nvPr>
        </p:nvSpPr>
        <p:spPr/>
        <p:txBody>
          <a:bodyPr/>
          <a:lstStyle/>
          <a:p>
            <a:endParaRPr lang="en-US"/>
          </a:p>
        </p:txBody>
      </p:sp>
      <p:graphicFrame>
        <p:nvGraphicFramePr>
          <p:cNvPr id="4" name="Table 3">
            <a:extLst>
              <a:ext uri="{FF2B5EF4-FFF2-40B4-BE49-F238E27FC236}">
                <a16:creationId xmlns:a16="http://schemas.microsoft.com/office/drawing/2014/main" id="{6D905648-7F0A-3AE2-F233-E53E18644583}"/>
              </a:ext>
            </a:extLst>
          </p:cNvPr>
          <p:cNvGraphicFramePr>
            <a:graphicFrameLocks noGrp="1"/>
          </p:cNvGraphicFramePr>
          <p:nvPr>
            <p:extLst>
              <p:ext uri="{D42A27DB-BD31-4B8C-83A1-F6EECF244321}">
                <p14:modId xmlns:p14="http://schemas.microsoft.com/office/powerpoint/2010/main" val="526345079"/>
              </p:ext>
            </p:extLst>
          </p:nvPr>
        </p:nvGraphicFramePr>
        <p:xfrm>
          <a:off x="0" y="0"/>
          <a:ext cx="9144000" cy="5143500"/>
        </p:xfrm>
        <a:graphic>
          <a:graphicData uri="http://schemas.openxmlformats.org/drawingml/2006/table">
            <a:tbl>
              <a:tblPr firstRow="1" firstCol="1" bandRow="1">
                <a:tableStyleId>{5C22544A-7EE6-4342-B048-85BDC9FD1C3A}</a:tableStyleId>
              </a:tblPr>
              <a:tblGrid>
                <a:gridCol w="1055753">
                  <a:extLst>
                    <a:ext uri="{9D8B030D-6E8A-4147-A177-3AD203B41FA5}">
                      <a16:colId xmlns:a16="http://schemas.microsoft.com/office/drawing/2014/main" val="1621680563"/>
                    </a:ext>
                  </a:extLst>
                </a:gridCol>
                <a:gridCol w="3307050">
                  <a:extLst>
                    <a:ext uri="{9D8B030D-6E8A-4147-A177-3AD203B41FA5}">
                      <a16:colId xmlns:a16="http://schemas.microsoft.com/office/drawing/2014/main" val="1422983268"/>
                    </a:ext>
                  </a:extLst>
                </a:gridCol>
                <a:gridCol w="4781197">
                  <a:extLst>
                    <a:ext uri="{9D8B030D-6E8A-4147-A177-3AD203B41FA5}">
                      <a16:colId xmlns:a16="http://schemas.microsoft.com/office/drawing/2014/main" val="3654880227"/>
                    </a:ext>
                  </a:extLst>
                </a:gridCol>
              </a:tblGrid>
              <a:tr h="423880">
                <a:tc>
                  <a:txBody>
                    <a:bodyPr/>
                    <a:lstStyle/>
                    <a:p>
                      <a:pPr marR="28575" algn="ctr">
                        <a:lnSpc>
                          <a:spcPct val="107000"/>
                        </a:lnSpc>
                        <a:spcAft>
                          <a:spcPts val="800"/>
                        </a:spcAft>
                      </a:pPr>
                      <a:r>
                        <a:rPr lang="en-US" sz="1800" b="1" dirty="0">
                          <a:solidFill>
                            <a:schemeClr val="tx1"/>
                          </a:solidFill>
                          <a:effectLst/>
                        </a:rPr>
                        <a:t>Task No </a:t>
                      </a:r>
                    </a:p>
                  </a:txBody>
                  <a:tcPr marL="48491" marR="29457" marT="9064" marB="0"/>
                </a:tc>
                <a:tc>
                  <a:txBody>
                    <a:bodyPr/>
                    <a:lstStyle/>
                    <a:p>
                      <a:pPr marR="25400" algn="ctr">
                        <a:lnSpc>
                          <a:spcPct val="107000"/>
                        </a:lnSpc>
                        <a:spcAft>
                          <a:spcPts val="800"/>
                        </a:spcAft>
                      </a:pPr>
                      <a:r>
                        <a:rPr lang="en-US" sz="1900" b="1" dirty="0">
                          <a:solidFill>
                            <a:schemeClr val="tx1"/>
                          </a:solidFill>
                          <a:effectLst/>
                        </a:rPr>
                        <a:t>Task Name </a:t>
                      </a: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tc>
                  <a:txBody>
                    <a:bodyPr/>
                    <a:lstStyle/>
                    <a:p>
                      <a:pPr marR="26670" algn="ctr">
                        <a:lnSpc>
                          <a:spcPct val="107000"/>
                        </a:lnSpc>
                        <a:spcAft>
                          <a:spcPts val="800"/>
                        </a:spcAft>
                      </a:pPr>
                      <a:r>
                        <a:rPr lang="en-US" sz="1900" b="1" dirty="0">
                          <a:solidFill>
                            <a:schemeClr val="tx1"/>
                          </a:solidFill>
                          <a:effectLst/>
                        </a:rPr>
                        <a:t>Description </a:t>
                      </a:r>
                      <a:endParaRPr lang="en-US" sz="1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491" marR="29457" marT="9064" marB="0"/>
                </a:tc>
                <a:extLst>
                  <a:ext uri="{0D108BD9-81ED-4DB2-BD59-A6C34878D82A}">
                    <a16:rowId xmlns:a16="http://schemas.microsoft.com/office/drawing/2014/main" val="3004129755"/>
                  </a:ext>
                </a:extLst>
              </a:tr>
              <a:tr h="4719620">
                <a:tc>
                  <a:txBody>
                    <a:bodyPr/>
                    <a:lstStyle/>
                    <a:p>
                      <a:pPr marR="33020" algn="ctr">
                        <a:lnSpc>
                          <a:spcPct val="107000"/>
                        </a:lnSpc>
                        <a:spcAft>
                          <a:spcPts val="800"/>
                        </a:spcAft>
                      </a:pPr>
                      <a:r>
                        <a:rPr lang="en-US" sz="1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rPr>
                        <a:t>T 3.4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40" marR="37465" marT="12700" marB="0"/>
                </a:tc>
                <a:tc>
                  <a:txBody>
                    <a:bodyPr/>
                    <a:lstStyle/>
                    <a:p>
                      <a:pPr marL="2540">
                        <a:lnSpc>
                          <a:spcPct val="107000"/>
                        </a:lnSpc>
                        <a:spcAft>
                          <a:spcPts val="800"/>
                        </a:spcAft>
                      </a:pPr>
                      <a:r>
                        <a:rPr lang="en-US" sz="1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rPr>
                        <a:t>Development of green university innovation hackathons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40" marR="37465" marT="12700" marB="0"/>
                </a:tc>
                <a:tc>
                  <a:txBody>
                    <a:bodyPr/>
                    <a:lstStyle/>
                    <a:p>
                      <a:pPr marL="2540" marR="5080">
                        <a:lnSpc>
                          <a:spcPct val="107000"/>
                        </a:lnSpc>
                        <a:spcAft>
                          <a:spcPts val="800"/>
                        </a:spcAft>
                      </a:pPr>
                      <a:r>
                        <a:rPr lang="en-US" sz="1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rPr>
                        <a:t>Hackathons are relatively new events in the Western Balkan countries and four target universities will need to develop guidelines for organizing these complex but innovative events. These guidelines will be developed through one organized online meeting in M21. The meeting is to last for 5 hours and it will include representatives of all partner institutions (at least two per partner, and at least 30% female participants). Participants will decide on the steps as to how to organize hackathons: setting the goal, date, place and time, marketing the event in a green way, recruiting the sponsors, devising registration forms, branding winning ideas, etc.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40" marR="37465" marT="12700" marB="0" anchor="ctr"/>
                </a:tc>
                <a:extLst>
                  <a:ext uri="{0D108BD9-81ED-4DB2-BD59-A6C34878D82A}">
                    <a16:rowId xmlns:a16="http://schemas.microsoft.com/office/drawing/2014/main" val="1475929727"/>
                  </a:ext>
                </a:extLst>
              </a:tr>
            </a:tbl>
          </a:graphicData>
        </a:graphic>
      </p:graphicFrame>
    </p:spTree>
    <p:extLst>
      <p:ext uri="{BB962C8B-B14F-4D97-AF65-F5344CB8AC3E}">
        <p14:creationId xmlns:p14="http://schemas.microsoft.com/office/powerpoint/2010/main" val="483222847"/>
      </p:ext>
    </p:extLst>
  </p:cSld>
  <p:clrMapOvr>
    <a:masterClrMapping/>
  </p:clrMapOvr>
</p:sld>
</file>

<file path=ppt/theme/theme1.xml><?xml version="1.0" encoding="utf-8"?>
<a:theme xmlns:a="http://schemas.openxmlformats.org/drawingml/2006/main" name="vaspks_sabl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1248</Words>
  <Application>Microsoft Office PowerPoint</Application>
  <PresentationFormat>On-screen Show (16:9)</PresentationFormat>
  <Paragraphs>109</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vaspks_sablon</vt:lpstr>
      <vt:lpstr>KICK-OFF MEETING</vt:lpstr>
      <vt:lpstr>WP3 – GREEN TRANSITION IN TEACHING, LEARNING AND RESEARCH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MEETING</dc:title>
  <cp:lastModifiedBy>aleksandar vasic</cp:lastModifiedBy>
  <cp:revision>7</cp:revision>
  <dcterms:modified xsi:type="dcterms:W3CDTF">2023-03-29T08:09:57Z</dcterms:modified>
</cp:coreProperties>
</file>