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71" r:id="rId4"/>
    <p:sldId id="272" r:id="rId5"/>
    <p:sldId id="274" r:id="rId6"/>
    <p:sldId id="273" r:id="rId7"/>
    <p:sldId id="275" r:id="rId8"/>
    <p:sldId id="276" r:id="rId9"/>
    <p:sldId id="277" r:id="rId10"/>
    <p:sldId id="312" r:id="rId11"/>
    <p:sldId id="313" r:id="rId12"/>
    <p:sldId id="314" r:id="rId13"/>
    <p:sldId id="315" r:id="rId14"/>
    <p:sldId id="316" r:id="rId15"/>
    <p:sldId id="317" r:id="rId16"/>
    <p:sldId id="31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nad Markovic" initials="NM" lastIdx="1" clrIdx="0">
    <p:extLst>
      <p:ext uri="{19B8F6BF-5375-455C-9EA6-DF929625EA0E}">
        <p15:presenceInfo xmlns:p15="http://schemas.microsoft.com/office/powerpoint/2012/main" userId="Nenad Markovi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76" autoAdjust="0"/>
    <p:restoredTop sz="94660"/>
  </p:normalViewPr>
  <p:slideViewPr>
    <p:cSldViewPr snapToGrid="0">
      <p:cViewPr varScale="1">
        <p:scale>
          <a:sx n="83" d="100"/>
          <a:sy n="83" d="100"/>
        </p:scale>
        <p:origin x="95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DFEE26-B439-4281-B376-FA1B0ACF2B61}"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en-US"/>
        </a:p>
      </dgm:t>
    </dgm:pt>
    <dgm:pt modelId="{2403F9BD-5361-4F7F-B554-4C9C16A115D5}">
      <dgm:prSet phldrT="[Text]"/>
      <dgm:spPr/>
      <dgm:t>
        <a:bodyPr/>
        <a:lstStyle/>
        <a:p>
          <a:r>
            <a:rPr lang="sr-Latn-BA" dirty="0" smtClean="0"/>
            <a:t>GROWTH</a:t>
          </a:r>
          <a:endParaRPr lang="en-US" dirty="0"/>
        </a:p>
      </dgm:t>
    </dgm:pt>
    <dgm:pt modelId="{517F859F-3693-4C04-B44E-56C8B4BA65F2}" type="parTrans" cxnId="{3BACBC7C-CBC0-4585-A56F-172BCA8468B4}">
      <dgm:prSet/>
      <dgm:spPr/>
      <dgm:t>
        <a:bodyPr/>
        <a:lstStyle/>
        <a:p>
          <a:endParaRPr lang="en-US"/>
        </a:p>
      </dgm:t>
    </dgm:pt>
    <dgm:pt modelId="{C0223885-9890-424E-AD69-363B98C526F2}" type="sibTrans" cxnId="{3BACBC7C-CBC0-4585-A56F-172BCA8468B4}">
      <dgm:prSet/>
      <dgm:spPr/>
      <dgm:t>
        <a:bodyPr/>
        <a:lstStyle/>
        <a:p>
          <a:endParaRPr lang="en-US"/>
        </a:p>
      </dgm:t>
    </dgm:pt>
    <dgm:pt modelId="{D5004052-ACB5-4F72-AC3B-020CB9B92CD2}">
      <dgm:prSet phldrT="[Text]" custT="1"/>
      <dgm:spPr>
        <a:solidFill>
          <a:schemeClr val="accent2">
            <a:lumMod val="75000"/>
          </a:schemeClr>
        </a:solidFill>
      </dgm:spPr>
      <dgm:t>
        <a:bodyPr/>
        <a:lstStyle/>
        <a:p>
          <a:r>
            <a:rPr lang="sr-Latn-BA" sz="1500" b="1" dirty="0" smtClean="0"/>
            <a:t>WP1</a:t>
          </a:r>
          <a:r>
            <a:rPr lang="sr-Latn-BA" sz="1500" dirty="0" smtClean="0"/>
            <a:t>        </a:t>
          </a:r>
          <a:r>
            <a:rPr lang="en-US" sz="1500" dirty="0" smtClean="0"/>
            <a:t>Project </a:t>
          </a:r>
          <a:r>
            <a:rPr lang="sr-Latn-BA" sz="1500" dirty="0" smtClean="0"/>
            <a:t>preparation</a:t>
          </a:r>
          <a:endParaRPr lang="en-US" sz="1500" dirty="0"/>
        </a:p>
      </dgm:t>
    </dgm:pt>
    <dgm:pt modelId="{BC65D6A2-FA6B-4C11-B63B-5243499476E6}" type="parTrans" cxnId="{F64014FE-ED2E-4225-9B54-D9A565A4B00D}">
      <dgm:prSet/>
      <dgm:spPr/>
      <dgm:t>
        <a:bodyPr/>
        <a:lstStyle/>
        <a:p>
          <a:endParaRPr lang="en-US"/>
        </a:p>
      </dgm:t>
    </dgm:pt>
    <dgm:pt modelId="{BD0873BF-8525-4F25-A9F0-DB2FB0889E4D}" type="sibTrans" cxnId="{F64014FE-ED2E-4225-9B54-D9A565A4B00D}">
      <dgm:prSet/>
      <dgm:spPr/>
      <dgm:t>
        <a:bodyPr/>
        <a:lstStyle/>
        <a:p>
          <a:endParaRPr lang="en-US"/>
        </a:p>
      </dgm:t>
    </dgm:pt>
    <dgm:pt modelId="{1EBDB605-9B57-41EC-B7FA-573308C0214B}">
      <dgm:prSet phldrT="[Text]" custT="1"/>
      <dgm:spPr/>
      <dgm:t>
        <a:bodyPr/>
        <a:lstStyle/>
        <a:p>
          <a:r>
            <a:rPr lang="sr-Latn-BA" sz="1500" b="1" dirty="0" smtClean="0"/>
            <a:t>WP2</a:t>
          </a:r>
          <a:r>
            <a:rPr lang="sr-Latn-BA" sz="1500" dirty="0" smtClean="0"/>
            <a:t>     Optimization of HEIs environment</a:t>
          </a:r>
          <a:endParaRPr lang="en-US" sz="1500" dirty="0"/>
        </a:p>
      </dgm:t>
    </dgm:pt>
    <dgm:pt modelId="{14037648-CDE9-43B0-BB9B-444DEB93D32A}" type="parTrans" cxnId="{AF256DB9-00BF-4F68-AE65-598CE5E67CF2}">
      <dgm:prSet/>
      <dgm:spPr/>
      <dgm:t>
        <a:bodyPr/>
        <a:lstStyle/>
        <a:p>
          <a:endParaRPr lang="en-US"/>
        </a:p>
      </dgm:t>
    </dgm:pt>
    <dgm:pt modelId="{61AC508D-2AC0-4CB6-90E7-0CBF97D158D6}" type="sibTrans" cxnId="{AF256DB9-00BF-4F68-AE65-598CE5E67CF2}">
      <dgm:prSet/>
      <dgm:spPr/>
      <dgm:t>
        <a:bodyPr/>
        <a:lstStyle/>
        <a:p>
          <a:endParaRPr lang="en-US"/>
        </a:p>
      </dgm:t>
    </dgm:pt>
    <dgm:pt modelId="{B39402E4-098B-43BD-978B-1086C4A077D5}">
      <dgm:prSet phldrT="[Text]" custT="1"/>
      <dgm:spPr/>
      <dgm:t>
        <a:bodyPr/>
        <a:lstStyle/>
        <a:p>
          <a:r>
            <a:rPr lang="sr-Latn-BA" sz="1300" b="1" dirty="0" smtClean="0"/>
            <a:t>WP3   </a:t>
          </a:r>
          <a:r>
            <a:rPr lang="sr-Latn-BA" sz="1300" dirty="0" smtClean="0"/>
            <a:t>       Green transition in teaching, learning and research</a:t>
          </a:r>
          <a:endParaRPr lang="en-US" sz="1300" dirty="0"/>
        </a:p>
      </dgm:t>
    </dgm:pt>
    <dgm:pt modelId="{35E1778A-0D72-401D-B0A2-60CEF0A58DE8}" type="parTrans" cxnId="{19F52301-8E2C-4573-998A-53B4244CBC86}">
      <dgm:prSet/>
      <dgm:spPr/>
      <dgm:t>
        <a:bodyPr/>
        <a:lstStyle/>
        <a:p>
          <a:endParaRPr lang="en-US"/>
        </a:p>
      </dgm:t>
    </dgm:pt>
    <dgm:pt modelId="{A07D0245-B297-4C70-9E69-3BB560CFFCC0}" type="sibTrans" cxnId="{19F52301-8E2C-4573-998A-53B4244CBC86}">
      <dgm:prSet/>
      <dgm:spPr/>
      <dgm:t>
        <a:bodyPr/>
        <a:lstStyle/>
        <a:p>
          <a:endParaRPr lang="en-US"/>
        </a:p>
      </dgm:t>
    </dgm:pt>
    <dgm:pt modelId="{A32E8B28-1682-44FC-B4BC-E1744B5ECE61}">
      <dgm:prSet phldrT="[Text]" custT="1"/>
      <dgm:spPr/>
      <dgm:t>
        <a:bodyPr/>
        <a:lstStyle/>
        <a:p>
          <a:r>
            <a:rPr lang="sr-Latn-BA" sz="1500" dirty="0" smtClean="0"/>
            <a:t>WP5        Communication &amp; exploitation</a:t>
          </a:r>
          <a:endParaRPr lang="en-US" sz="1500" dirty="0"/>
        </a:p>
      </dgm:t>
    </dgm:pt>
    <dgm:pt modelId="{924ACCE2-2055-4613-A20D-F0333B30F57E}" type="parTrans" cxnId="{2A813BAF-826C-426E-8DC6-1617D898BF93}">
      <dgm:prSet/>
      <dgm:spPr/>
      <dgm:t>
        <a:bodyPr/>
        <a:lstStyle/>
        <a:p>
          <a:endParaRPr lang="en-US"/>
        </a:p>
      </dgm:t>
    </dgm:pt>
    <dgm:pt modelId="{60EA14BF-07E8-4038-AB7A-2600BD8BCD2E}" type="sibTrans" cxnId="{2A813BAF-826C-426E-8DC6-1617D898BF93}">
      <dgm:prSet/>
      <dgm:spPr/>
      <dgm:t>
        <a:bodyPr/>
        <a:lstStyle/>
        <a:p>
          <a:endParaRPr lang="en-US"/>
        </a:p>
      </dgm:t>
    </dgm:pt>
    <dgm:pt modelId="{CE003F45-47A8-49B6-A207-CFCCC3871515}">
      <dgm:prSet phldrT="[Text]" custT="1"/>
      <dgm:spPr/>
      <dgm:t>
        <a:bodyPr/>
        <a:lstStyle/>
        <a:p>
          <a:r>
            <a:rPr lang="sr-Latn-BA" sz="1500" b="1" dirty="0" smtClean="0"/>
            <a:t>WP4</a:t>
          </a:r>
          <a:r>
            <a:rPr lang="sr-Latn-BA" sz="1500" dirty="0" smtClean="0"/>
            <a:t>       Introduction of digital &amp; sustainable academic mobility</a:t>
          </a:r>
          <a:endParaRPr lang="en-US" sz="1500" dirty="0"/>
        </a:p>
      </dgm:t>
    </dgm:pt>
    <dgm:pt modelId="{592D83CE-8535-4532-B656-9351237F6E32}" type="parTrans" cxnId="{533358F9-EFD6-4CCD-A8E7-56F62DD091C3}">
      <dgm:prSet/>
      <dgm:spPr/>
      <dgm:t>
        <a:bodyPr/>
        <a:lstStyle/>
        <a:p>
          <a:endParaRPr lang="en-US"/>
        </a:p>
      </dgm:t>
    </dgm:pt>
    <dgm:pt modelId="{E801C070-750F-4B82-B309-D13C093989B3}" type="sibTrans" cxnId="{533358F9-EFD6-4CCD-A8E7-56F62DD091C3}">
      <dgm:prSet/>
      <dgm:spPr/>
      <dgm:t>
        <a:bodyPr/>
        <a:lstStyle/>
        <a:p>
          <a:endParaRPr lang="en-US"/>
        </a:p>
      </dgm:t>
    </dgm:pt>
    <dgm:pt modelId="{6E65F654-24E3-480F-8A4D-4969A7B66B9E}">
      <dgm:prSet phldrT="[Text]" custT="1"/>
      <dgm:spPr>
        <a:solidFill>
          <a:schemeClr val="accent6">
            <a:lumMod val="75000"/>
          </a:schemeClr>
        </a:solidFill>
      </dgm:spPr>
      <dgm:t>
        <a:bodyPr/>
        <a:lstStyle/>
        <a:p>
          <a:r>
            <a:rPr lang="sr-Latn-BA" sz="1500" dirty="0" smtClean="0"/>
            <a:t>WP6         Project management and quality control</a:t>
          </a:r>
          <a:endParaRPr lang="en-US" sz="1500" dirty="0"/>
        </a:p>
      </dgm:t>
    </dgm:pt>
    <dgm:pt modelId="{54B0A04A-625A-4072-B409-79EF2FEA9ACF}" type="parTrans" cxnId="{C527BEDE-9656-4E5B-91DF-42A7B0A988F6}">
      <dgm:prSet/>
      <dgm:spPr/>
      <dgm:t>
        <a:bodyPr/>
        <a:lstStyle/>
        <a:p>
          <a:endParaRPr lang="en-US"/>
        </a:p>
      </dgm:t>
    </dgm:pt>
    <dgm:pt modelId="{E8CDEB67-7890-4D57-85E9-730927D530AB}" type="sibTrans" cxnId="{C527BEDE-9656-4E5B-91DF-42A7B0A988F6}">
      <dgm:prSet/>
      <dgm:spPr/>
      <dgm:t>
        <a:bodyPr/>
        <a:lstStyle/>
        <a:p>
          <a:endParaRPr lang="en-US"/>
        </a:p>
      </dgm:t>
    </dgm:pt>
    <dgm:pt modelId="{A778E1D5-9B59-414C-BF74-66B8599DD9C2}" type="pres">
      <dgm:prSet presAssocID="{BFDFEE26-B439-4281-B376-FA1B0ACF2B61}" presName="Name0" presStyleCnt="0">
        <dgm:presLayoutVars>
          <dgm:chMax val="1"/>
          <dgm:chPref val="1"/>
          <dgm:dir/>
          <dgm:animOne val="branch"/>
          <dgm:animLvl val="lvl"/>
        </dgm:presLayoutVars>
      </dgm:prSet>
      <dgm:spPr/>
      <dgm:t>
        <a:bodyPr/>
        <a:lstStyle/>
        <a:p>
          <a:endParaRPr lang="en-US"/>
        </a:p>
      </dgm:t>
    </dgm:pt>
    <dgm:pt modelId="{37A78CFF-7146-48CC-87FE-3D63502AC363}" type="pres">
      <dgm:prSet presAssocID="{2403F9BD-5361-4F7F-B554-4C9C16A115D5}" presName="singleCycle" presStyleCnt="0"/>
      <dgm:spPr/>
    </dgm:pt>
    <dgm:pt modelId="{E7420F2B-B97C-4B14-BE0A-26656421A7AD}" type="pres">
      <dgm:prSet presAssocID="{2403F9BD-5361-4F7F-B554-4C9C16A115D5}" presName="singleCenter" presStyleLbl="node1" presStyleIdx="0" presStyleCnt="7">
        <dgm:presLayoutVars>
          <dgm:chMax val="7"/>
          <dgm:chPref val="7"/>
        </dgm:presLayoutVars>
      </dgm:prSet>
      <dgm:spPr/>
      <dgm:t>
        <a:bodyPr/>
        <a:lstStyle/>
        <a:p>
          <a:endParaRPr lang="en-US"/>
        </a:p>
      </dgm:t>
    </dgm:pt>
    <dgm:pt modelId="{7D0D0F38-C131-4724-AB3A-970840480021}" type="pres">
      <dgm:prSet presAssocID="{BC65D6A2-FA6B-4C11-B63B-5243499476E6}" presName="Name56" presStyleLbl="parChTrans1D2" presStyleIdx="0" presStyleCnt="6"/>
      <dgm:spPr/>
      <dgm:t>
        <a:bodyPr/>
        <a:lstStyle/>
        <a:p>
          <a:endParaRPr lang="en-US"/>
        </a:p>
      </dgm:t>
    </dgm:pt>
    <dgm:pt modelId="{402B916D-BF16-4C22-AE7B-7C58A3362C85}" type="pres">
      <dgm:prSet presAssocID="{D5004052-ACB5-4F72-AC3B-020CB9B92CD2}" presName="text0" presStyleLbl="node1" presStyleIdx="1" presStyleCnt="7" custScaleX="137671" custScaleY="137671">
        <dgm:presLayoutVars>
          <dgm:bulletEnabled val="1"/>
        </dgm:presLayoutVars>
      </dgm:prSet>
      <dgm:spPr/>
      <dgm:t>
        <a:bodyPr/>
        <a:lstStyle/>
        <a:p>
          <a:endParaRPr lang="en-US"/>
        </a:p>
      </dgm:t>
    </dgm:pt>
    <dgm:pt modelId="{1D23AD88-5CDD-4C4C-A4BC-DDD3CAA24CFF}" type="pres">
      <dgm:prSet presAssocID="{14037648-CDE9-43B0-BB9B-444DEB93D32A}" presName="Name56" presStyleLbl="parChTrans1D2" presStyleIdx="1" presStyleCnt="6"/>
      <dgm:spPr/>
      <dgm:t>
        <a:bodyPr/>
        <a:lstStyle/>
        <a:p>
          <a:endParaRPr lang="en-US"/>
        </a:p>
      </dgm:t>
    </dgm:pt>
    <dgm:pt modelId="{389ADBE1-A0AC-4DDF-8B74-460001D95BF1}" type="pres">
      <dgm:prSet presAssocID="{1EBDB605-9B57-41EC-B7FA-573308C0214B}" presName="text0" presStyleLbl="node1" presStyleIdx="2" presStyleCnt="7" custScaleX="137671" custScaleY="137671">
        <dgm:presLayoutVars>
          <dgm:bulletEnabled val="1"/>
        </dgm:presLayoutVars>
      </dgm:prSet>
      <dgm:spPr/>
      <dgm:t>
        <a:bodyPr/>
        <a:lstStyle/>
        <a:p>
          <a:endParaRPr lang="en-US"/>
        </a:p>
      </dgm:t>
    </dgm:pt>
    <dgm:pt modelId="{41891850-8E09-4A80-A107-69E79BC34A9A}" type="pres">
      <dgm:prSet presAssocID="{35E1778A-0D72-401D-B0A2-60CEF0A58DE8}" presName="Name56" presStyleLbl="parChTrans1D2" presStyleIdx="2" presStyleCnt="6"/>
      <dgm:spPr/>
      <dgm:t>
        <a:bodyPr/>
        <a:lstStyle/>
        <a:p>
          <a:endParaRPr lang="en-US"/>
        </a:p>
      </dgm:t>
    </dgm:pt>
    <dgm:pt modelId="{2B96F671-71B0-48A5-87B4-6B3F94E207F2}" type="pres">
      <dgm:prSet presAssocID="{B39402E4-098B-43BD-978B-1086C4A077D5}" presName="text0" presStyleLbl="node1" presStyleIdx="3" presStyleCnt="7" custScaleX="137671" custScaleY="137671">
        <dgm:presLayoutVars>
          <dgm:bulletEnabled val="1"/>
        </dgm:presLayoutVars>
      </dgm:prSet>
      <dgm:spPr/>
      <dgm:t>
        <a:bodyPr/>
        <a:lstStyle/>
        <a:p>
          <a:endParaRPr lang="en-US"/>
        </a:p>
      </dgm:t>
    </dgm:pt>
    <dgm:pt modelId="{1EBA9F02-259C-4D61-B4A5-56D28889F964}" type="pres">
      <dgm:prSet presAssocID="{592D83CE-8535-4532-B656-9351237F6E32}" presName="Name56" presStyleLbl="parChTrans1D2" presStyleIdx="3" presStyleCnt="6"/>
      <dgm:spPr/>
      <dgm:t>
        <a:bodyPr/>
        <a:lstStyle/>
        <a:p>
          <a:endParaRPr lang="en-US"/>
        </a:p>
      </dgm:t>
    </dgm:pt>
    <dgm:pt modelId="{4D014826-CBFD-4F79-BA5E-196FA9C038E3}" type="pres">
      <dgm:prSet presAssocID="{CE003F45-47A8-49B6-A207-CFCCC3871515}" presName="text0" presStyleLbl="node1" presStyleIdx="4" presStyleCnt="7" custScaleX="137671" custScaleY="137671">
        <dgm:presLayoutVars>
          <dgm:bulletEnabled val="1"/>
        </dgm:presLayoutVars>
      </dgm:prSet>
      <dgm:spPr/>
      <dgm:t>
        <a:bodyPr/>
        <a:lstStyle/>
        <a:p>
          <a:endParaRPr lang="en-US"/>
        </a:p>
      </dgm:t>
    </dgm:pt>
    <dgm:pt modelId="{72008E88-3B4A-4CAE-A91D-4AD29B8E2EAC}" type="pres">
      <dgm:prSet presAssocID="{924ACCE2-2055-4613-A20D-F0333B30F57E}" presName="Name56" presStyleLbl="parChTrans1D2" presStyleIdx="4" presStyleCnt="6"/>
      <dgm:spPr/>
      <dgm:t>
        <a:bodyPr/>
        <a:lstStyle/>
        <a:p>
          <a:endParaRPr lang="en-US"/>
        </a:p>
      </dgm:t>
    </dgm:pt>
    <dgm:pt modelId="{969AA269-A558-4D8B-A6E3-AAEE8714470B}" type="pres">
      <dgm:prSet presAssocID="{A32E8B28-1682-44FC-B4BC-E1744B5ECE61}" presName="text0" presStyleLbl="node1" presStyleIdx="5" presStyleCnt="7" custScaleX="137671" custScaleY="137671">
        <dgm:presLayoutVars>
          <dgm:bulletEnabled val="1"/>
        </dgm:presLayoutVars>
      </dgm:prSet>
      <dgm:spPr/>
      <dgm:t>
        <a:bodyPr/>
        <a:lstStyle/>
        <a:p>
          <a:endParaRPr lang="en-US"/>
        </a:p>
      </dgm:t>
    </dgm:pt>
    <dgm:pt modelId="{A39AA604-B1CA-4071-AA9F-4ED97E8B9803}" type="pres">
      <dgm:prSet presAssocID="{54B0A04A-625A-4072-B409-79EF2FEA9ACF}" presName="Name56" presStyleLbl="parChTrans1D2" presStyleIdx="5" presStyleCnt="6"/>
      <dgm:spPr/>
      <dgm:t>
        <a:bodyPr/>
        <a:lstStyle/>
        <a:p>
          <a:endParaRPr lang="en-US"/>
        </a:p>
      </dgm:t>
    </dgm:pt>
    <dgm:pt modelId="{1816FB3D-9A14-4D1F-B0B6-C6161795CB83}" type="pres">
      <dgm:prSet presAssocID="{6E65F654-24E3-480F-8A4D-4969A7B66B9E}" presName="text0" presStyleLbl="node1" presStyleIdx="6" presStyleCnt="7" custScaleX="144730" custScaleY="143383">
        <dgm:presLayoutVars>
          <dgm:bulletEnabled val="1"/>
        </dgm:presLayoutVars>
      </dgm:prSet>
      <dgm:spPr/>
      <dgm:t>
        <a:bodyPr/>
        <a:lstStyle/>
        <a:p>
          <a:endParaRPr lang="en-US"/>
        </a:p>
      </dgm:t>
    </dgm:pt>
  </dgm:ptLst>
  <dgm:cxnLst>
    <dgm:cxn modelId="{533358F9-EFD6-4CCD-A8E7-56F62DD091C3}" srcId="{2403F9BD-5361-4F7F-B554-4C9C16A115D5}" destId="{CE003F45-47A8-49B6-A207-CFCCC3871515}" srcOrd="3" destOrd="0" parTransId="{592D83CE-8535-4532-B656-9351237F6E32}" sibTransId="{E801C070-750F-4B82-B309-D13C093989B3}"/>
    <dgm:cxn modelId="{9864BC77-7EC4-400F-9216-2BBBB1DA8FE5}" type="presOf" srcId="{CE003F45-47A8-49B6-A207-CFCCC3871515}" destId="{4D014826-CBFD-4F79-BA5E-196FA9C038E3}" srcOrd="0" destOrd="0" presId="urn:microsoft.com/office/officeart/2008/layout/RadialCluster"/>
    <dgm:cxn modelId="{AF256DB9-00BF-4F68-AE65-598CE5E67CF2}" srcId="{2403F9BD-5361-4F7F-B554-4C9C16A115D5}" destId="{1EBDB605-9B57-41EC-B7FA-573308C0214B}" srcOrd="1" destOrd="0" parTransId="{14037648-CDE9-43B0-BB9B-444DEB93D32A}" sibTransId="{61AC508D-2AC0-4CB6-90E7-0CBF97D158D6}"/>
    <dgm:cxn modelId="{F64014FE-ED2E-4225-9B54-D9A565A4B00D}" srcId="{2403F9BD-5361-4F7F-B554-4C9C16A115D5}" destId="{D5004052-ACB5-4F72-AC3B-020CB9B92CD2}" srcOrd="0" destOrd="0" parTransId="{BC65D6A2-FA6B-4C11-B63B-5243499476E6}" sibTransId="{BD0873BF-8525-4F25-A9F0-DB2FB0889E4D}"/>
    <dgm:cxn modelId="{3BACBC7C-CBC0-4585-A56F-172BCA8468B4}" srcId="{BFDFEE26-B439-4281-B376-FA1B0ACF2B61}" destId="{2403F9BD-5361-4F7F-B554-4C9C16A115D5}" srcOrd="0" destOrd="0" parTransId="{517F859F-3693-4C04-B44E-56C8B4BA65F2}" sibTransId="{C0223885-9890-424E-AD69-363B98C526F2}"/>
    <dgm:cxn modelId="{8156FED9-4C2C-416F-992F-07996B981FC0}" type="presOf" srcId="{35E1778A-0D72-401D-B0A2-60CEF0A58DE8}" destId="{41891850-8E09-4A80-A107-69E79BC34A9A}" srcOrd="0" destOrd="0" presId="urn:microsoft.com/office/officeart/2008/layout/RadialCluster"/>
    <dgm:cxn modelId="{86DBAD7C-58D3-41CF-9255-B662CF9B761F}" type="presOf" srcId="{A32E8B28-1682-44FC-B4BC-E1744B5ECE61}" destId="{969AA269-A558-4D8B-A6E3-AAEE8714470B}" srcOrd="0" destOrd="0" presId="urn:microsoft.com/office/officeart/2008/layout/RadialCluster"/>
    <dgm:cxn modelId="{C527BEDE-9656-4E5B-91DF-42A7B0A988F6}" srcId="{2403F9BD-5361-4F7F-B554-4C9C16A115D5}" destId="{6E65F654-24E3-480F-8A4D-4969A7B66B9E}" srcOrd="5" destOrd="0" parTransId="{54B0A04A-625A-4072-B409-79EF2FEA9ACF}" sibTransId="{E8CDEB67-7890-4D57-85E9-730927D530AB}"/>
    <dgm:cxn modelId="{86AF2AD5-DA62-4BC9-9CB9-EB845EBF6C3E}" type="presOf" srcId="{924ACCE2-2055-4613-A20D-F0333B30F57E}" destId="{72008E88-3B4A-4CAE-A91D-4AD29B8E2EAC}" srcOrd="0" destOrd="0" presId="urn:microsoft.com/office/officeart/2008/layout/RadialCluster"/>
    <dgm:cxn modelId="{796C3083-9214-4352-9C11-228187154652}" type="presOf" srcId="{6E65F654-24E3-480F-8A4D-4969A7B66B9E}" destId="{1816FB3D-9A14-4D1F-B0B6-C6161795CB83}" srcOrd="0" destOrd="0" presId="urn:microsoft.com/office/officeart/2008/layout/RadialCluster"/>
    <dgm:cxn modelId="{65DAF868-8F42-4F5E-A5FC-46E2CFE4EA0C}" type="presOf" srcId="{54B0A04A-625A-4072-B409-79EF2FEA9ACF}" destId="{A39AA604-B1CA-4071-AA9F-4ED97E8B9803}" srcOrd="0" destOrd="0" presId="urn:microsoft.com/office/officeart/2008/layout/RadialCluster"/>
    <dgm:cxn modelId="{C46AB91D-CDF4-4DE9-87C2-433AF989BA89}" type="presOf" srcId="{B39402E4-098B-43BD-978B-1086C4A077D5}" destId="{2B96F671-71B0-48A5-87B4-6B3F94E207F2}" srcOrd="0" destOrd="0" presId="urn:microsoft.com/office/officeart/2008/layout/RadialCluster"/>
    <dgm:cxn modelId="{E565BF6F-037F-41E6-9893-DAF75773EDF5}" type="presOf" srcId="{1EBDB605-9B57-41EC-B7FA-573308C0214B}" destId="{389ADBE1-A0AC-4DDF-8B74-460001D95BF1}" srcOrd="0" destOrd="0" presId="urn:microsoft.com/office/officeart/2008/layout/RadialCluster"/>
    <dgm:cxn modelId="{2A813BAF-826C-426E-8DC6-1617D898BF93}" srcId="{2403F9BD-5361-4F7F-B554-4C9C16A115D5}" destId="{A32E8B28-1682-44FC-B4BC-E1744B5ECE61}" srcOrd="4" destOrd="0" parTransId="{924ACCE2-2055-4613-A20D-F0333B30F57E}" sibTransId="{60EA14BF-07E8-4038-AB7A-2600BD8BCD2E}"/>
    <dgm:cxn modelId="{19F52301-8E2C-4573-998A-53B4244CBC86}" srcId="{2403F9BD-5361-4F7F-B554-4C9C16A115D5}" destId="{B39402E4-098B-43BD-978B-1086C4A077D5}" srcOrd="2" destOrd="0" parTransId="{35E1778A-0D72-401D-B0A2-60CEF0A58DE8}" sibTransId="{A07D0245-B297-4C70-9E69-3BB560CFFCC0}"/>
    <dgm:cxn modelId="{6740CE90-4053-4410-9A6A-32363DB6CBBA}" type="presOf" srcId="{BFDFEE26-B439-4281-B376-FA1B0ACF2B61}" destId="{A778E1D5-9B59-414C-BF74-66B8599DD9C2}" srcOrd="0" destOrd="0" presId="urn:microsoft.com/office/officeart/2008/layout/RadialCluster"/>
    <dgm:cxn modelId="{D7F4CA8D-A52B-4C3C-A8B7-FDCA4B4E4444}" type="presOf" srcId="{592D83CE-8535-4532-B656-9351237F6E32}" destId="{1EBA9F02-259C-4D61-B4A5-56D28889F964}" srcOrd="0" destOrd="0" presId="urn:microsoft.com/office/officeart/2008/layout/RadialCluster"/>
    <dgm:cxn modelId="{D9A4312D-FC5A-40FE-A778-73E19D8D8647}" type="presOf" srcId="{D5004052-ACB5-4F72-AC3B-020CB9B92CD2}" destId="{402B916D-BF16-4C22-AE7B-7C58A3362C85}" srcOrd="0" destOrd="0" presId="urn:microsoft.com/office/officeart/2008/layout/RadialCluster"/>
    <dgm:cxn modelId="{4957D3D6-6867-4960-A3DA-60C26058B45B}" type="presOf" srcId="{2403F9BD-5361-4F7F-B554-4C9C16A115D5}" destId="{E7420F2B-B97C-4B14-BE0A-26656421A7AD}" srcOrd="0" destOrd="0" presId="urn:microsoft.com/office/officeart/2008/layout/RadialCluster"/>
    <dgm:cxn modelId="{CEB55E19-890F-48DE-9572-ED07E12249F7}" type="presOf" srcId="{14037648-CDE9-43B0-BB9B-444DEB93D32A}" destId="{1D23AD88-5CDD-4C4C-A4BC-DDD3CAA24CFF}" srcOrd="0" destOrd="0" presId="urn:microsoft.com/office/officeart/2008/layout/RadialCluster"/>
    <dgm:cxn modelId="{CD03C87E-133F-44D2-9AA5-58885CCC367D}" type="presOf" srcId="{BC65D6A2-FA6B-4C11-B63B-5243499476E6}" destId="{7D0D0F38-C131-4724-AB3A-970840480021}" srcOrd="0" destOrd="0" presId="urn:microsoft.com/office/officeart/2008/layout/RadialCluster"/>
    <dgm:cxn modelId="{751B3555-DEDE-4521-8093-094EE7CAB92D}" type="presParOf" srcId="{A778E1D5-9B59-414C-BF74-66B8599DD9C2}" destId="{37A78CFF-7146-48CC-87FE-3D63502AC363}" srcOrd="0" destOrd="0" presId="urn:microsoft.com/office/officeart/2008/layout/RadialCluster"/>
    <dgm:cxn modelId="{0EBD37ED-40E2-4F18-9FFA-7293EE5189CD}" type="presParOf" srcId="{37A78CFF-7146-48CC-87FE-3D63502AC363}" destId="{E7420F2B-B97C-4B14-BE0A-26656421A7AD}" srcOrd="0" destOrd="0" presId="urn:microsoft.com/office/officeart/2008/layout/RadialCluster"/>
    <dgm:cxn modelId="{79F825B2-4147-4010-A304-0868E8A439BD}" type="presParOf" srcId="{37A78CFF-7146-48CC-87FE-3D63502AC363}" destId="{7D0D0F38-C131-4724-AB3A-970840480021}" srcOrd="1" destOrd="0" presId="urn:microsoft.com/office/officeart/2008/layout/RadialCluster"/>
    <dgm:cxn modelId="{FB2ED922-8B00-4EFD-84EC-EBB6E2523FFD}" type="presParOf" srcId="{37A78CFF-7146-48CC-87FE-3D63502AC363}" destId="{402B916D-BF16-4C22-AE7B-7C58A3362C85}" srcOrd="2" destOrd="0" presId="urn:microsoft.com/office/officeart/2008/layout/RadialCluster"/>
    <dgm:cxn modelId="{0BD21696-6AFC-4084-B041-9C5F42066C71}" type="presParOf" srcId="{37A78CFF-7146-48CC-87FE-3D63502AC363}" destId="{1D23AD88-5CDD-4C4C-A4BC-DDD3CAA24CFF}" srcOrd="3" destOrd="0" presId="urn:microsoft.com/office/officeart/2008/layout/RadialCluster"/>
    <dgm:cxn modelId="{897A6E4D-7684-43F2-888A-BD585E1A4417}" type="presParOf" srcId="{37A78CFF-7146-48CC-87FE-3D63502AC363}" destId="{389ADBE1-A0AC-4DDF-8B74-460001D95BF1}" srcOrd="4" destOrd="0" presId="urn:microsoft.com/office/officeart/2008/layout/RadialCluster"/>
    <dgm:cxn modelId="{39213C95-8FD4-4D34-82EA-C2BC1443F56B}" type="presParOf" srcId="{37A78CFF-7146-48CC-87FE-3D63502AC363}" destId="{41891850-8E09-4A80-A107-69E79BC34A9A}" srcOrd="5" destOrd="0" presId="urn:microsoft.com/office/officeart/2008/layout/RadialCluster"/>
    <dgm:cxn modelId="{04536941-64A9-4312-87A8-7E62D4100BF4}" type="presParOf" srcId="{37A78CFF-7146-48CC-87FE-3D63502AC363}" destId="{2B96F671-71B0-48A5-87B4-6B3F94E207F2}" srcOrd="6" destOrd="0" presId="urn:microsoft.com/office/officeart/2008/layout/RadialCluster"/>
    <dgm:cxn modelId="{591E4CAD-261D-4138-AFBF-8A6559ED2F93}" type="presParOf" srcId="{37A78CFF-7146-48CC-87FE-3D63502AC363}" destId="{1EBA9F02-259C-4D61-B4A5-56D28889F964}" srcOrd="7" destOrd="0" presId="urn:microsoft.com/office/officeart/2008/layout/RadialCluster"/>
    <dgm:cxn modelId="{29886F71-E2AD-4183-8020-6A502D6F2A84}" type="presParOf" srcId="{37A78CFF-7146-48CC-87FE-3D63502AC363}" destId="{4D014826-CBFD-4F79-BA5E-196FA9C038E3}" srcOrd="8" destOrd="0" presId="urn:microsoft.com/office/officeart/2008/layout/RadialCluster"/>
    <dgm:cxn modelId="{9F82E7C1-1511-448E-998E-C4B8BE4B2076}" type="presParOf" srcId="{37A78CFF-7146-48CC-87FE-3D63502AC363}" destId="{72008E88-3B4A-4CAE-A91D-4AD29B8E2EAC}" srcOrd="9" destOrd="0" presId="urn:microsoft.com/office/officeart/2008/layout/RadialCluster"/>
    <dgm:cxn modelId="{E203AA5D-D59E-49FA-B09C-26E6679D5752}" type="presParOf" srcId="{37A78CFF-7146-48CC-87FE-3D63502AC363}" destId="{969AA269-A558-4D8B-A6E3-AAEE8714470B}" srcOrd="10" destOrd="0" presId="urn:microsoft.com/office/officeart/2008/layout/RadialCluster"/>
    <dgm:cxn modelId="{A578E9CC-F607-4880-8C00-F45111E8EE76}" type="presParOf" srcId="{37A78CFF-7146-48CC-87FE-3D63502AC363}" destId="{A39AA604-B1CA-4071-AA9F-4ED97E8B9803}" srcOrd="11" destOrd="0" presId="urn:microsoft.com/office/officeart/2008/layout/RadialCluster"/>
    <dgm:cxn modelId="{980BE61E-C55F-4EB1-AE50-019D25C01CF2}" type="presParOf" srcId="{37A78CFF-7146-48CC-87FE-3D63502AC363}" destId="{1816FB3D-9A14-4D1F-B0B6-C6161795CB83}" srcOrd="12"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420F2B-B97C-4B14-BE0A-26656421A7AD}">
      <dsp:nvSpPr>
        <dsp:cNvPr id="0" name=""/>
        <dsp:cNvSpPr/>
      </dsp:nvSpPr>
      <dsp:spPr>
        <a:xfrm>
          <a:off x="4160416" y="1639204"/>
          <a:ext cx="1405032" cy="140503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lvl="0" algn="ctr" defTabSz="1022350">
            <a:lnSpc>
              <a:spcPct val="90000"/>
            </a:lnSpc>
            <a:spcBef>
              <a:spcPct val="0"/>
            </a:spcBef>
            <a:spcAft>
              <a:spcPct val="35000"/>
            </a:spcAft>
          </a:pPr>
          <a:r>
            <a:rPr lang="sr-Latn-BA" sz="2300" kern="1200" dirty="0" smtClean="0"/>
            <a:t>GROWTH</a:t>
          </a:r>
          <a:endParaRPr lang="en-US" sz="2300" kern="1200" dirty="0"/>
        </a:p>
      </dsp:txBody>
      <dsp:txXfrm>
        <a:off x="4229004" y="1707792"/>
        <a:ext cx="1267856" cy="1267856"/>
      </dsp:txXfrm>
    </dsp:sp>
    <dsp:sp modelId="{7D0D0F38-C131-4724-AB3A-970840480021}">
      <dsp:nvSpPr>
        <dsp:cNvPr id="0" name=""/>
        <dsp:cNvSpPr/>
      </dsp:nvSpPr>
      <dsp:spPr>
        <a:xfrm rot="16200000">
          <a:off x="4602873" y="1379145"/>
          <a:ext cx="520118" cy="0"/>
        </a:xfrm>
        <a:custGeom>
          <a:avLst/>
          <a:gdLst/>
          <a:ahLst/>
          <a:cxnLst/>
          <a:rect l="0" t="0" r="0" b="0"/>
          <a:pathLst>
            <a:path>
              <a:moveTo>
                <a:pt x="0" y="0"/>
              </a:moveTo>
              <a:lnTo>
                <a:pt x="520118"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2B916D-BF16-4C22-AE7B-7C58A3362C85}">
      <dsp:nvSpPr>
        <dsp:cNvPr id="0" name=""/>
        <dsp:cNvSpPr/>
      </dsp:nvSpPr>
      <dsp:spPr>
        <a:xfrm>
          <a:off x="4214934" y="-176909"/>
          <a:ext cx="1295996" cy="1295996"/>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sr-Latn-BA" sz="1500" b="1" kern="1200" dirty="0" smtClean="0"/>
            <a:t>WP1</a:t>
          </a:r>
          <a:r>
            <a:rPr lang="sr-Latn-BA" sz="1500" kern="1200" dirty="0" smtClean="0"/>
            <a:t>        </a:t>
          </a:r>
          <a:r>
            <a:rPr lang="en-US" sz="1500" kern="1200" dirty="0" smtClean="0"/>
            <a:t>Project </a:t>
          </a:r>
          <a:r>
            <a:rPr lang="sr-Latn-BA" sz="1500" kern="1200" dirty="0" smtClean="0"/>
            <a:t>preparation</a:t>
          </a:r>
          <a:endParaRPr lang="en-US" sz="1500" kern="1200" dirty="0"/>
        </a:p>
      </dsp:txBody>
      <dsp:txXfrm>
        <a:off x="4278199" y="-113644"/>
        <a:ext cx="1169466" cy="1169466"/>
      </dsp:txXfrm>
    </dsp:sp>
    <dsp:sp modelId="{1D23AD88-5CDD-4C4C-A4BC-DDD3CAA24CFF}">
      <dsp:nvSpPr>
        <dsp:cNvPr id="0" name=""/>
        <dsp:cNvSpPr/>
      </dsp:nvSpPr>
      <dsp:spPr>
        <a:xfrm rot="19800000">
          <a:off x="5544603" y="1858324"/>
          <a:ext cx="311192" cy="0"/>
        </a:xfrm>
        <a:custGeom>
          <a:avLst/>
          <a:gdLst/>
          <a:ahLst/>
          <a:cxnLst/>
          <a:rect l="0" t="0" r="0" b="0"/>
          <a:pathLst>
            <a:path>
              <a:moveTo>
                <a:pt x="0" y="0"/>
              </a:moveTo>
              <a:lnTo>
                <a:pt x="31119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9ADBE1-A0AC-4DDF-8B74-460001D95BF1}">
      <dsp:nvSpPr>
        <dsp:cNvPr id="0" name=""/>
        <dsp:cNvSpPr/>
      </dsp:nvSpPr>
      <dsp:spPr>
        <a:xfrm>
          <a:off x="5834950" y="758406"/>
          <a:ext cx="1295996" cy="12959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sr-Latn-BA" sz="1500" b="1" kern="1200" dirty="0" smtClean="0"/>
            <a:t>WP2</a:t>
          </a:r>
          <a:r>
            <a:rPr lang="sr-Latn-BA" sz="1500" kern="1200" dirty="0" smtClean="0"/>
            <a:t>     Optimization of HEIs environment</a:t>
          </a:r>
          <a:endParaRPr lang="en-US" sz="1500" kern="1200" dirty="0"/>
        </a:p>
      </dsp:txBody>
      <dsp:txXfrm>
        <a:off x="5898215" y="821671"/>
        <a:ext cx="1169466" cy="1169466"/>
      </dsp:txXfrm>
    </dsp:sp>
    <dsp:sp modelId="{41891850-8E09-4A80-A107-69E79BC34A9A}">
      <dsp:nvSpPr>
        <dsp:cNvPr id="0" name=""/>
        <dsp:cNvSpPr/>
      </dsp:nvSpPr>
      <dsp:spPr>
        <a:xfrm rot="1800000">
          <a:off x="5544603" y="2825117"/>
          <a:ext cx="311192" cy="0"/>
        </a:xfrm>
        <a:custGeom>
          <a:avLst/>
          <a:gdLst/>
          <a:ahLst/>
          <a:cxnLst/>
          <a:rect l="0" t="0" r="0" b="0"/>
          <a:pathLst>
            <a:path>
              <a:moveTo>
                <a:pt x="0" y="0"/>
              </a:moveTo>
              <a:lnTo>
                <a:pt x="31119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96F671-71B0-48A5-87B4-6B3F94E207F2}">
      <dsp:nvSpPr>
        <dsp:cNvPr id="0" name=""/>
        <dsp:cNvSpPr/>
      </dsp:nvSpPr>
      <dsp:spPr>
        <a:xfrm>
          <a:off x="5834950" y="2629039"/>
          <a:ext cx="1295996" cy="12959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sr-Latn-BA" sz="1300" b="1" kern="1200" dirty="0" smtClean="0"/>
            <a:t>WP3   </a:t>
          </a:r>
          <a:r>
            <a:rPr lang="sr-Latn-BA" sz="1300" kern="1200" dirty="0" smtClean="0"/>
            <a:t>       Green transition in teaching, learning and research</a:t>
          </a:r>
          <a:endParaRPr lang="en-US" sz="1300" kern="1200" dirty="0"/>
        </a:p>
      </dsp:txBody>
      <dsp:txXfrm>
        <a:off x="5898215" y="2692304"/>
        <a:ext cx="1169466" cy="1169466"/>
      </dsp:txXfrm>
    </dsp:sp>
    <dsp:sp modelId="{1EBA9F02-259C-4D61-B4A5-56D28889F964}">
      <dsp:nvSpPr>
        <dsp:cNvPr id="0" name=""/>
        <dsp:cNvSpPr/>
      </dsp:nvSpPr>
      <dsp:spPr>
        <a:xfrm rot="5400000">
          <a:off x="4602873" y="3304296"/>
          <a:ext cx="520118" cy="0"/>
        </a:xfrm>
        <a:custGeom>
          <a:avLst/>
          <a:gdLst/>
          <a:ahLst/>
          <a:cxnLst/>
          <a:rect l="0" t="0" r="0" b="0"/>
          <a:pathLst>
            <a:path>
              <a:moveTo>
                <a:pt x="0" y="0"/>
              </a:moveTo>
              <a:lnTo>
                <a:pt x="520118"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014826-CBFD-4F79-BA5E-196FA9C038E3}">
      <dsp:nvSpPr>
        <dsp:cNvPr id="0" name=""/>
        <dsp:cNvSpPr/>
      </dsp:nvSpPr>
      <dsp:spPr>
        <a:xfrm>
          <a:off x="4214934" y="3564355"/>
          <a:ext cx="1295996" cy="12959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sr-Latn-BA" sz="1500" b="1" kern="1200" dirty="0" smtClean="0"/>
            <a:t>WP4</a:t>
          </a:r>
          <a:r>
            <a:rPr lang="sr-Latn-BA" sz="1500" kern="1200" dirty="0" smtClean="0"/>
            <a:t>       Introduction of digital &amp; sustainable academic mobility</a:t>
          </a:r>
          <a:endParaRPr lang="en-US" sz="1500" kern="1200" dirty="0"/>
        </a:p>
      </dsp:txBody>
      <dsp:txXfrm>
        <a:off x="4278199" y="3627620"/>
        <a:ext cx="1169466" cy="1169466"/>
      </dsp:txXfrm>
    </dsp:sp>
    <dsp:sp modelId="{72008E88-3B4A-4CAE-A91D-4AD29B8E2EAC}">
      <dsp:nvSpPr>
        <dsp:cNvPr id="0" name=""/>
        <dsp:cNvSpPr/>
      </dsp:nvSpPr>
      <dsp:spPr>
        <a:xfrm rot="9000000">
          <a:off x="3870069" y="2825117"/>
          <a:ext cx="311192" cy="0"/>
        </a:xfrm>
        <a:custGeom>
          <a:avLst/>
          <a:gdLst/>
          <a:ahLst/>
          <a:cxnLst/>
          <a:rect l="0" t="0" r="0" b="0"/>
          <a:pathLst>
            <a:path>
              <a:moveTo>
                <a:pt x="0" y="0"/>
              </a:moveTo>
              <a:lnTo>
                <a:pt x="31119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9AA269-A558-4D8B-A6E3-AAEE8714470B}">
      <dsp:nvSpPr>
        <dsp:cNvPr id="0" name=""/>
        <dsp:cNvSpPr/>
      </dsp:nvSpPr>
      <dsp:spPr>
        <a:xfrm>
          <a:off x="2594919" y="2629039"/>
          <a:ext cx="1295996" cy="12959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sr-Latn-BA" sz="1500" kern="1200" dirty="0" smtClean="0"/>
            <a:t>WP5        Communication &amp; exploitation</a:t>
          </a:r>
          <a:endParaRPr lang="en-US" sz="1500" kern="1200" dirty="0"/>
        </a:p>
      </dsp:txBody>
      <dsp:txXfrm>
        <a:off x="2658184" y="2692304"/>
        <a:ext cx="1169466" cy="1169466"/>
      </dsp:txXfrm>
    </dsp:sp>
    <dsp:sp modelId="{A39AA604-B1CA-4071-AA9F-4ED97E8B9803}">
      <dsp:nvSpPr>
        <dsp:cNvPr id="0" name=""/>
        <dsp:cNvSpPr/>
      </dsp:nvSpPr>
      <dsp:spPr>
        <a:xfrm rot="12600000">
          <a:off x="3905865" y="1867916"/>
          <a:ext cx="272827" cy="0"/>
        </a:xfrm>
        <a:custGeom>
          <a:avLst/>
          <a:gdLst/>
          <a:ahLst/>
          <a:cxnLst/>
          <a:rect l="0" t="0" r="0" b="0"/>
          <a:pathLst>
            <a:path>
              <a:moveTo>
                <a:pt x="0" y="0"/>
              </a:moveTo>
              <a:lnTo>
                <a:pt x="272827"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16FB3D-9A14-4D1F-B0B6-C6161795CB83}">
      <dsp:nvSpPr>
        <dsp:cNvPr id="0" name=""/>
        <dsp:cNvSpPr/>
      </dsp:nvSpPr>
      <dsp:spPr>
        <a:xfrm>
          <a:off x="2561693" y="731521"/>
          <a:ext cx="1362447" cy="1349767"/>
        </a:xfrm>
        <a:prstGeom prst="round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sr-Latn-BA" sz="1500" kern="1200" dirty="0" smtClean="0"/>
            <a:t>WP6         Project management and quality control</a:t>
          </a:r>
          <a:endParaRPr lang="en-US" sz="1500" kern="1200" dirty="0"/>
        </a:p>
      </dsp:txBody>
      <dsp:txXfrm>
        <a:off x="2627583" y="797411"/>
        <a:ext cx="1230667" cy="1217987"/>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625D5E-8795-4679-A15D-B8EED37A0C96}" type="datetimeFigureOut">
              <a:rPr lang="en-GB" smtClean="0"/>
              <a:t>28/03/2023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644628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625D5E-8795-4679-A15D-B8EED37A0C96}" type="datetimeFigureOut">
              <a:rPr lang="en-GB" smtClean="0"/>
              <a:t>28/03/2023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923910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625D5E-8795-4679-A15D-B8EED37A0C96}" type="datetimeFigureOut">
              <a:rPr lang="en-GB" smtClean="0"/>
              <a:t>28/03/2023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3659891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625D5E-8795-4679-A15D-B8EED37A0C96}" type="datetimeFigureOut">
              <a:rPr lang="en-GB" smtClean="0"/>
              <a:t>28/03/2023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1324208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625D5E-8795-4679-A15D-B8EED37A0C96}" type="datetimeFigureOut">
              <a:rPr lang="en-GB" smtClean="0"/>
              <a:t>28/03/2023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1311240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625D5E-8795-4679-A15D-B8EED37A0C96}" type="datetimeFigureOut">
              <a:rPr lang="en-GB" smtClean="0"/>
              <a:t>28/03/2023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2847189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625D5E-8795-4679-A15D-B8EED37A0C96}" type="datetimeFigureOut">
              <a:rPr lang="en-GB" smtClean="0"/>
              <a:t>28/03/2023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1884686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625D5E-8795-4679-A15D-B8EED37A0C96}" type="datetimeFigureOut">
              <a:rPr lang="en-GB" smtClean="0"/>
              <a:t>28/03/2023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3218063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625D5E-8795-4679-A15D-B8EED37A0C96}" type="datetimeFigureOut">
              <a:rPr lang="en-GB" smtClean="0"/>
              <a:t>28/03/2023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3058838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625D5E-8795-4679-A15D-B8EED37A0C96}" type="datetimeFigureOut">
              <a:rPr lang="en-GB" smtClean="0"/>
              <a:t>28/03/2023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4224306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625D5E-8795-4679-A15D-B8EED37A0C96}" type="datetimeFigureOut">
              <a:rPr lang="en-GB" smtClean="0"/>
              <a:t>28/03/2023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2236745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625D5E-8795-4679-A15D-B8EED37A0C96}" type="datetimeFigureOut">
              <a:rPr lang="en-GB" smtClean="0"/>
              <a:t>28/03/2023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CD2974-2E47-4AAE-A6E8-7134DEB339D5}" type="slidenum">
              <a:rPr lang="en-GB" smtClean="0"/>
              <a:t>‹#›</a:t>
            </a:fld>
            <a:endParaRPr lang="en-GB"/>
          </a:p>
        </p:txBody>
      </p:sp>
    </p:spTree>
    <p:extLst>
      <p:ext uri="{BB962C8B-B14F-4D97-AF65-F5344CB8AC3E}">
        <p14:creationId xmlns:p14="http://schemas.microsoft.com/office/powerpoint/2010/main" val="1892459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77507"/>
            <a:ext cx="9144000" cy="1208698"/>
          </a:xfrm>
        </p:spPr>
        <p:txBody>
          <a:bodyPr anchor="ctr">
            <a:normAutofit fontScale="90000"/>
          </a:bodyPr>
          <a:lstStyle/>
          <a:p>
            <a:pPr>
              <a:lnSpc>
                <a:spcPct val="100000"/>
              </a:lnSpc>
            </a:pPr>
            <a:r>
              <a:rPr lang="sr-Latn-BA" dirty="0" smtClean="0">
                <a:solidFill>
                  <a:srgbClr val="C00000"/>
                </a:solidFill>
              </a:rPr>
              <a:t/>
            </a:r>
            <a:br>
              <a:rPr lang="sr-Latn-BA" dirty="0" smtClean="0">
                <a:solidFill>
                  <a:srgbClr val="C00000"/>
                </a:solidFill>
              </a:rPr>
            </a:br>
            <a:r>
              <a:rPr lang="sr-Latn-BA" sz="2700" dirty="0" smtClean="0">
                <a:solidFill>
                  <a:srgbClr val="C00000"/>
                </a:solidFill>
              </a:rPr>
              <a:t>WP1</a:t>
            </a:r>
            <a:br>
              <a:rPr lang="sr-Latn-BA" sz="2700" dirty="0" smtClean="0">
                <a:solidFill>
                  <a:srgbClr val="C00000"/>
                </a:solidFill>
              </a:rPr>
            </a:br>
            <a:r>
              <a:rPr lang="sr-Latn-BA" sz="2700" dirty="0" smtClean="0">
                <a:solidFill>
                  <a:srgbClr val="C00000"/>
                </a:solidFill>
              </a:rPr>
              <a:t>PROJECT PREPARATION</a:t>
            </a:r>
            <a:endParaRPr lang="en-GB" sz="2700" dirty="0">
              <a:solidFill>
                <a:srgbClr val="C00000"/>
              </a:solidFill>
            </a:endParaRPr>
          </a:p>
        </p:txBody>
      </p:sp>
      <p:sp>
        <p:nvSpPr>
          <p:cNvPr id="3" name="Subtitle 2"/>
          <p:cNvSpPr>
            <a:spLocks noGrp="1"/>
          </p:cNvSpPr>
          <p:nvPr>
            <p:ph type="subTitle" idx="1"/>
          </p:nvPr>
        </p:nvSpPr>
        <p:spPr>
          <a:xfrm>
            <a:off x="1524000" y="4822331"/>
            <a:ext cx="9144000" cy="934793"/>
          </a:xfrm>
        </p:spPr>
        <p:txBody>
          <a:bodyPr/>
          <a:lstStyle/>
          <a:p>
            <a:pPr>
              <a:lnSpc>
                <a:spcPct val="100000"/>
              </a:lnSpc>
              <a:spcBef>
                <a:spcPts val="0"/>
              </a:spcBef>
            </a:pPr>
            <a:r>
              <a:rPr lang="sr-Latn-BA" b="1" dirty="0" smtClean="0"/>
              <a:t>Kick-off meeting</a:t>
            </a:r>
          </a:p>
          <a:p>
            <a:pPr>
              <a:lnSpc>
                <a:spcPct val="100000"/>
              </a:lnSpc>
              <a:spcBef>
                <a:spcPts val="0"/>
              </a:spcBef>
            </a:pPr>
            <a:r>
              <a:rPr lang="sr-Latn-BA" dirty="0" smtClean="0"/>
              <a:t>29-30 March 2023.</a:t>
            </a:r>
            <a:endParaRPr lang="en-GB" dirty="0"/>
          </a:p>
        </p:txBody>
      </p:sp>
      <p:pic>
        <p:nvPicPr>
          <p:cNvPr id="6" name="Picture 5"/>
          <p:cNvPicPr>
            <a:picLocks noChangeAspect="1"/>
          </p:cNvPicPr>
          <p:nvPr/>
        </p:nvPicPr>
        <p:blipFill>
          <a:blip r:embed="rId2"/>
          <a:stretch>
            <a:fillRect/>
          </a:stretch>
        </p:blipFill>
        <p:spPr>
          <a:xfrm>
            <a:off x="1839768" y="5828578"/>
            <a:ext cx="2324100" cy="723900"/>
          </a:xfrm>
          <a:prstGeom prst="rect">
            <a:avLst/>
          </a:prstGeom>
        </p:spPr>
      </p:pic>
      <p:pic>
        <p:nvPicPr>
          <p:cNvPr id="7" name="Picture 6"/>
          <p:cNvPicPr>
            <a:picLocks noChangeAspect="1"/>
          </p:cNvPicPr>
          <p:nvPr/>
        </p:nvPicPr>
        <p:blipFill>
          <a:blip r:embed="rId3"/>
          <a:stretch>
            <a:fillRect/>
          </a:stretch>
        </p:blipFill>
        <p:spPr>
          <a:xfrm>
            <a:off x="6363132" y="5985740"/>
            <a:ext cx="4619625" cy="409575"/>
          </a:xfrm>
          <a:prstGeom prst="rect">
            <a:avLst/>
          </a:prstGeom>
        </p:spPr>
      </p:pic>
      <p:sp>
        <p:nvSpPr>
          <p:cNvPr id="8" name="Subtitle 2"/>
          <p:cNvSpPr txBox="1">
            <a:spLocks/>
          </p:cNvSpPr>
          <p:nvPr/>
        </p:nvSpPr>
        <p:spPr>
          <a:xfrm>
            <a:off x="106680" y="81598"/>
            <a:ext cx="5029200" cy="93479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sr-Latn-BA" dirty="0" smtClean="0"/>
              <a:t>ERASMUS-EDU-2022-CBHE-STRAND-1</a:t>
            </a:r>
          </a:p>
          <a:p>
            <a:pPr algn="l">
              <a:lnSpc>
                <a:spcPct val="100000"/>
              </a:lnSpc>
              <a:spcBef>
                <a:spcPts val="0"/>
              </a:spcBef>
            </a:pPr>
            <a:r>
              <a:rPr lang="sr-Latn-BA" dirty="0" smtClean="0"/>
              <a:t>ERASMUS-EDU-2022-CBHE</a:t>
            </a:r>
            <a:endParaRPr lang="en-GB" dirty="0"/>
          </a:p>
        </p:txBody>
      </p:sp>
      <p:sp>
        <p:nvSpPr>
          <p:cNvPr id="9" name="Subtitle 2"/>
          <p:cNvSpPr txBox="1">
            <a:spLocks/>
          </p:cNvSpPr>
          <p:nvPr/>
        </p:nvSpPr>
        <p:spPr>
          <a:xfrm>
            <a:off x="9585960" y="81598"/>
            <a:ext cx="2590800" cy="93479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sr-Latn-BA" dirty="0" smtClean="0"/>
              <a:t>101083212</a:t>
            </a:r>
          </a:p>
          <a:p>
            <a:pPr algn="l">
              <a:lnSpc>
                <a:spcPct val="100000"/>
              </a:lnSpc>
              <a:spcBef>
                <a:spcPts val="0"/>
              </a:spcBef>
            </a:pPr>
            <a:r>
              <a:rPr lang="sr-Latn-BA" dirty="0" smtClean="0"/>
              <a:t>ERASMUS-AG-LS</a:t>
            </a:r>
            <a:endParaRPr lang="en-GB" dirty="0"/>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47160" y="1443457"/>
            <a:ext cx="4297680" cy="1097280"/>
          </a:xfrm>
          <a:prstGeom prst="rect">
            <a:avLst/>
          </a:prstGeom>
        </p:spPr>
      </p:pic>
    </p:spTree>
    <p:extLst>
      <p:ext uri="{BB962C8B-B14F-4D97-AF65-F5344CB8AC3E}">
        <p14:creationId xmlns:p14="http://schemas.microsoft.com/office/powerpoint/2010/main" val="1139744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sp>
        <p:nvSpPr>
          <p:cNvPr id="10" name="Rectangle 9"/>
          <p:cNvSpPr/>
          <p:nvPr/>
        </p:nvSpPr>
        <p:spPr>
          <a:xfrm>
            <a:off x="4975077" y="1161636"/>
            <a:ext cx="1095172"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Activities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ectangle 10"/>
          <p:cNvSpPr/>
          <p:nvPr/>
        </p:nvSpPr>
        <p:spPr>
          <a:xfrm>
            <a:off x="10332194" y="1107619"/>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619313356"/>
              </p:ext>
            </p:extLst>
          </p:nvPr>
        </p:nvGraphicFramePr>
        <p:xfrm>
          <a:off x="759370" y="1579558"/>
          <a:ext cx="5232049" cy="2748870"/>
        </p:xfrm>
        <a:graphic>
          <a:graphicData uri="http://schemas.openxmlformats.org/drawingml/2006/table">
            <a:tbl>
              <a:tblPr firstRow="1" firstCol="1" lastRow="1" lastCol="1" bandRow="1" bandCol="1"/>
              <a:tblGrid>
                <a:gridCol w="517303">
                  <a:extLst>
                    <a:ext uri="{9D8B030D-6E8A-4147-A177-3AD203B41FA5}">
                      <a16:colId xmlns:a16="http://schemas.microsoft.com/office/drawing/2014/main" val="741795643"/>
                    </a:ext>
                  </a:extLst>
                </a:gridCol>
                <a:gridCol w="4714746">
                  <a:extLst>
                    <a:ext uri="{9D8B030D-6E8A-4147-A177-3AD203B41FA5}">
                      <a16:colId xmlns:a16="http://schemas.microsoft.com/office/drawing/2014/main" val="4021878105"/>
                    </a:ext>
                  </a:extLst>
                </a:gridCol>
              </a:tblGrid>
              <a:tr h="549774">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T6.1</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Implementation of coordination meetings</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626691437"/>
                  </a:ext>
                </a:extLst>
              </a:tr>
              <a:tr h="549774">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T6.2</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Implementation of M&amp;E team meetings</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59424967"/>
                  </a:ext>
                </a:extLst>
              </a:tr>
              <a:tr h="549774">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T6.3</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Internal verification of results and costs</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587712598"/>
                  </a:ext>
                </a:extLst>
              </a:tr>
              <a:tr h="549774">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T6.4</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Mid-term internal project evaluation</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448722160"/>
                  </a:ext>
                </a:extLst>
              </a:tr>
              <a:tr h="549774">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T6.5</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Independent project evaluation</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05146339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18179299"/>
              </p:ext>
            </p:extLst>
          </p:nvPr>
        </p:nvGraphicFramePr>
        <p:xfrm>
          <a:off x="1022760" y="4554927"/>
          <a:ext cx="10094977" cy="2065020"/>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796844888"/>
                    </a:ext>
                  </a:extLst>
                </a:gridCol>
                <a:gridCol w="1324461">
                  <a:extLst>
                    <a:ext uri="{9D8B030D-6E8A-4147-A177-3AD203B41FA5}">
                      <a16:colId xmlns:a16="http://schemas.microsoft.com/office/drawing/2014/main" val="970095792"/>
                    </a:ext>
                  </a:extLst>
                </a:gridCol>
                <a:gridCol w="1019593">
                  <a:extLst>
                    <a:ext uri="{9D8B030D-6E8A-4147-A177-3AD203B41FA5}">
                      <a16:colId xmlns:a16="http://schemas.microsoft.com/office/drawing/2014/main" val="3908348281"/>
                    </a:ext>
                  </a:extLst>
                </a:gridCol>
                <a:gridCol w="1225530">
                  <a:extLst>
                    <a:ext uri="{9D8B030D-6E8A-4147-A177-3AD203B41FA5}">
                      <a16:colId xmlns:a16="http://schemas.microsoft.com/office/drawing/2014/main" val="2818958554"/>
                    </a:ext>
                  </a:extLst>
                </a:gridCol>
                <a:gridCol w="2447022">
                  <a:extLst>
                    <a:ext uri="{9D8B030D-6E8A-4147-A177-3AD203B41FA5}">
                      <a16:colId xmlns:a16="http://schemas.microsoft.com/office/drawing/2014/main" val="556188635"/>
                    </a:ext>
                  </a:extLst>
                </a:gridCol>
                <a:gridCol w="1019593">
                  <a:extLst>
                    <a:ext uri="{9D8B030D-6E8A-4147-A177-3AD203B41FA5}">
                      <a16:colId xmlns:a16="http://schemas.microsoft.com/office/drawing/2014/main" val="4118786085"/>
                    </a:ext>
                  </a:extLst>
                </a:gridCol>
                <a:gridCol w="1627310">
                  <a:extLst>
                    <a:ext uri="{9D8B030D-6E8A-4147-A177-3AD203B41FA5}">
                      <a16:colId xmlns:a16="http://schemas.microsoft.com/office/drawing/2014/main" val="652623851"/>
                    </a:ext>
                  </a:extLst>
                </a:gridCol>
              </a:tblGrid>
              <a:tr h="0">
                <a:tc>
                  <a:txBody>
                    <a:bodyPr/>
                    <a:lstStyle/>
                    <a:p>
                      <a:pPr algn="ctr">
                        <a:spcBef>
                          <a:spcPts val="600"/>
                        </a:spcBef>
                        <a:spcAft>
                          <a:spcPts val="0"/>
                        </a:spcAft>
                      </a:pPr>
                      <a:r>
                        <a:rPr lang="en-I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10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100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3787636103"/>
                  </a:ext>
                </a:extLst>
              </a:tr>
              <a:tr h="0">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MS7</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Produced mid-term internal evaluation report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WP6</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document will be produced after the first 18 months of project implementation. It will encompass full financial report, as well as detailed report on implemented project activities, possible challenges and/or delays. The report will inform the consortium of the current status of the project and provide them with insight into the project flow.</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M18</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Mid-term report</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67683542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64604744"/>
              </p:ext>
            </p:extLst>
          </p:nvPr>
        </p:nvGraphicFramePr>
        <p:xfrm>
          <a:off x="6653048" y="1530966"/>
          <a:ext cx="5133390" cy="2744648"/>
        </p:xfrm>
        <a:graphic>
          <a:graphicData uri="http://schemas.openxmlformats.org/drawingml/2006/table">
            <a:tbl>
              <a:tblPr firstRow="1" firstCol="1" lastRow="1" lastCol="1" bandRow="1" bandCol="1"/>
              <a:tblGrid>
                <a:gridCol w="646386">
                  <a:extLst>
                    <a:ext uri="{9D8B030D-6E8A-4147-A177-3AD203B41FA5}">
                      <a16:colId xmlns:a16="http://schemas.microsoft.com/office/drawing/2014/main" val="3857380642"/>
                    </a:ext>
                  </a:extLst>
                </a:gridCol>
                <a:gridCol w="4487004">
                  <a:extLst>
                    <a:ext uri="{9D8B030D-6E8A-4147-A177-3AD203B41FA5}">
                      <a16:colId xmlns:a16="http://schemas.microsoft.com/office/drawing/2014/main" val="1265221311"/>
                    </a:ext>
                  </a:extLst>
                </a:gridCol>
              </a:tblGrid>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D6.1</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Ensured regular project coordination</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163079034"/>
                  </a:ext>
                </a:extLst>
              </a:tr>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D6.2</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Ensured regular project quality control</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51109609"/>
                  </a:ext>
                </a:extLst>
              </a:tr>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D6.3</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Results and costs internally verified</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201099890"/>
                  </a:ext>
                </a:extLst>
              </a:tr>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D6.4</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Independent evaluation report</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900939512"/>
                  </a:ext>
                </a:extLst>
              </a:tr>
            </a:tbl>
          </a:graphicData>
        </a:graphic>
      </p:graphicFrame>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7374617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42984295"/>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6.1</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Implementation of coordination meetings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Coordination meetings will be virtual by nature and they will take place at a regular, previously established pace with the aim of coordinating and harmonizing project activities, tackling challenges and risks, communicating and exchanging updated information, making joint decisions and agreeing on the next steps. The project plans for 24 coordination meetings during the project lifetime with 70% of the consortium attending every meeting. Coordination reports will be produced bi-annually by the project coordinator. They will be available in English.</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550496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740626474"/>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6.2</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Implementation of M&amp;E team meetings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Team meetings for the purpose of monitoring and evaluation will be virtual by nature and they will follow up coordination meetings. The Quality Assurance team will have 24 meetings in the course of project lifetime and the project implementation segments scrutinized by these meetings will be as follows: the quality of activities, results, events, management.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356614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851917428"/>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6.3</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Internal verification of results and costs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One of very important project management segments is the internal verification which will be performed twice a year (every six months). The verification will be dealing with the budget expenditure and project results. Consortium members will be obliged to keep regular records and submit regular reports on the spent budget and activities performed. Every subsequent financial instalment will be conditioned by the timely submission of all necessary project reports. To that purpose the partnership will designate a special virtual drive to make the process swift and timely. The internal verification will be in charge of the coordinating institution assisted by HSWT.</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Upon finishing the report, all partners will be informed about the project advancement and further steps. The report will be available in English and local partner languages.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4717567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145157396"/>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Mid-term internal project evaluation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Mid-term internal project evaluation will take place halfway through the project implementation. This evaluation will encompass the first 18 months of the project and it is produced with the aim of a timely review of project progress in order to make necessary corrective actions. </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mid-term internal evaluation will be done by the coordinating institution on the basis of fully submitted project documentation (financial and of other nature) by each project partner to the virtual drive. </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mid-term evaluation report will be produced in English and it will be published on the project website.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1258973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921247281"/>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6.5</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Independent project evaluation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External financial verification will be carried out by qualified independent auditor on a yearly basis.</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1880179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sp>
        <p:nvSpPr>
          <p:cNvPr id="11" name="Rectangle 10"/>
          <p:cNvSpPr/>
          <p:nvPr/>
        </p:nvSpPr>
        <p:spPr>
          <a:xfrm>
            <a:off x="7182699" y="1211006"/>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818179299"/>
              </p:ext>
            </p:extLst>
          </p:nvPr>
        </p:nvGraphicFramePr>
        <p:xfrm>
          <a:off x="1022760" y="4554927"/>
          <a:ext cx="10094977" cy="2065020"/>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796844888"/>
                    </a:ext>
                  </a:extLst>
                </a:gridCol>
                <a:gridCol w="1324461">
                  <a:extLst>
                    <a:ext uri="{9D8B030D-6E8A-4147-A177-3AD203B41FA5}">
                      <a16:colId xmlns:a16="http://schemas.microsoft.com/office/drawing/2014/main" val="970095792"/>
                    </a:ext>
                  </a:extLst>
                </a:gridCol>
                <a:gridCol w="1019593">
                  <a:extLst>
                    <a:ext uri="{9D8B030D-6E8A-4147-A177-3AD203B41FA5}">
                      <a16:colId xmlns:a16="http://schemas.microsoft.com/office/drawing/2014/main" val="3908348281"/>
                    </a:ext>
                  </a:extLst>
                </a:gridCol>
                <a:gridCol w="1225530">
                  <a:extLst>
                    <a:ext uri="{9D8B030D-6E8A-4147-A177-3AD203B41FA5}">
                      <a16:colId xmlns:a16="http://schemas.microsoft.com/office/drawing/2014/main" val="2818958554"/>
                    </a:ext>
                  </a:extLst>
                </a:gridCol>
                <a:gridCol w="2447022">
                  <a:extLst>
                    <a:ext uri="{9D8B030D-6E8A-4147-A177-3AD203B41FA5}">
                      <a16:colId xmlns:a16="http://schemas.microsoft.com/office/drawing/2014/main" val="556188635"/>
                    </a:ext>
                  </a:extLst>
                </a:gridCol>
                <a:gridCol w="1019593">
                  <a:extLst>
                    <a:ext uri="{9D8B030D-6E8A-4147-A177-3AD203B41FA5}">
                      <a16:colId xmlns:a16="http://schemas.microsoft.com/office/drawing/2014/main" val="4118786085"/>
                    </a:ext>
                  </a:extLst>
                </a:gridCol>
                <a:gridCol w="1627310">
                  <a:extLst>
                    <a:ext uri="{9D8B030D-6E8A-4147-A177-3AD203B41FA5}">
                      <a16:colId xmlns:a16="http://schemas.microsoft.com/office/drawing/2014/main" val="652623851"/>
                    </a:ext>
                  </a:extLst>
                </a:gridCol>
              </a:tblGrid>
              <a:tr h="0">
                <a:tc>
                  <a:txBody>
                    <a:bodyPr/>
                    <a:lstStyle/>
                    <a:p>
                      <a:pPr algn="ctr">
                        <a:spcBef>
                          <a:spcPts val="600"/>
                        </a:spcBef>
                        <a:spcAft>
                          <a:spcPts val="0"/>
                        </a:spcAft>
                      </a:pPr>
                      <a:r>
                        <a:rPr lang="en-I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10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100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3787636103"/>
                  </a:ext>
                </a:extLst>
              </a:tr>
              <a:tr h="0">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MS7</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Produced mid-term internal evaluation report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WP6</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document will be produced after the first 18 months of project implementation. It will encompass full financial report, as well as detailed report on implemented project activities, possible challenges and/or delays. The report will inform the consortium of the current status of the project and provide them with insight into the project flow.</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M18</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Mid-term report</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67683542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358470768"/>
              </p:ext>
            </p:extLst>
          </p:nvPr>
        </p:nvGraphicFramePr>
        <p:xfrm>
          <a:off x="3503553" y="1643615"/>
          <a:ext cx="5133390" cy="2744648"/>
        </p:xfrm>
        <a:graphic>
          <a:graphicData uri="http://schemas.openxmlformats.org/drawingml/2006/table">
            <a:tbl>
              <a:tblPr firstRow="1" firstCol="1" lastRow="1" lastCol="1" bandRow="1" bandCol="1"/>
              <a:tblGrid>
                <a:gridCol w="646386">
                  <a:extLst>
                    <a:ext uri="{9D8B030D-6E8A-4147-A177-3AD203B41FA5}">
                      <a16:colId xmlns:a16="http://schemas.microsoft.com/office/drawing/2014/main" val="3857380642"/>
                    </a:ext>
                  </a:extLst>
                </a:gridCol>
                <a:gridCol w="4487004">
                  <a:extLst>
                    <a:ext uri="{9D8B030D-6E8A-4147-A177-3AD203B41FA5}">
                      <a16:colId xmlns:a16="http://schemas.microsoft.com/office/drawing/2014/main" val="1265221311"/>
                    </a:ext>
                  </a:extLst>
                </a:gridCol>
              </a:tblGrid>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D6.1</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Ensured regular project coordination</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163079034"/>
                  </a:ext>
                </a:extLst>
              </a:tr>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D6.2</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Ensured regular project quality control</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51109609"/>
                  </a:ext>
                </a:extLst>
              </a:tr>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D6.3</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Results and costs internally verified</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201099890"/>
                  </a:ext>
                </a:extLst>
              </a:tr>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D6.4</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Independent evaluation report</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900939512"/>
                  </a:ext>
                </a:extLst>
              </a:tr>
            </a:tbl>
          </a:graphicData>
        </a:graphic>
      </p:graphicFrame>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4215597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dirty="0">
                <a:solidFill>
                  <a:srgbClr val="C00000"/>
                </a:solidFill>
              </a:rPr>
              <a:t>GROWTH 101083212</a:t>
            </a:r>
            <a:br>
              <a:rPr lang="sr-Latn-BA" sz="2400" dirty="0">
                <a:solidFill>
                  <a:srgbClr val="C00000"/>
                </a:solidFill>
              </a:rPr>
            </a:br>
            <a:r>
              <a:rPr lang="sr-Latn-BA" sz="2400" b="1" dirty="0" smtClean="0">
                <a:solidFill>
                  <a:srgbClr val="C00000"/>
                </a:solidFill>
              </a:rPr>
              <a:t>Workpackages Overview and Deliverables</a:t>
            </a:r>
            <a:endParaRPr lang="en-GB" sz="2400" b="1" dirty="0">
              <a:solidFill>
                <a:srgbClr val="C00000"/>
              </a:solidFill>
            </a:endParaRPr>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3451015667"/>
              </p:ext>
            </p:extLst>
          </p:nvPr>
        </p:nvGraphicFramePr>
        <p:xfrm>
          <a:off x="1249680" y="1264920"/>
          <a:ext cx="9692640" cy="46834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7040880" y="198120"/>
            <a:ext cx="2499360" cy="246221"/>
          </a:xfrm>
          <a:prstGeom prst="rect">
            <a:avLst/>
          </a:prstGeom>
          <a:noFill/>
        </p:spPr>
        <p:txBody>
          <a:bodyPr wrap="square" rtlCol="0">
            <a:spAutoFit/>
          </a:bodyPr>
          <a:lstStyle/>
          <a:p>
            <a:endParaRPr lang="en-GB" sz="1000" dirty="0"/>
          </a:p>
        </p:txBody>
      </p:sp>
      <p:graphicFrame>
        <p:nvGraphicFramePr>
          <p:cNvPr id="5" name="Table 4"/>
          <p:cNvGraphicFramePr>
            <a:graphicFrameLocks noGrp="1"/>
          </p:cNvGraphicFramePr>
          <p:nvPr>
            <p:extLst>
              <p:ext uri="{D42A27DB-BD31-4B8C-83A1-F6EECF244321}">
                <p14:modId xmlns:p14="http://schemas.microsoft.com/office/powerpoint/2010/main" val="2237172936"/>
              </p:ext>
            </p:extLst>
          </p:nvPr>
        </p:nvGraphicFramePr>
        <p:xfrm>
          <a:off x="6634162" y="198120"/>
          <a:ext cx="2520315" cy="1371600"/>
        </p:xfrm>
        <a:graphic>
          <a:graphicData uri="http://schemas.openxmlformats.org/drawingml/2006/table">
            <a:tbl>
              <a:tblPr>
                <a:tableStyleId>{5C22544A-7EE6-4342-B048-85BDC9FD1C3A}</a:tableStyleId>
              </a:tblPr>
              <a:tblGrid>
                <a:gridCol w="589598">
                  <a:extLst>
                    <a:ext uri="{9D8B030D-6E8A-4147-A177-3AD203B41FA5}">
                      <a16:colId xmlns:a16="http://schemas.microsoft.com/office/drawing/2014/main" val="1062832612"/>
                    </a:ext>
                  </a:extLst>
                </a:gridCol>
                <a:gridCol w="1930717">
                  <a:extLst>
                    <a:ext uri="{9D8B030D-6E8A-4147-A177-3AD203B41FA5}">
                      <a16:colId xmlns:a16="http://schemas.microsoft.com/office/drawing/2014/main" val="930368338"/>
                    </a:ext>
                  </a:extLst>
                </a:gridCol>
              </a:tblGrid>
              <a:tr h="0">
                <a:tc>
                  <a:txBody>
                    <a:bodyPr/>
                    <a:lstStyle/>
                    <a:p>
                      <a:pPr algn="ctr">
                        <a:spcBef>
                          <a:spcPts val="600"/>
                        </a:spcBef>
                        <a:spcAft>
                          <a:spcPts val="600"/>
                        </a:spcAft>
                      </a:pPr>
                      <a:r>
                        <a:rPr lang="en-GB" sz="900">
                          <a:effectLst/>
                        </a:rPr>
                        <a:t>D1.1.1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Bef>
                          <a:spcPts val="600"/>
                        </a:spcBef>
                        <a:spcAft>
                          <a:spcPts val="600"/>
                        </a:spcAft>
                      </a:pPr>
                      <a:r>
                        <a:rPr lang="en-GB" sz="900">
                          <a:effectLst/>
                        </a:rPr>
                        <a:t>Project teams created</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858249702"/>
                  </a:ext>
                </a:extLst>
              </a:tr>
              <a:tr h="0">
                <a:tc>
                  <a:txBody>
                    <a:bodyPr/>
                    <a:lstStyle/>
                    <a:p>
                      <a:pPr algn="ctr">
                        <a:spcBef>
                          <a:spcPts val="600"/>
                        </a:spcBef>
                        <a:spcAft>
                          <a:spcPts val="600"/>
                        </a:spcAft>
                      </a:pPr>
                      <a:r>
                        <a:rPr lang="en-GB" sz="900">
                          <a:effectLst/>
                        </a:rPr>
                        <a:t>D1.1.2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Bef>
                          <a:spcPts val="600"/>
                        </a:spcBef>
                        <a:spcAft>
                          <a:spcPts val="600"/>
                        </a:spcAft>
                      </a:pPr>
                      <a:r>
                        <a:rPr lang="en-GB" sz="900">
                          <a:effectLst/>
                        </a:rPr>
                        <a:t>Implementation tools adopted</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822361469"/>
                  </a:ext>
                </a:extLst>
              </a:tr>
              <a:tr h="0">
                <a:tc>
                  <a:txBody>
                    <a:bodyPr/>
                    <a:lstStyle/>
                    <a:p>
                      <a:pPr algn="ctr">
                        <a:spcBef>
                          <a:spcPts val="600"/>
                        </a:spcBef>
                        <a:spcAft>
                          <a:spcPts val="600"/>
                        </a:spcAft>
                      </a:pPr>
                      <a:r>
                        <a:rPr lang="en-GB" sz="900">
                          <a:effectLst/>
                        </a:rPr>
                        <a:t>D1.2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Bef>
                          <a:spcPts val="600"/>
                        </a:spcBef>
                        <a:spcAft>
                          <a:spcPts val="600"/>
                        </a:spcAft>
                      </a:pPr>
                      <a:r>
                        <a:rPr lang="en-GB" sz="900">
                          <a:effectLst/>
                        </a:rPr>
                        <a:t>Teaching and administrative/technical staff improved project implementation, financial management and quality control skills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2540986922"/>
                  </a:ext>
                </a:extLst>
              </a:tr>
              <a:tr h="0">
                <a:tc>
                  <a:txBody>
                    <a:bodyPr/>
                    <a:lstStyle/>
                    <a:p>
                      <a:pPr algn="ctr">
                        <a:spcBef>
                          <a:spcPts val="600"/>
                        </a:spcBef>
                        <a:spcAft>
                          <a:spcPts val="600"/>
                        </a:spcAft>
                      </a:pPr>
                      <a:r>
                        <a:rPr lang="en-GB" sz="900">
                          <a:effectLst/>
                        </a:rPr>
                        <a:t>D1.3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Bef>
                          <a:spcPts val="600"/>
                        </a:spcBef>
                        <a:spcAft>
                          <a:spcPts val="600"/>
                        </a:spcAft>
                      </a:pPr>
                      <a:r>
                        <a:rPr lang="en-GB" sz="900">
                          <a:effectLst/>
                        </a:rPr>
                        <a:t>Website ’Towards green university’’ created for public use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407545633"/>
                  </a:ext>
                </a:extLst>
              </a:tr>
              <a:tr h="0">
                <a:tc>
                  <a:txBody>
                    <a:bodyPr/>
                    <a:lstStyle/>
                    <a:p>
                      <a:pPr algn="ctr">
                        <a:spcBef>
                          <a:spcPts val="600"/>
                        </a:spcBef>
                        <a:spcAft>
                          <a:spcPts val="600"/>
                        </a:spcAft>
                      </a:pPr>
                      <a:r>
                        <a:rPr lang="en-GB" sz="900">
                          <a:effectLst/>
                        </a:rPr>
                        <a:t>D1.4.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Bef>
                          <a:spcPts val="600"/>
                        </a:spcBef>
                        <a:spcAft>
                          <a:spcPts val="600"/>
                        </a:spcAft>
                      </a:pPr>
                      <a:r>
                        <a:rPr lang="en-GB" sz="900">
                          <a:effectLst/>
                        </a:rPr>
                        <a:t>Needs analysis update report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603897521"/>
                  </a:ext>
                </a:extLst>
              </a:tr>
              <a:tr h="0">
                <a:tc>
                  <a:txBody>
                    <a:bodyPr/>
                    <a:lstStyle/>
                    <a:p>
                      <a:pPr algn="ctr">
                        <a:spcBef>
                          <a:spcPts val="600"/>
                        </a:spcBef>
                        <a:spcAft>
                          <a:spcPts val="600"/>
                        </a:spcAft>
                      </a:pPr>
                      <a:r>
                        <a:rPr lang="en-GB" sz="900">
                          <a:effectLst/>
                        </a:rPr>
                        <a:t>D1.5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spcBef>
                          <a:spcPts val="600"/>
                        </a:spcBef>
                        <a:spcAft>
                          <a:spcPts val="600"/>
                        </a:spcAft>
                      </a:pPr>
                      <a:r>
                        <a:rPr lang="en-GB" sz="900" dirty="0">
                          <a:effectLst/>
                        </a:rPr>
                        <a:t>2 national conferences</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213564094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84092388"/>
              </p:ext>
            </p:extLst>
          </p:nvPr>
        </p:nvGraphicFramePr>
        <p:xfrm>
          <a:off x="8316277" y="1915793"/>
          <a:ext cx="3195638" cy="2057400"/>
        </p:xfrm>
        <a:graphic>
          <a:graphicData uri="http://schemas.openxmlformats.org/drawingml/2006/table">
            <a:tbl>
              <a:tblPr>
                <a:tableStyleId>{5C22544A-7EE6-4342-B048-85BDC9FD1C3A}</a:tableStyleId>
              </a:tblPr>
              <a:tblGrid>
                <a:gridCol w="650964">
                  <a:extLst>
                    <a:ext uri="{9D8B030D-6E8A-4147-A177-3AD203B41FA5}">
                      <a16:colId xmlns:a16="http://schemas.microsoft.com/office/drawing/2014/main" val="3597340902"/>
                    </a:ext>
                  </a:extLst>
                </a:gridCol>
                <a:gridCol w="2544674">
                  <a:extLst>
                    <a:ext uri="{9D8B030D-6E8A-4147-A177-3AD203B41FA5}">
                      <a16:colId xmlns:a16="http://schemas.microsoft.com/office/drawing/2014/main" val="477930876"/>
                    </a:ext>
                  </a:extLst>
                </a:gridCol>
              </a:tblGrid>
              <a:tr h="0">
                <a:tc>
                  <a:txBody>
                    <a:bodyPr/>
                    <a:lstStyle/>
                    <a:p>
                      <a:pPr algn="ctr">
                        <a:spcBef>
                          <a:spcPts val="600"/>
                        </a:spcBef>
                        <a:spcAft>
                          <a:spcPts val="600"/>
                        </a:spcAft>
                      </a:pPr>
                      <a:r>
                        <a:rPr lang="en-GB" sz="900">
                          <a:effectLst/>
                        </a:rPr>
                        <a:t>D2.1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Management, teaching, admin. &amp; technical staff improved knowledge on climate-neutral universities</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1015947"/>
                  </a:ext>
                </a:extLst>
              </a:tr>
              <a:tr h="0">
                <a:tc>
                  <a:txBody>
                    <a:bodyPr/>
                    <a:lstStyle/>
                    <a:p>
                      <a:pPr algn="ctr">
                        <a:spcBef>
                          <a:spcPts val="600"/>
                        </a:spcBef>
                        <a:spcAft>
                          <a:spcPts val="600"/>
                        </a:spcAft>
                      </a:pPr>
                      <a:r>
                        <a:rPr lang="en-GB" sz="900">
                          <a:effectLst/>
                        </a:rPr>
                        <a:t>D2.2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Equipment purchased and installed</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87039441"/>
                  </a:ext>
                </a:extLst>
              </a:tr>
              <a:tr h="0">
                <a:tc>
                  <a:txBody>
                    <a:bodyPr/>
                    <a:lstStyle/>
                    <a:p>
                      <a:pPr algn="ctr">
                        <a:spcBef>
                          <a:spcPts val="600"/>
                        </a:spcBef>
                        <a:spcAft>
                          <a:spcPts val="600"/>
                        </a:spcAft>
                      </a:pPr>
                      <a:r>
                        <a:rPr lang="en-GB" sz="900">
                          <a:effectLst/>
                        </a:rPr>
                        <a:t>D2.3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Towards green university strategy prepared for adoption at 4 WB partner HEIs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31179505"/>
                  </a:ext>
                </a:extLst>
              </a:tr>
              <a:tr h="0">
                <a:tc>
                  <a:txBody>
                    <a:bodyPr/>
                    <a:lstStyle/>
                    <a:p>
                      <a:pPr algn="ctr">
                        <a:spcBef>
                          <a:spcPts val="600"/>
                        </a:spcBef>
                        <a:spcAft>
                          <a:spcPts val="600"/>
                        </a:spcAft>
                      </a:pPr>
                      <a:r>
                        <a:rPr lang="en-GB" sz="900">
                          <a:effectLst/>
                        </a:rPr>
                        <a:t>D2.4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E-manual</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16999108"/>
                  </a:ext>
                </a:extLst>
              </a:tr>
              <a:tr h="0">
                <a:tc>
                  <a:txBody>
                    <a:bodyPr/>
                    <a:lstStyle/>
                    <a:p>
                      <a:pPr algn="ctr">
                        <a:spcBef>
                          <a:spcPts val="600"/>
                        </a:spcBef>
                        <a:spcAft>
                          <a:spcPts val="600"/>
                        </a:spcAft>
                      </a:pPr>
                      <a:r>
                        <a:rPr lang="en-GB" sz="900">
                          <a:effectLst/>
                        </a:rPr>
                        <a:t>D2.5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Teacher staff trained on ToT skills in 3 fields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77554802"/>
                  </a:ext>
                </a:extLst>
              </a:tr>
              <a:tr h="0">
                <a:tc>
                  <a:txBody>
                    <a:bodyPr/>
                    <a:lstStyle/>
                    <a:p>
                      <a:pPr algn="ctr">
                        <a:spcBef>
                          <a:spcPts val="600"/>
                        </a:spcBef>
                        <a:spcAft>
                          <a:spcPts val="600"/>
                        </a:spcAft>
                      </a:pPr>
                      <a:r>
                        <a:rPr lang="en-GB" sz="900">
                          <a:effectLst/>
                        </a:rPr>
                        <a:t>D2.6</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Study visit and learning about recycling practices and renewable energy efforts carried out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071394774"/>
                  </a:ext>
                </a:extLst>
              </a:tr>
              <a:tr h="0">
                <a:tc>
                  <a:txBody>
                    <a:bodyPr/>
                    <a:lstStyle/>
                    <a:p>
                      <a:pPr algn="ctr">
                        <a:spcBef>
                          <a:spcPts val="600"/>
                        </a:spcBef>
                        <a:spcAft>
                          <a:spcPts val="600"/>
                        </a:spcAft>
                      </a:pPr>
                      <a:r>
                        <a:rPr lang="en-GB" sz="900">
                          <a:effectLst/>
                        </a:rPr>
                        <a:t>D2.7</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4 WB partner HEI buildings equipped with recycling points with instructions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63394155"/>
                  </a:ext>
                </a:extLst>
              </a:tr>
              <a:tr h="0">
                <a:tc>
                  <a:txBody>
                    <a:bodyPr/>
                    <a:lstStyle/>
                    <a:p>
                      <a:pPr algn="ctr">
                        <a:spcBef>
                          <a:spcPts val="600"/>
                        </a:spcBef>
                        <a:spcAft>
                          <a:spcPts val="600"/>
                        </a:spcAft>
                      </a:pPr>
                      <a:r>
                        <a:rPr lang="en-GB" sz="900">
                          <a:effectLst/>
                        </a:rPr>
                        <a:t>D2.8</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Open air classrooms created</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56740235"/>
                  </a:ext>
                </a:extLst>
              </a:tr>
              <a:tr h="0">
                <a:tc>
                  <a:txBody>
                    <a:bodyPr/>
                    <a:lstStyle/>
                    <a:p>
                      <a:pPr algn="ctr">
                        <a:spcBef>
                          <a:spcPts val="600"/>
                        </a:spcBef>
                        <a:spcAft>
                          <a:spcPts val="600"/>
                        </a:spcAft>
                      </a:pPr>
                      <a:r>
                        <a:rPr lang="en-GB" sz="900">
                          <a:effectLst/>
                        </a:rPr>
                        <a:t>D2.9</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4 WB partner HEIs improved energy use systems on the campuses</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87280907"/>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295176790"/>
              </p:ext>
            </p:extLst>
          </p:nvPr>
        </p:nvGraphicFramePr>
        <p:xfrm>
          <a:off x="8316277" y="4851875"/>
          <a:ext cx="3027998" cy="1264127"/>
        </p:xfrm>
        <a:graphic>
          <a:graphicData uri="http://schemas.openxmlformats.org/drawingml/2006/table">
            <a:tbl>
              <a:tblPr>
                <a:tableStyleId>{5C22544A-7EE6-4342-B048-85BDC9FD1C3A}</a:tableStyleId>
              </a:tblPr>
              <a:tblGrid>
                <a:gridCol w="598505">
                  <a:extLst>
                    <a:ext uri="{9D8B030D-6E8A-4147-A177-3AD203B41FA5}">
                      <a16:colId xmlns:a16="http://schemas.microsoft.com/office/drawing/2014/main" val="3825416762"/>
                    </a:ext>
                  </a:extLst>
                </a:gridCol>
                <a:gridCol w="2429493">
                  <a:extLst>
                    <a:ext uri="{9D8B030D-6E8A-4147-A177-3AD203B41FA5}">
                      <a16:colId xmlns:a16="http://schemas.microsoft.com/office/drawing/2014/main" val="3821271383"/>
                    </a:ext>
                  </a:extLst>
                </a:gridCol>
              </a:tblGrid>
              <a:tr h="474047">
                <a:tc>
                  <a:txBody>
                    <a:bodyPr/>
                    <a:lstStyle/>
                    <a:p>
                      <a:pPr algn="ctr">
                        <a:spcBef>
                          <a:spcPts val="600"/>
                        </a:spcBef>
                        <a:spcAft>
                          <a:spcPts val="600"/>
                        </a:spcAft>
                      </a:pPr>
                      <a:r>
                        <a:rPr lang="en-GB" sz="900">
                          <a:effectLst/>
                        </a:rPr>
                        <a:t>D3.1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2.1) Management, teaching, adm2.8) in. &amp; technical staff improved knowledge on climate-neutral universities.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76019725"/>
                  </a:ext>
                </a:extLst>
              </a:tr>
              <a:tr h="158016">
                <a:tc>
                  <a:txBody>
                    <a:bodyPr/>
                    <a:lstStyle/>
                    <a:p>
                      <a:pPr algn="ctr">
                        <a:spcBef>
                          <a:spcPts val="600"/>
                        </a:spcBef>
                        <a:spcAft>
                          <a:spcPts val="600"/>
                        </a:spcAft>
                      </a:pPr>
                      <a:r>
                        <a:rPr lang="en-GB" sz="900">
                          <a:effectLst/>
                        </a:rPr>
                        <a:t>D3.2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Video tutorial</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87497329"/>
                  </a:ext>
                </a:extLst>
              </a:tr>
              <a:tr h="316032">
                <a:tc>
                  <a:txBody>
                    <a:bodyPr/>
                    <a:lstStyle/>
                    <a:p>
                      <a:pPr algn="ctr">
                        <a:spcBef>
                          <a:spcPts val="600"/>
                        </a:spcBef>
                        <a:spcAft>
                          <a:spcPts val="600"/>
                        </a:spcAft>
                      </a:pPr>
                      <a:r>
                        <a:rPr lang="en-GB" sz="900">
                          <a:effectLst/>
                        </a:rPr>
                        <a:t>D3.3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Study visit and learning about student hackathons carried out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256075"/>
                  </a:ext>
                </a:extLst>
              </a:tr>
              <a:tr h="316032">
                <a:tc>
                  <a:txBody>
                    <a:bodyPr/>
                    <a:lstStyle/>
                    <a:p>
                      <a:pPr algn="ctr">
                        <a:spcBef>
                          <a:spcPts val="600"/>
                        </a:spcBef>
                        <a:spcAft>
                          <a:spcPts val="600"/>
                        </a:spcAft>
                      </a:pPr>
                      <a:r>
                        <a:rPr lang="en-GB" sz="900">
                          <a:effectLst/>
                        </a:rPr>
                        <a:t>D3.4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Green university innovation hackathons prepared for implementation</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26809079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71747641"/>
              </p:ext>
            </p:extLst>
          </p:nvPr>
        </p:nvGraphicFramePr>
        <p:xfrm>
          <a:off x="2392679" y="5542913"/>
          <a:ext cx="3210878" cy="1234440"/>
        </p:xfrm>
        <a:graphic>
          <a:graphicData uri="http://schemas.openxmlformats.org/drawingml/2006/table">
            <a:tbl>
              <a:tblPr>
                <a:tableStyleId>{5C22544A-7EE6-4342-B048-85BDC9FD1C3A}</a:tableStyleId>
              </a:tblPr>
              <a:tblGrid>
                <a:gridCol w="634653">
                  <a:extLst>
                    <a:ext uri="{9D8B030D-6E8A-4147-A177-3AD203B41FA5}">
                      <a16:colId xmlns:a16="http://schemas.microsoft.com/office/drawing/2014/main" val="1508685409"/>
                    </a:ext>
                  </a:extLst>
                </a:gridCol>
                <a:gridCol w="2576225">
                  <a:extLst>
                    <a:ext uri="{9D8B030D-6E8A-4147-A177-3AD203B41FA5}">
                      <a16:colId xmlns:a16="http://schemas.microsoft.com/office/drawing/2014/main" val="3702279346"/>
                    </a:ext>
                  </a:extLst>
                </a:gridCol>
              </a:tblGrid>
              <a:tr h="0">
                <a:tc>
                  <a:txBody>
                    <a:bodyPr/>
                    <a:lstStyle/>
                    <a:p>
                      <a:pPr algn="ctr">
                        <a:spcBef>
                          <a:spcPts val="600"/>
                        </a:spcBef>
                        <a:spcAft>
                          <a:spcPts val="600"/>
                        </a:spcAft>
                      </a:pPr>
                      <a:r>
                        <a:rPr lang="en-GB" sz="900">
                          <a:effectLst/>
                        </a:rPr>
                        <a:t>D4.1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Administrative and teaching staff trained on student and staff mobility</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36094096"/>
                  </a:ext>
                </a:extLst>
              </a:tr>
              <a:tr h="0">
                <a:tc>
                  <a:txBody>
                    <a:bodyPr/>
                    <a:lstStyle/>
                    <a:p>
                      <a:pPr algn="ctr">
                        <a:spcBef>
                          <a:spcPts val="600"/>
                        </a:spcBef>
                        <a:spcAft>
                          <a:spcPts val="600"/>
                        </a:spcAft>
                      </a:pPr>
                      <a:r>
                        <a:rPr lang="en-GB" sz="900">
                          <a:effectLst/>
                        </a:rPr>
                        <a:t>D4.2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Student parliaments and organizations trained on student mobility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54349645"/>
                  </a:ext>
                </a:extLst>
              </a:tr>
              <a:tr h="0">
                <a:tc>
                  <a:txBody>
                    <a:bodyPr/>
                    <a:lstStyle/>
                    <a:p>
                      <a:pPr algn="ctr">
                        <a:spcBef>
                          <a:spcPts val="600"/>
                        </a:spcBef>
                        <a:spcAft>
                          <a:spcPts val="600"/>
                        </a:spcAft>
                      </a:pPr>
                      <a:r>
                        <a:rPr lang="en-GB" sz="900">
                          <a:effectLst/>
                        </a:rPr>
                        <a:t>D4.3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E-guidelines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92596045"/>
                  </a:ext>
                </a:extLst>
              </a:tr>
              <a:tr h="0">
                <a:tc>
                  <a:txBody>
                    <a:bodyPr/>
                    <a:lstStyle/>
                    <a:p>
                      <a:pPr algn="ctr">
                        <a:spcBef>
                          <a:spcPts val="600"/>
                        </a:spcBef>
                        <a:spcAft>
                          <a:spcPts val="600"/>
                        </a:spcAft>
                      </a:pPr>
                      <a:r>
                        <a:rPr lang="en-GB" sz="900">
                          <a:effectLst/>
                        </a:rPr>
                        <a:t>D4.4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Administrative and management staff learned about mobility practices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4242930"/>
                  </a:ext>
                </a:extLst>
              </a:tr>
              <a:tr h="0">
                <a:tc>
                  <a:txBody>
                    <a:bodyPr/>
                    <a:lstStyle/>
                    <a:p>
                      <a:pPr algn="ctr">
                        <a:spcBef>
                          <a:spcPts val="600"/>
                        </a:spcBef>
                        <a:spcAft>
                          <a:spcPts val="600"/>
                        </a:spcAft>
                      </a:pPr>
                      <a:r>
                        <a:rPr lang="en-GB" sz="900">
                          <a:effectLst/>
                        </a:rPr>
                        <a:t>D4.5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3 EU partner HEIs provided 6 months e-mentoring support to administrative staff at 4 WB partner HEIs</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01693775"/>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59965760"/>
              </p:ext>
            </p:extLst>
          </p:nvPr>
        </p:nvGraphicFramePr>
        <p:xfrm>
          <a:off x="568642" y="3606641"/>
          <a:ext cx="3348038" cy="1371600"/>
        </p:xfrm>
        <a:graphic>
          <a:graphicData uri="http://schemas.openxmlformats.org/drawingml/2006/table">
            <a:tbl>
              <a:tblPr>
                <a:tableStyleId>{5C22544A-7EE6-4342-B048-85BDC9FD1C3A}</a:tableStyleId>
              </a:tblPr>
              <a:tblGrid>
                <a:gridCol w="682008">
                  <a:extLst>
                    <a:ext uri="{9D8B030D-6E8A-4147-A177-3AD203B41FA5}">
                      <a16:colId xmlns:a16="http://schemas.microsoft.com/office/drawing/2014/main" val="424236125"/>
                    </a:ext>
                  </a:extLst>
                </a:gridCol>
                <a:gridCol w="2666030">
                  <a:extLst>
                    <a:ext uri="{9D8B030D-6E8A-4147-A177-3AD203B41FA5}">
                      <a16:colId xmlns:a16="http://schemas.microsoft.com/office/drawing/2014/main" val="287117707"/>
                    </a:ext>
                  </a:extLst>
                </a:gridCol>
              </a:tblGrid>
              <a:tr h="0">
                <a:tc>
                  <a:txBody>
                    <a:bodyPr/>
                    <a:lstStyle/>
                    <a:p>
                      <a:pPr algn="ctr">
                        <a:spcBef>
                          <a:spcPts val="600"/>
                        </a:spcBef>
                        <a:spcAft>
                          <a:spcPts val="600"/>
                        </a:spcAft>
                      </a:pPr>
                      <a:r>
                        <a:rPr lang="en-GB" sz="900">
                          <a:effectLst/>
                        </a:rPr>
                        <a:t>D5.1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Website recognized by the specific and general communities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1192789"/>
                  </a:ext>
                </a:extLst>
              </a:tr>
              <a:tr h="0">
                <a:tc>
                  <a:txBody>
                    <a:bodyPr/>
                    <a:lstStyle/>
                    <a:p>
                      <a:pPr algn="ctr">
                        <a:spcBef>
                          <a:spcPts val="600"/>
                        </a:spcBef>
                        <a:spcAft>
                          <a:spcPts val="600"/>
                        </a:spcAft>
                      </a:pPr>
                      <a:r>
                        <a:rPr lang="en-GB" sz="900">
                          <a:effectLst/>
                        </a:rPr>
                        <a:t>D5.2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Stakeholders made aware of green university policyTowards green university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84057381"/>
                  </a:ext>
                </a:extLst>
              </a:tr>
              <a:tr h="0">
                <a:tc>
                  <a:txBody>
                    <a:bodyPr/>
                    <a:lstStyle/>
                    <a:p>
                      <a:pPr algn="ctr">
                        <a:spcBef>
                          <a:spcPts val="600"/>
                        </a:spcBef>
                        <a:spcAft>
                          <a:spcPts val="600"/>
                        </a:spcAft>
                      </a:pPr>
                      <a:r>
                        <a:rPr lang="en-GB" sz="900">
                          <a:effectLst/>
                        </a:rPr>
                        <a:t>D5.3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E-newsletter Towards green university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2781324"/>
                  </a:ext>
                </a:extLst>
              </a:tr>
              <a:tr h="0">
                <a:tc>
                  <a:txBody>
                    <a:bodyPr/>
                    <a:lstStyle/>
                    <a:p>
                      <a:pPr algn="ctr">
                        <a:spcBef>
                          <a:spcPts val="600"/>
                        </a:spcBef>
                        <a:spcAft>
                          <a:spcPts val="600"/>
                        </a:spcAft>
                      </a:pPr>
                      <a:r>
                        <a:rPr lang="en-GB" sz="900">
                          <a:effectLst/>
                        </a:rPr>
                        <a:t>D5.4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1000"/>
                        </a:spcAft>
                      </a:pPr>
                      <a:r>
                        <a:rPr lang="en-GB" sz="900" dirty="0">
                          <a:effectLst/>
                        </a:rPr>
                        <a:t>WB Partner institution teaching and administrative &amp; technical staff trained on recycling culture, green energy sources, infrastructure</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41255595"/>
                  </a:ext>
                </a:extLst>
              </a:tr>
              <a:tr h="0">
                <a:tc>
                  <a:txBody>
                    <a:bodyPr/>
                    <a:lstStyle/>
                    <a:p>
                      <a:pPr algn="ctr">
                        <a:spcBef>
                          <a:spcPts val="600"/>
                        </a:spcBef>
                        <a:spcAft>
                          <a:spcPts val="600"/>
                        </a:spcAft>
                      </a:pPr>
                      <a:r>
                        <a:rPr lang="en-GB" sz="900">
                          <a:effectLst/>
                        </a:rPr>
                        <a:t>D5.5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4 institutional hackathon reports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065077672"/>
                  </a:ext>
                </a:extLst>
              </a:tr>
              <a:tr h="0">
                <a:tc>
                  <a:txBody>
                    <a:bodyPr/>
                    <a:lstStyle/>
                    <a:p>
                      <a:pPr algn="ctr">
                        <a:spcBef>
                          <a:spcPts val="600"/>
                        </a:spcBef>
                        <a:spcAft>
                          <a:spcPts val="600"/>
                        </a:spcAft>
                      </a:pPr>
                      <a:r>
                        <a:rPr lang="en-GB" sz="900">
                          <a:effectLst/>
                        </a:rPr>
                        <a:t>D5.6</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2 national conference reports</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21611256"/>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525559750"/>
              </p:ext>
            </p:extLst>
          </p:nvPr>
        </p:nvGraphicFramePr>
        <p:xfrm>
          <a:off x="838200" y="1701641"/>
          <a:ext cx="3078480" cy="723108"/>
        </p:xfrm>
        <a:graphic>
          <a:graphicData uri="http://schemas.openxmlformats.org/drawingml/2006/table">
            <a:tbl>
              <a:tblPr>
                <a:tableStyleId>{5C22544A-7EE6-4342-B048-85BDC9FD1C3A}</a:tableStyleId>
              </a:tblPr>
              <a:tblGrid>
                <a:gridCol w="664329">
                  <a:extLst>
                    <a:ext uri="{9D8B030D-6E8A-4147-A177-3AD203B41FA5}">
                      <a16:colId xmlns:a16="http://schemas.microsoft.com/office/drawing/2014/main" val="3206689476"/>
                    </a:ext>
                  </a:extLst>
                </a:gridCol>
                <a:gridCol w="2414151">
                  <a:extLst>
                    <a:ext uri="{9D8B030D-6E8A-4147-A177-3AD203B41FA5}">
                      <a16:colId xmlns:a16="http://schemas.microsoft.com/office/drawing/2014/main" val="3001818027"/>
                    </a:ext>
                  </a:extLst>
                </a:gridCol>
              </a:tblGrid>
              <a:tr h="180777">
                <a:tc>
                  <a:txBody>
                    <a:bodyPr/>
                    <a:lstStyle/>
                    <a:p>
                      <a:pPr algn="ctr">
                        <a:spcBef>
                          <a:spcPts val="600"/>
                        </a:spcBef>
                        <a:spcAft>
                          <a:spcPts val="600"/>
                        </a:spcAft>
                      </a:pPr>
                      <a:r>
                        <a:rPr lang="en-GB" sz="900">
                          <a:effectLst/>
                        </a:rPr>
                        <a:t>D6.1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spcBef>
                          <a:spcPts val="600"/>
                        </a:spcBef>
                        <a:spcAft>
                          <a:spcPts val="600"/>
                        </a:spcAft>
                      </a:pPr>
                      <a:r>
                        <a:rPr lang="en-GB" sz="900">
                          <a:effectLst/>
                        </a:rPr>
                        <a:t>Ensured regular project coordination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75014007"/>
                  </a:ext>
                </a:extLst>
              </a:tr>
              <a:tr h="180777">
                <a:tc>
                  <a:txBody>
                    <a:bodyPr/>
                    <a:lstStyle/>
                    <a:p>
                      <a:pPr algn="ctr">
                        <a:spcBef>
                          <a:spcPts val="600"/>
                        </a:spcBef>
                        <a:spcAft>
                          <a:spcPts val="600"/>
                        </a:spcAft>
                      </a:pPr>
                      <a:r>
                        <a:rPr lang="en-GB" sz="900">
                          <a:effectLst/>
                        </a:rPr>
                        <a:t>D6.2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spcBef>
                          <a:spcPts val="600"/>
                        </a:spcBef>
                        <a:spcAft>
                          <a:spcPts val="600"/>
                        </a:spcAft>
                      </a:pPr>
                      <a:r>
                        <a:rPr lang="en-GB" sz="900">
                          <a:effectLst/>
                        </a:rPr>
                        <a:t>Ensured regular project quality control</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3172298884"/>
                  </a:ext>
                </a:extLst>
              </a:tr>
              <a:tr h="180777">
                <a:tc>
                  <a:txBody>
                    <a:bodyPr/>
                    <a:lstStyle/>
                    <a:p>
                      <a:pPr algn="ctr">
                        <a:spcBef>
                          <a:spcPts val="600"/>
                        </a:spcBef>
                        <a:spcAft>
                          <a:spcPts val="600"/>
                        </a:spcAft>
                      </a:pPr>
                      <a:r>
                        <a:rPr lang="en-GB" sz="900">
                          <a:effectLst/>
                        </a:rPr>
                        <a:t>D6.3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spcBef>
                          <a:spcPts val="600"/>
                        </a:spcBef>
                        <a:spcAft>
                          <a:spcPts val="600"/>
                        </a:spcAft>
                      </a:pPr>
                      <a:r>
                        <a:rPr lang="en-GB" sz="900">
                          <a:effectLst/>
                        </a:rPr>
                        <a:t>Results and costs internally verified</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2508007858"/>
                  </a:ext>
                </a:extLst>
              </a:tr>
              <a:tr h="180777">
                <a:tc>
                  <a:txBody>
                    <a:bodyPr/>
                    <a:lstStyle/>
                    <a:p>
                      <a:pPr algn="ctr">
                        <a:spcBef>
                          <a:spcPts val="600"/>
                        </a:spcBef>
                        <a:spcAft>
                          <a:spcPts val="600"/>
                        </a:spcAft>
                      </a:pPr>
                      <a:r>
                        <a:rPr lang="en-GB" sz="900">
                          <a:effectLst/>
                        </a:rPr>
                        <a:t>D6.4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spcBef>
                          <a:spcPts val="600"/>
                        </a:spcBef>
                        <a:spcAft>
                          <a:spcPts val="600"/>
                        </a:spcAft>
                      </a:pPr>
                      <a:r>
                        <a:rPr lang="en-GB" sz="900" dirty="0">
                          <a:effectLst/>
                        </a:rPr>
                        <a:t>Independent evaluation report</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2070501302"/>
                  </a:ext>
                </a:extLst>
              </a:tr>
            </a:tbl>
          </a:graphicData>
        </a:graphic>
      </p:graphicFrame>
      <p:pic>
        <p:nvPicPr>
          <p:cNvPr id="25" name="Picture 24"/>
          <p:cNvPicPr>
            <a:picLocks noChangeAspect="1"/>
          </p:cNvPicPr>
          <p:nvPr/>
        </p:nvPicPr>
        <p:blipFill>
          <a:blip r:embed="rId7"/>
          <a:stretch>
            <a:fillRect/>
          </a:stretch>
        </p:blipFill>
        <p:spPr>
          <a:xfrm>
            <a:off x="10424160" y="9367"/>
            <a:ext cx="1767840" cy="550639"/>
          </a:xfrm>
          <a:prstGeom prst="rect">
            <a:avLst/>
          </a:prstGeom>
        </p:spPr>
      </p:pic>
      <p:pic>
        <p:nvPicPr>
          <p:cNvPr id="26" name="Picture 2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607654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019795003"/>
              </p:ext>
            </p:extLst>
          </p:nvPr>
        </p:nvGraphicFramePr>
        <p:xfrm>
          <a:off x="438913" y="1371602"/>
          <a:ext cx="5946647" cy="3093720"/>
        </p:xfrm>
        <a:graphic>
          <a:graphicData uri="http://schemas.openxmlformats.org/drawingml/2006/table">
            <a:tbl>
              <a:tblPr firstRow="1" firstCol="1" lastRow="1" lastCol="1" bandRow="1" bandCol="1"/>
              <a:tblGrid>
                <a:gridCol w="1042706">
                  <a:extLst>
                    <a:ext uri="{9D8B030D-6E8A-4147-A177-3AD203B41FA5}">
                      <a16:colId xmlns:a16="http://schemas.microsoft.com/office/drawing/2014/main" val="3991612409"/>
                    </a:ext>
                  </a:extLst>
                </a:gridCol>
                <a:gridCol w="4903941">
                  <a:extLst>
                    <a:ext uri="{9D8B030D-6E8A-4147-A177-3AD203B41FA5}">
                      <a16:colId xmlns:a16="http://schemas.microsoft.com/office/drawing/2014/main" val="2108034260"/>
                    </a:ext>
                  </a:extLst>
                </a:gridCol>
              </a:tblGrid>
              <a:tr h="515620">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T1.1</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Kick off meeting, creation of project teams and adoption of implementation documents</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260601329"/>
                  </a:ext>
                </a:extLst>
              </a:tr>
              <a:tr h="51562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Initial staff training sessions on project implementation, financial management and quality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761312571"/>
                  </a:ext>
                </a:extLst>
              </a:tr>
              <a:tr h="51562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Signing of partnership agreements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87038470"/>
                  </a:ext>
                </a:extLst>
              </a:tr>
              <a:tr h="51562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‘’Towards green university’’ website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90060213"/>
                  </a:ext>
                </a:extLst>
              </a:tr>
              <a:tr h="51562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T1.5</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Update needs analysis of partner WB HEIs to strengthen university green agenda</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420047424"/>
                  </a:ext>
                </a:extLst>
              </a:tr>
              <a:tr h="51562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T1.6</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conferences in BA and 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34869530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819601288"/>
              </p:ext>
            </p:extLst>
          </p:nvPr>
        </p:nvGraphicFramePr>
        <p:xfrm>
          <a:off x="1042415" y="4907280"/>
          <a:ext cx="10094977" cy="1203960"/>
        </p:xfrm>
        <a:graphic>
          <a:graphicData uri="http://schemas.openxmlformats.org/drawingml/2006/table">
            <a:tbl>
              <a:tblPr firstRow="1" firstCol="1" lastRow="1" lastCol="1" bandRow="1" bandCol="1"/>
              <a:tblGrid>
                <a:gridCol w="1435506">
                  <a:extLst>
                    <a:ext uri="{9D8B030D-6E8A-4147-A177-3AD203B41FA5}">
                      <a16:colId xmlns:a16="http://schemas.microsoft.com/office/drawing/2014/main" val="4191458762"/>
                    </a:ext>
                  </a:extLst>
                </a:gridCol>
                <a:gridCol w="1324461">
                  <a:extLst>
                    <a:ext uri="{9D8B030D-6E8A-4147-A177-3AD203B41FA5}">
                      <a16:colId xmlns:a16="http://schemas.microsoft.com/office/drawing/2014/main" val="1902914927"/>
                    </a:ext>
                  </a:extLst>
                </a:gridCol>
                <a:gridCol w="1019593">
                  <a:extLst>
                    <a:ext uri="{9D8B030D-6E8A-4147-A177-3AD203B41FA5}">
                      <a16:colId xmlns:a16="http://schemas.microsoft.com/office/drawing/2014/main" val="294762534"/>
                    </a:ext>
                  </a:extLst>
                </a:gridCol>
                <a:gridCol w="1225530">
                  <a:extLst>
                    <a:ext uri="{9D8B030D-6E8A-4147-A177-3AD203B41FA5}">
                      <a16:colId xmlns:a16="http://schemas.microsoft.com/office/drawing/2014/main" val="123186569"/>
                    </a:ext>
                  </a:extLst>
                </a:gridCol>
                <a:gridCol w="2844764">
                  <a:extLst>
                    <a:ext uri="{9D8B030D-6E8A-4147-A177-3AD203B41FA5}">
                      <a16:colId xmlns:a16="http://schemas.microsoft.com/office/drawing/2014/main" val="575947275"/>
                    </a:ext>
                  </a:extLst>
                </a:gridCol>
                <a:gridCol w="621851">
                  <a:extLst>
                    <a:ext uri="{9D8B030D-6E8A-4147-A177-3AD203B41FA5}">
                      <a16:colId xmlns:a16="http://schemas.microsoft.com/office/drawing/2014/main" val="4196353945"/>
                    </a:ext>
                  </a:extLst>
                </a:gridCol>
                <a:gridCol w="1623272">
                  <a:extLst>
                    <a:ext uri="{9D8B030D-6E8A-4147-A177-3AD203B41FA5}">
                      <a16:colId xmlns:a16="http://schemas.microsoft.com/office/drawing/2014/main" val="778461936"/>
                    </a:ext>
                  </a:extLst>
                </a:gridCol>
              </a:tblGrid>
              <a:tr h="0">
                <a:tc>
                  <a:txBody>
                    <a:bodyPr/>
                    <a:lstStyle/>
                    <a:p>
                      <a:pPr algn="ctr">
                        <a:spcBef>
                          <a:spcPts val="600"/>
                        </a:spcBef>
                        <a:spcAft>
                          <a:spcPts val="0"/>
                        </a:spcAft>
                      </a:pPr>
                      <a:r>
                        <a:rPr lang="en-I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3389096609"/>
                  </a:ext>
                </a:extLst>
              </a:tr>
              <a:tr h="0">
                <a:tc>
                  <a:txBody>
                    <a:bodyPr/>
                    <a:lstStyle/>
                    <a:p>
                      <a:pPr algn="ctr">
                        <a:spcBef>
                          <a:spcPts val="600"/>
                        </a:spcBef>
                        <a:spcAft>
                          <a:spcPts val="600"/>
                        </a:spcAft>
                      </a:pPr>
                      <a:r>
                        <a:rPr lang="fr-BE"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MS1</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Partnership agreements concluded between the coordinator and partner institutions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just">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Partnership agreements signed between the project coordinator and each partner. They will regulate the rights and obligations within the partnership, and distribution of tasks and responsibilities relating to project implementation and achievement of project results.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Signed partnership agreements</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70657638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665398170"/>
              </p:ext>
            </p:extLst>
          </p:nvPr>
        </p:nvGraphicFramePr>
        <p:xfrm>
          <a:off x="6784847" y="1527414"/>
          <a:ext cx="4925568" cy="2693414"/>
        </p:xfrm>
        <a:graphic>
          <a:graphicData uri="http://schemas.openxmlformats.org/drawingml/2006/table">
            <a:tbl>
              <a:tblPr firstRow="1" firstCol="1" lastRow="1" lastCol="1" bandRow="1" bandCol="1"/>
              <a:tblGrid>
                <a:gridCol w="934935">
                  <a:extLst>
                    <a:ext uri="{9D8B030D-6E8A-4147-A177-3AD203B41FA5}">
                      <a16:colId xmlns:a16="http://schemas.microsoft.com/office/drawing/2014/main" val="818841655"/>
                    </a:ext>
                  </a:extLst>
                </a:gridCol>
                <a:gridCol w="3990633">
                  <a:extLst>
                    <a:ext uri="{9D8B030D-6E8A-4147-A177-3AD203B41FA5}">
                      <a16:colId xmlns:a16="http://schemas.microsoft.com/office/drawing/2014/main" val="2925280168"/>
                    </a:ext>
                  </a:extLst>
                </a:gridCol>
              </a:tblGrid>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D1.1.1</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Project teams created</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032003933"/>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D1.1.2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Implementation tools adopted</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07770083"/>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D1.1.3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Partnership agreement – model as for 2020</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44034836"/>
                  </a:ext>
                </a:extLst>
              </a:tr>
              <a:tr h="665044">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Teaching and administrative/technical staff improved project implementation, financial management and quality control skills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176858784"/>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Website ’Towards green university’’ created for public use</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385086548"/>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Needs analysis update report</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23459649"/>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D1.5</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national conferences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473448795"/>
                  </a:ext>
                </a:extLst>
              </a:tr>
            </a:tbl>
          </a:graphicData>
        </a:graphic>
      </p:graphicFrame>
      <p:sp>
        <p:nvSpPr>
          <p:cNvPr id="10" name="Rectangle 9"/>
          <p:cNvSpPr/>
          <p:nvPr/>
        </p:nvSpPr>
        <p:spPr>
          <a:xfrm>
            <a:off x="5290388" y="925146"/>
            <a:ext cx="1095172"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Activities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ectangle 10"/>
          <p:cNvSpPr/>
          <p:nvPr/>
        </p:nvSpPr>
        <p:spPr>
          <a:xfrm>
            <a:off x="10239286" y="1092160"/>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305828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972627733"/>
              </p:ext>
            </p:extLst>
          </p:nvPr>
        </p:nvGraphicFramePr>
        <p:xfrm>
          <a:off x="838200" y="1200782"/>
          <a:ext cx="10094976" cy="363712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67202">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0">
                <a:tc>
                  <a:txBody>
                    <a:bodyPr/>
                    <a:lstStyle/>
                    <a:p>
                      <a:pPr algn="ctr">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T1.1</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Kick off meeting, creation of project teams and adoption of implementation documents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kick-off meeting will be organized in a virtual environment and it will host representatives of all partner institutions. It will be organised by the leading partner UBN in the course of the first month of the project (M1). Activities are planned to last for 2 working days and they will be realised in the following manner: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 the partnership will be acquainted with their respective contractual obligations, the rules of the Action (Erasmus + CBHE), and key aspects of the financial management and administration procedures;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the partnership will be introduced in detail to the project structure, devised activities and interventions, results to be achieved; partnership agreement and project implementation tools will be discussed and agreed upon;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 planned project teams will be established and the partnership will agree on pace, type and frequency of communication.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meeting outcomes will be as follows: agreement on further steps and each partner´s tasks and obligations; structuring project teams (Steering Committee, Quality team, Communication team, + lead/co-lead WP teams); approved set of project implementation documents (Communication, Dissemination and Exploitation Plan, Gantt chart, and Rules of Procedure).</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965257052"/>
              </p:ext>
            </p:extLst>
          </p:nvPr>
        </p:nvGraphicFramePr>
        <p:xfrm>
          <a:off x="1095853" y="5068094"/>
          <a:ext cx="9495790" cy="1524000"/>
        </p:xfrm>
        <a:graphic>
          <a:graphicData uri="http://schemas.openxmlformats.org/drawingml/2006/table">
            <a:tbl>
              <a:tblPr firstRow="1" firstCol="1" bandRow="1"/>
              <a:tblGrid>
                <a:gridCol w="1169670">
                  <a:extLst>
                    <a:ext uri="{9D8B030D-6E8A-4147-A177-3AD203B41FA5}">
                      <a16:colId xmlns:a16="http://schemas.microsoft.com/office/drawing/2014/main" val="2980380375"/>
                    </a:ext>
                  </a:extLst>
                </a:gridCol>
                <a:gridCol w="1260475">
                  <a:extLst>
                    <a:ext uri="{9D8B030D-6E8A-4147-A177-3AD203B41FA5}">
                      <a16:colId xmlns:a16="http://schemas.microsoft.com/office/drawing/2014/main" val="4152147654"/>
                    </a:ext>
                  </a:extLst>
                </a:gridCol>
                <a:gridCol w="1215390">
                  <a:extLst>
                    <a:ext uri="{9D8B030D-6E8A-4147-A177-3AD203B41FA5}">
                      <a16:colId xmlns:a16="http://schemas.microsoft.com/office/drawing/2014/main" val="2597051928"/>
                    </a:ext>
                  </a:extLst>
                </a:gridCol>
                <a:gridCol w="1215390">
                  <a:extLst>
                    <a:ext uri="{9D8B030D-6E8A-4147-A177-3AD203B41FA5}">
                      <a16:colId xmlns:a16="http://schemas.microsoft.com/office/drawing/2014/main" val="1706423274"/>
                    </a:ext>
                  </a:extLst>
                </a:gridCol>
                <a:gridCol w="1215390">
                  <a:extLst>
                    <a:ext uri="{9D8B030D-6E8A-4147-A177-3AD203B41FA5}">
                      <a16:colId xmlns:a16="http://schemas.microsoft.com/office/drawing/2014/main" val="1441094198"/>
                    </a:ext>
                  </a:extLst>
                </a:gridCol>
                <a:gridCol w="899795">
                  <a:extLst>
                    <a:ext uri="{9D8B030D-6E8A-4147-A177-3AD203B41FA5}">
                      <a16:colId xmlns:a16="http://schemas.microsoft.com/office/drawing/2014/main" val="373055195"/>
                    </a:ext>
                  </a:extLst>
                </a:gridCol>
                <a:gridCol w="1259840">
                  <a:extLst>
                    <a:ext uri="{9D8B030D-6E8A-4147-A177-3AD203B41FA5}">
                      <a16:colId xmlns:a16="http://schemas.microsoft.com/office/drawing/2014/main" val="324317866"/>
                    </a:ext>
                  </a:extLst>
                </a:gridCol>
                <a:gridCol w="1259840">
                  <a:extLst>
                    <a:ext uri="{9D8B030D-6E8A-4147-A177-3AD203B41FA5}">
                      <a16:colId xmlns:a16="http://schemas.microsoft.com/office/drawing/2014/main" val="10910263"/>
                    </a:ext>
                  </a:extLst>
                </a:gridCol>
              </a:tblGrid>
              <a:tr h="0">
                <a:tc rowSpan="2">
                  <a:txBody>
                    <a:bodyPr/>
                    <a:lstStyle/>
                    <a:p>
                      <a:pPr algn="ctr">
                        <a:spcBef>
                          <a:spcPts val="600"/>
                        </a:spcBef>
                        <a:spcAft>
                          <a:spcPts val="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7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007061863"/>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7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413473925"/>
                  </a:ext>
                </a:extLst>
              </a:tr>
              <a:tr h="0">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E1.1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 UBN, SVEHERC, CEPS, AUB, AVMSS, HSWT, SUA, SECCG</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Kick-off meeting (Activity T.1.1)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Meeting]</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just">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Areas: Project description, results, activities, indicators, task division, budget, timeline, grant agreement, partnership agreement, project teams, implementation tools,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24</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 UBN, 3 SVEHERC, 3 CEPS, 3 AUB, 3 AVMSS, 3 HSWT, 3 SUA, 3 SECCG)</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817599294"/>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256869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943645553"/>
              </p:ext>
            </p:extLst>
          </p:nvPr>
        </p:nvGraphicFramePr>
        <p:xfrm>
          <a:off x="838200" y="1453038"/>
          <a:ext cx="10094976" cy="314944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67202">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0">
                <a:tc>
                  <a:txBody>
                    <a:bodyPr/>
                    <a:lstStyle/>
                    <a:p>
                      <a:pPr algn="ctr">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Initial staff training sessions on project implementation, financial management and quality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0"/>
                        </a:spcBef>
                        <a:spcAft>
                          <a:spcPts val="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second virtual meeting will be held in the course of the second month (M2) and it will be hosted by P6 (HSWT). The meeting is planned to last for 2 working days and it is intended for project coordinators, members of each project team previously defined during the kick-off meeting, and administrative and financial team members.</a:t>
                      </a:r>
                    </a:p>
                    <a:p>
                      <a:pPr algn="just">
                        <a:spcBef>
                          <a:spcPts val="0"/>
                        </a:spcBef>
                        <a:spcAft>
                          <a:spcPts val="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 the course of this meeting the participants will be trained on project implementation activities: work package coordination, task implementation, monitoring and evaluation of project activities, manners in which project materials and document will be kept and stored and how partners will have access to them, and about the form and frequency of reporting. </a:t>
                      </a:r>
                    </a:p>
                    <a:p>
                      <a:pPr algn="just">
                        <a:spcBef>
                          <a:spcPts val="0"/>
                        </a:spcBef>
                        <a:spcAft>
                          <a:spcPts val="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As to financial management, participants will be trained on how to run financial documentation and keep the financial records: the </a:t>
                      </a:r>
                      <a:r>
                        <a:rPr lang="en-US" sz="11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programme</a:t>
                      </a: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rules regarding different categories of costs (staff costs, travel and subsistence costs, equipment and subcontracting costs, indirect costs, co-financing requirements), time sheets, internal verification procedures, etc.</a:t>
                      </a:r>
                    </a:p>
                    <a:p>
                      <a:pPr algn="just">
                        <a:spcBef>
                          <a:spcPts val="0"/>
                        </a:spcBef>
                        <a:spcAft>
                          <a:spcPts val="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third segment of these virtual meetings is dedicated to quality assurance and control. Through this training, the relevant staff will be introduced to QA approach and QA plans and instruments previously drafted by the QA team and finalized by participants during the training session. </a:t>
                      </a:r>
                    </a:p>
                    <a:p>
                      <a:pPr algn="just">
                        <a:spcBef>
                          <a:spcPts val="0"/>
                        </a:spcBef>
                        <a:spcAft>
                          <a:spcPts val="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Minimum 48 staff members will be trained in the course of three planned training sessions (16 per session, whereby 30% are expected to be female participants)</a:t>
                      </a:r>
                      <a:endParaRPr lang="en-US"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971825133"/>
              </p:ext>
            </p:extLst>
          </p:nvPr>
        </p:nvGraphicFramePr>
        <p:xfrm>
          <a:off x="1348105" y="4796410"/>
          <a:ext cx="9495790" cy="1783080"/>
        </p:xfrm>
        <a:graphic>
          <a:graphicData uri="http://schemas.openxmlformats.org/drawingml/2006/table">
            <a:tbl>
              <a:tblPr firstRow="1" firstCol="1" bandRow="1"/>
              <a:tblGrid>
                <a:gridCol w="1169670">
                  <a:extLst>
                    <a:ext uri="{9D8B030D-6E8A-4147-A177-3AD203B41FA5}">
                      <a16:colId xmlns:a16="http://schemas.microsoft.com/office/drawing/2014/main" val="2080236780"/>
                    </a:ext>
                  </a:extLst>
                </a:gridCol>
                <a:gridCol w="1260475">
                  <a:extLst>
                    <a:ext uri="{9D8B030D-6E8A-4147-A177-3AD203B41FA5}">
                      <a16:colId xmlns:a16="http://schemas.microsoft.com/office/drawing/2014/main" val="824617249"/>
                    </a:ext>
                  </a:extLst>
                </a:gridCol>
                <a:gridCol w="1215390">
                  <a:extLst>
                    <a:ext uri="{9D8B030D-6E8A-4147-A177-3AD203B41FA5}">
                      <a16:colId xmlns:a16="http://schemas.microsoft.com/office/drawing/2014/main" val="3454426282"/>
                    </a:ext>
                  </a:extLst>
                </a:gridCol>
                <a:gridCol w="1215390">
                  <a:extLst>
                    <a:ext uri="{9D8B030D-6E8A-4147-A177-3AD203B41FA5}">
                      <a16:colId xmlns:a16="http://schemas.microsoft.com/office/drawing/2014/main" val="3736276747"/>
                    </a:ext>
                  </a:extLst>
                </a:gridCol>
                <a:gridCol w="1215390">
                  <a:extLst>
                    <a:ext uri="{9D8B030D-6E8A-4147-A177-3AD203B41FA5}">
                      <a16:colId xmlns:a16="http://schemas.microsoft.com/office/drawing/2014/main" val="2173928901"/>
                    </a:ext>
                  </a:extLst>
                </a:gridCol>
                <a:gridCol w="899795">
                  <a:extLst>
                    <a:ext uri="{9D8B030D-6E8A-4147-A177-3AD203B41FA5}">
                      <a16:colId xmlns:a16="http://schemas.microsoft.com/office/drawing/2014/main" val="2661041377"/>
                    </a:ext>
                  </a:extLst>
                </a:gridCol>
                <a:gridCol w="1259840">
                  <a:extLst>
                    <a:ext uri="{9D8B030D-6E8A-4147-A177-3AD203B41FA5}">
                      <a16:colId xmlns:a16="http://schemas.microsoft.com/office/drawing/2014/main" val="384534770"/>
                    </a:ext>
                  </a:extLst>
                </a:gridCol>
                <a:gridCol w="1259840">
                  <a:extLst>
                    <a:ext uri="{9D8B030D-6E8A-4147-A177-3AD203B41FA5}">
                      <a16:colId xmlns:a16="http://schemas.microsoft.com/office/drawing/2014/main" val="3606105908"/>
                    </a:ext>
                  </a:extLst>
                </a:gridCol>
              </a:tblGrid>
              <a:tr h="0">
                <a:tc rowSpan="2">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933601764"/>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834460878"/>
                  </a:ext>
                </a:extLst>
              </a:tr>
              <a:tr h="0">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E1.2</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delivered by HSWT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 UBN, SVEHERC, CEPS, AUB, AVMSS, HSWT, SUA, SECCG,</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Staff training on project implementation, financial management and quality control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T1.2)</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just">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Topics: project implementation, financial management and quality control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3</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48</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(12 UBN, 12 SVEHERC, 12 CEPS, 12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920045057"/>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548410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123570505"/>
              </p:ext>
            </p:extLst>
          </p:nvPr>
        </p:nvGraphicFramePr>
        <p:xfrm>
          <a:off x="838200" y="1453038"/>
          <a:ext cx="10094976" cy="185404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655902">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1198140">
                <a:tc>
                  <a:txBody>
                    <a:bodyPr/>
                    <a:lstStyle/>
                    <a:p>
                      <a:pPr algn="ctr">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3</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Signing of partnership agreements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Once all partners have agreed on the mutual form of the partner agreement, on individual tasks, roles and obligations, as well as on consequences in case of violation of rights and obligations, partnership agreements will be signed and stored according to partners´ initial agreement.</a:t>
                      </a:r>
                      <a:endParaRPr lang="en-US"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931613537"/>
              </p:ext>
            </p:extLst>
          </p:nvPr>
        </p:nvGraphicFramePr>
        <p:xfrm>
          <a:off x="838200" y="3926919"/>
          <a:ext cx="10094976" cy="197596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699034">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1276928">
                <a:tc>
                  <a:txBody>
                    <a:bodyPr/>
                    <a:lstStyle/>
                    <a:p>
                      <a:pPr algn="ctr">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‘’Towards green university’’ website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activity will be initiated in the third month (M3) of the project and it will be a joint activity of all project partners, led by P3 and P5. All participants will be engaged in providing ideas and solution regarding the website visual and structural design, while partners P3 and P5 will take care of the actual creation process. </a:t>
                      </a:r>
                      <a:endParaRPr lang="en-US"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264127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875716423"/>
              </p:ext>
            </p:extLst>
          </p:nvPr>
        </p:nvGraphicFramePr>
        <p:xfrm>
          <a:off x="838200" y="1453038"/>
          <a:ext cx="10094976" cy="429244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565600">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3726842">
                <a:tc>
                  <a:txBody>
                    <a:bodyPr/>
                    <a:lstStyle/>
                    <a:p>
                      <a:pPr algn="ctr">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Update needs analysis of partner WB HEIs to strengthen university green agenda</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Upon concluding initial preparatory activities, the project team led by UBN will prepare and conduct </a:t>
                      </a:r>
                      <a:r>
                        <a:rPr lang="en-US" sz="1400" b="1"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an updated needs analysis with the aim of strengthening university green agenda</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The updated needs analysis will serve to build up and amend the existing notions of current needs and confirm the strong base for project interventions. It will clearly indicate and/or reconfirm the most acute points requiring urgent intervention and pinpoint suitable paths for enhancing the four HEIs green transition. </a:t>
                      </a:r>
                    </a:p>
                    <a:p>
                      <a:pPr algn="just">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activity will be led by the UBN, but it will be a result of a joint effort of all four partner HEIs from Western Balkans (B&amp;H and Montenegro). As to methodology, the needs analysis will be informed by the most recent developments at partner HEIs reflected in the latest activities, evaluation reports and strategies adopted in partner´s institutions. The report on updated needs analysis will be the result of joint effort, but it will be developed and written in English by the UBN. </a:t>
                      </a:r>
                    </a:p>
                    <a:p>
                      <a:pPr algn="just">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is the key activity which will enable the project´s transition to WP2.</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083738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580598715"/>
              </p:ext>
            </p:extLst>
          </p:nvPr>
        </p:nvGraphicFramePr>
        <p:xfrm>
          <a:off x="838200" y="1453038"/>
          <a:ext cx="10094976" cy="289036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380853">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509509">
                <a:tc>
                  <a:txBody>
                    <a:bodyPr/>
                    <a:lstStyle/>
                    <a:p>
                      <a:pPr algn="ctr">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conferences in BA and 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Two conferences are planned within this work package and they will be held in the hybrid environment. Purpose of these conferences will be to present the main findings of the updated needs analysis from four HEIs as well as to present the participants and wider audience with the main project topic (green transition through green practices and environmental awareness resulting in environmentally friendly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behaviours</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and actions) and possible interventions.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29453230"/>
              </p:ext>
            </p:extLst>
          </p:nvPr>
        </p:nvGraphicFramePr>
        <p:xfrm>
          <a:off x="1348105" y="4479527"/>
          <a:ext cx="9495790" cy="2240280"/>
        </p:xfrm>
        <a:graphic>
          <a:graphicData uri="http://schemas.openxmlformats.org/drawingml/2006/table">
            <a:tbl>
              <a:tblPr firstRow="1" firstCol="1" bandRow="1"/>
              <a:tblGrid>
                <a:gridCol w="1169670">
                  <a:extLst>
                    <a:ext uri="{9D8B030D-6E8A-4147-A177-3AD203B41FA5}">
                      <a16:colId xmlns:a16="http://schemas.microsoft.com/office/drawing/2014/main" val="1787281118"/>
                    </a:ext>
                  </a:extLst>
                </a:gridCol>
                <a:gridCol w="1486666">
                  <a:extLst>
                    <a:ext uri="{9D8B030D-6E8A-4147-A177-3AD203B41FA5}">
                      <a16:colId xmlns:a16="http://schemas.microsoft.com/office/drawing/2014/main" val="4000469815"/>
                    </a:ext>
                  </a:extLst>
                </a:gridCol>
                <a:gridCol w="989199">
                  <a:extLst>
                    <a:ext uri="{9D8B030D-6E8A-4147-A177-3AD203B41FA5}">
                      <a16:colId xmlns:a16="http://schemas.microsoft.com/office/drawing/2014/main" val="3979920374"/>
                    </a:ext>
                  </a:extLst>
                </a:gridCol>
                <a:gridCol w="713477">
                  <a:extLst>
                    <a:ext uri="{9D8B030D-6E8A-4147-A177-3AD203B41FA5}">
                      <a16:colId xmlns:a16="http://schemas.microsoft.com/office/drawing/2014/main" val="231924530"/>
                    </a:ext>
                  </a:extLst>
                </a:gridCol>
                <a:gridCol w="1939159">
                  <a:extLst>
                    <a:ext uri="{9D8B030D-6E8A-4147-A177-3AD203B41FA5}">
                      <a16:colId xmlns:a16="http://schemas.microsoft.com/office/drawing/2014/main" val="2090476840"/>
                    </a:ext>
                  </a:extLst>
                </a:gridCol>
                <a:gridCol w="835572">
                  <a:extLst>
                    <a:ext uri="{9D8B030D-6E8A-4147-A177-3AD203B41FA5}">
                      <a16:colId xmlns:a16="http://schemas.microsoft.com/office/drawing/2014/main" val="3030051765"/>
                    </a:ext>
                  </a:extLst>
                </a:gridCol>
                <a:gridCol w="1102207">
                  <a:extLst>
                    <a:ext uri="{9D8B030D-6E8A-4147-A177-3AD203B41FA5}">
                      <a16:colId xmlns:a16="http://schemas.microsoft.com/office/drawing/2014/main" val="3170871720"/>
                    </a:ext>
                  </a:extLst>
                </a:gridCol>
                <a:gridCol w="1259840">
                  <a:extLst>
                    <a:ext uri="{9D8B030D-6E8A-4147-A177-3AD203B41FA5}">
                      <a16:colId xmlns:a16="http://schemas.microsoft.com/office/drawing/2014/main" val="4227387569"/>
                    </a:ext>
                  </a:extLst>
                </a:gridCol>
              </a:tblGrid>
              <a:tr h="0">
                <a:tc rowSpan="2">
                  <a:txBody>
                    <a:bodyPr/>
                    <a:lstStyle/>
                    <a:p>
                      <a:pPr algn="ctr">
                        <a:spcBef>
                          <a:spcPts val="600"/>
                        </a:spcBef>
                        <a:spcAft>
                          <a:spcPts val="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9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670580556"/>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dirty="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579976466"/>
                  </a:ext>
                </a:extLst>
              </a:tr>
              <a:tr h="0">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E1.3</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Conference hosted by:</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 students, teaching staff, non-teaching staff, management, researchers, local community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conferences in BA and ME</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T1.6)</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Conference</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just">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Four HEIs from B&amp;H and Montenegro will host two introductory conferences to introduce target groups and all potential stakeholders to projects ambitions and aspirations with regards to the topic of environmental awareness climate neutrality and green transition.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 150</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246568823"/>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048977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2603731941"/>
              </p:ext>
            </p:extLst>
          </p:nvPr>
        </p:nvGraphicFramePr>
        <p:xfrm>
          <a:off x="6211824" y="1614268"/>
          <a:ext cx="4925568" cy="2693414"/>
        </p:xfrm>
        <a:graphic>
          <a:graphicData uri="http://schemas.openxmlformats.org/drawingml/2006/table">
            <a:tbl>
              <a:tblPr firstRow="1" firstCol="1" lastRow="1" lastCol="1" bandRow="1" bandCol="1"/>
              <a:tblGrid>
                <a:gridCol w="934935">
                  <a:extLst>
                    <a:ext uri="{9D8B030D-6E8A-4147-A177-3AD203B41FA5}">
                      <a16:colId xmlns:a16="http://schemas.microsoft.com/office/drawing/2014/main" val="818841655"/>
                    </a:ext>
                  </a:extLst>
                </a:gridCol>
                <a:gridCol w="3990633">
                  <a:extLst>
                    <a:ext uri="{9D8B030D-6E8A-4147-A177-3AD203B41FA5}">
                      <a16:colId xmlns:a16="http://schemas.microsoft.com/office/drawing/2014/main" val="2925280168"/>
                    </a:ext>
                  </a:extLst>
                </a:gridCol>
              </a:tblGrid>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D1.1.1</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Project teams created</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032003933"/>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D1.1.2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Implementation tools adopted</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07770083"/>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D1.1.3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Partnership agreement – model as for 2020</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44034836"/>
                  </a:ext>
                </a:extLst>
              </a:tr>
              <a:tr h="665044">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Teaching and administrative/technical staff improved project implementation, financial management and quality control skills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176858784"/>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Website ’Towards green university’’ created for public use</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385086548"/>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Needs analysis update report</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23459649"/>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D1.5</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national conferences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473448795"/>
                  </a:ext>
                </a:extLst>
              </a:tr>
            </a:tbl>
          </a:graphicData>
        </a:graphic>
      </p:graphicFrame>
      <p:sp>
        <p:nvSpPr>
          <p:cNvPr id="8" name="Rectangle 7"/>
          <p:cNvSpPr/>
          <p:nvPr/>
        </p:nvSpPr>
        <p:spPr>
          <a:xfrm>
            <a:off x="9697038" y="1145136"/>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498854636"/>
              </p:ext>
            </p:extLst>
          </p:nvPr>
        </p:nvGraphicFramePr>
        <p:xfrm>
          <a:off x="1042415" y="4663440"/>
          <a:ext cx="10094977" cy="2079403"/>
        </p:xfrm>
        <a:graphic>
          <a:graphicData uri="http://schemas.openxmlformats.org/drawingml/2006/table">
            <a:tbl>
              <a:tblPr firstRow="1" firstCol="1" lastRow="1" lastCol="1" bandRow="1" bandCol="1"/>
              <a:tblGrid>
                <a:gridCol w="1435506">
                  <a:extLst>
                    <a:ext uri="{9D8B030D-6E8A-4147-A177-3AD203B41FA5}">
                      <a16:colId xmlns:a16="http://schemas.microsoft.com/office/drawing/2014/main" val="4191458762"/>
                    </a:ext>
                  </a:extLst>
                </a:gridCol>
                <a:gridCol w="1324461">
                  <a:extLst>
                    <a:ext uri="{9D8B030D-6E8A-4147-A177-3AD203B41FA5}">
                      <a16:colId xmlns:a16="http://schemas.microsoft.com/office/drawing/2014/main" val="1902914927"/>
                    </a:ext>
                  </a:extLst>
                </a:gridCol>
                <a:gridCol w="1019593">
                  <a:extLst>
                    <a:ext uri="{9D8B030D-6E8A-4147-A177-3AD203B41FA5}">
                      <a16:colId xmlns:a16="http://schemas.microsoft.com/office/drawing/2014/main" val="294762534"/>
                    </a:ext>
                  </a:extLst>
                </a:gridCol>
                <a:gridCol w="1225530">
                  <a:extLst>
                    <a:ext uri="{9D8B030D-6E8A-4147-A177-3AD203B41FA5}">
                      <a16:colId xmlns:a16="http://schemas.microsoft.com/office/drawing/2014/main" val="123186569"/>
                    </a:ext>
                  </a:extLst>
                </a:gridCol>
                <a:gridCol w="2844764">
                  <a:extLst>
                    <a:ext uri="{9D8B030D-6E8A-4147-A177-3AD203B41FA5}">
                      <a16:colId xmlns:a16="http://schemas.microsoft.com/office/drawing/2014/main" val="575947275"/>
                    </a:ext>
                  </a:extLst>
                </a:gridCol>
                <a:gridCol w="621851">
                  <a:extLst>
                    <a:ext uri="{9D8B030D-6E8A-4147-A177-3AD203B41FA5}">
                      <a16:colId xmlns:a16="http://schemas.microsoft.com/office/drawing/2014/main" val="4196353945"/>
                    </a:ext>
                  </a:extLst>
                </a:gridCol>
                <a:gridCol w="1623272">
                  <a:extLst>
                    <a:ext uri="{9D8B030D-6E8A-4147-A177-3AD203B41FA5}">
                      <a16:colId xmlns:a16="http://schemas.microsoft.com/office/drawing/2014/main" val="778461936"/>
                    </a:ext>
                  </a:extLst>
                </a:gridCol>
              </a:tblGrid>
              <a:tr h="585215">
                <a:tc>
                  <a:txBody>
                    <a:bodyPr/>
                    <a:lstStyle/>
                    <a:p>
                      <a:pPr algn="ctr">
                        <a:spcBef>
                          <a:spcPts val="600"/>
                        </a:spcBef>
                        <a:spcAft>
                          <a:spcPts val="0"/>
                        </a:spcAft>
                      </a:pPr>
                      <a:r>
                        <a:rPr lang="en-I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105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105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3389096609"/>
                  </a:ext>
                </a:extLst>
              </a:tr>
              <a:tr h="1264063">
                <a:tc>
                  <a:txBody>
                    <a:bodyPr/>
                    <a:lstStyle/>
                    <a:p>
                      <a:pPr algn="ctr">
                        <a:spcBef>
                          <a:spcPts val="600"/>
                        </a:spcBef>
                        <a:spcAft>
                          <a:spcPts val="600"/>
                        </a:spcAft>
                      </a:pPr>
                      <a:r>
                        <a:rPr lang="fr-BE"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MS1</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Partnership agreements concluded between the coordinator and partner institutions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WP1</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just">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Partnership agreements signed between the project coordinator and each partner. They will regulate the rights and obligations within the partnership, and distribution of tasks and responsibilities relating to project implementation and achievement of project results.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M1</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Signed partnership agreements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706576382"/>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338343696"/>
              </p:ext>
            </p:extLst>
          </p:nvPr>
        </p:nvGraphicFramePr>
        <p:xfrm>
          <a:off x="1381889" y="2110979"/>
          <a:ext cx="4286247" cy="1583055"/>
        </p:xfrm>
        <a:graphic>
          <a:graphicData uri="http://schemas.openxmlformats.org/drawingml/2006/table">
            <a:tbl>
              <a:tblPr/>
              <a:tblGrid>
                <a:gridCol w="714375">
                  <a:extLst>
                    <a:ext uri="{9D8B030D-6E8A-4147-A177-3AD203B41FA5}">
                      <a16:colId xmlns:a16="http://schemas.microsoft.com/office/drawing/2014/main" val="4043389661"/>
                    </a:ext>
                  </a:extLst>
                </a:gridCol>
                <a:gridCol w="297656">
                  <a:extLst>
                    <a:ext uri="{9D8B030D-6E8A-4147-A177-3AD203B41FA5}">
                      <a16:colId xmlns:a16="http://schemas.microsoft.com/office/drawing/2014/main" val="336817405"/>
                    </a:ext>
                  </a:extLst>
                </a:gridCol>
                <a:gridCol w="297656">
                  <a:extLst>
                    <a:ext uri="{9D8B030D-6E8A-4147-A177-3AD203B41FA5}">
                      <a16:colId xmlns:a16="http://schemas.microsoft.com/office/drawing/2014/main" val="3216190436"/>
                    </a:ext>
                  </a:extLst>
                </a:gridCol>
                <a:gridCol w="297656">
                  <a:extLst>
                    <a:ext uri="{9D8B030D-6E8A-4147-A177-3AD203B41FA5}">
                      <a16:colId xmlns:a16="http://schemas.microsoft.com/office/drawing/2014/main" val="2828241982"/>
                    </a:ext>
                  </a:extLst>
                </a:gridCol>
                <a:gridCol w="297656">
                  <a:extLst>
                    <a:ext uri="{9D8B030D-6E8A-4147-A177-3AD203B41FA5}">
                      <a16:colId xmlns:a16="http://schemas.microsoft.com/office/drawing/2014/main" val="99385923"/>
                    </a:ext>
                  </a:extLst>
                </a:gridCol>
                <a:gridCol w="297656">
                  <a:extLst>
                    <a:ext uri="{9D8B030D-6E8A-4147-A177-3AD203B41FA5}">
                      <a16:colId xmlns:a16="http://schemas.microsoft.com/office/drawing/2014/main" val="2002250394"/>
                    </a:ext>
                  </a:extLst>
                </a:gridCol>
                <a:gridCol w="297656">
                  <a:extLst>
                    <a:ext uri="{9D8B030D-6E8A-4147-A177-3AD203B41FA5}">
                      <a16:colId xmlns:a16="http://schemas.microsoft.com/office/drawing/2014/main" val="4183134779"/>
                    </a:ext>
                  </a:extLst>
                </a:gridCol>
                <a:gridCol w="297656">
                  <a:extLst>
                    <a:ext uri="{9D8B030D-6E8A-4147-A177-3AD203B41FA5}">
                      <a16:colId xmlns:a16="http://schemas.microsoft.com/office/drawing/2014/main" val="2032980439"/>
                    </a:ext>
                  </a:extLst>
                </a:gridCol>
                <a:gridCol w="297656">
                  <a:extLst>
                    <a:ext uri="{9D8B030D-6E8A-4147-A177-3AD203B41FA5}">
                      <a16:colId xmlns:a16="http://schemas.microsoft.com/office/drawing/2014/main" val="2262046179"/>
                    </a:ext>
                  </a:extLst>
                </a:gridCol>
                <a:gridCol w="297656">
                  <a:extLst>
                    <a:ext uri="{9D8B030D-6E8A-4147-A177-3AD203B41FA5}">
                      <a16:colId xmlns:a16="http://schemas.microsoft.com/office/drawing/2014/main" val="1213868589"/>
                    </a:ext>
                  </a:extLst>
                </a:gridCol>
                <a:gridCol w="297656">
                  <a:extLst>
                    <a:ext uri="{9D8B030D-6E8A-4147-A177-3AD203B41FA5}">
                      <a16:colId xmlns:a16="http://schemas.microsoft.com/office/drawing/2014/main" val="838126973"/>
                    </a:ext>
                  </a:extLst>
                </a:gridCol>
                <a:gridCol w="297656">
                  <a:extLst>
                    <a:ext uri="{9D8B030D-6E8A-4147-A177-3AD203B41FA5}">
                      <a16:colId xmlns:a16="http://schemas.microsoft.com/office/drawing/2014/main" val="2952820647"/>
                    </a:ext>
                  </a:extLst>
                </a:gridCol>
                <a:gridCol w="297656">
                  <a:extLst>
                    <a:ext uri="{9D8B030D-6E8A-4147-A177-3AD203B41FA5}">
                      <a16:colId xmlns:a16="http://schemas.microsoft.com/office/drawing/2014/main" val="2887615481"/>
                    </a:ext>
                  </a:extLst>
                </a:gridCol>
              </a:tblGrid>
              <a:tr h="527685">
                <a:tc rowSpan="2">
                  <a:txBody>
                    <a:bodyPr/>
                    <a:lstStyle/>
                    <a:p>
                      <a:pPr algn="ctr" rtl="0" fontAlgn="ctr"/>
                      <a:r>
                        <a:rPr lang="en-GB" sz="1100" b="0" i="0" u="none" strike="noStrike" dirty="0">
                          <a:solidFill>
                            <a:srgbClr val="000000"/>
                          </a:solidFill>
                          <a:effectLst/>
                          <a:latin typeface="Calibri" panose="020F0502020204030204" pitchFamily="34" charset="0"/>
                        </a:rPr>
                        <a:t>WPs/ 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extLst>
                  <a:ext uri="{0D108BD9-81ED-4DB2-BD59-A6C34878D82A}">
                    <a16:rowId xmlns:a16="http://schemas.microsoft.com/office/drawing/2014/main" val="3841928107"/>
                  </a:ext>
                </a:extLst>
              </a:tr>
              <a:tr h="527685">
                <a:tc vMerge="1">
                  <a:txBody>
                    <a:bodyPr/>
                    <a:lstStyle/>
                    <a:p>
                      <a:endParaRPr lang="en-GB"/>
                    </a:p>
                  </a:txBody>
                  <a:tcPr/>
                </a:tc>
                <a:tc>
                  <a:txBody>
                    <a:bodyPr/>
                    <a:lstStyle/>
                    <a:p>
                      <a:pPr algn="ctr" rtl="0" fontAlgn="ctr"/>
                      <a:r>
                        <a:rPr lang="en-GB" sz="1400" b="0" i="0" u="none" strike="noStrike" dirty="0">
                          <a:solidFill>
                            <a:srgbClr val="FFFFFF"/>
                          </a:solidFill>
                          <a:effectLst/>
                          <a:latin typeface="Calibri" panose="020F0502020204030204" pitchFamily="34" charset="0"/>
                        </a:rPr>
                        <a:t>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extLst>
                  <a:ext uri="{0D108BD9-81ED-4DB2-BD59-A6C34878D82A}">
                    <a16:rowId xmlns:a16="http://schemas.microsoft.com/office/drawing/2014/main" val="1079746661"/>
                  </a:ext>
                </a:extLst>
              </a:tr>
              <a:tr h="527685">
                <a:tc>
                  <a:txBody>
                    <a:bodyPr/>
                    <a:lstStyle/>
                    <a:p>
                      <a:pPr algn="ctr" rtl="0" fontAlgn="ctr"/>
                      <a:r>
                        <a:rPr lang="en-GB" sz="1100" b="0" i="0" u="none" strike="noStrike">
                          <a:solidFill>
                            <a:srgbClr val="000000"/>
                          </a:solidFill>
                          <a:effectLst/>
                          <a:latin typeface="Calibri" panose="020F0502020204030204" pitchFamily="34" charset="0"/>
                        </a:rPr>
                        <a:t>WP1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3547256352"/>
                  </a:ext>
                </a:extLst>
              </a:tr>
            </a:tbl>
          </a:graphicData>
        </a:graphic>
      </p:graphicFrame>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599136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3431</TotalTime>
  <Words>2928</Words>
  <Application>Microsoft Office PowerPoint</Application>
  <PresentationFormat>Widescreen</PresentationFormat>
  <Paragraphs>419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 WP1 PROJECT PREPARATION</vt:lpstr>
      <vt:lpstr>GROWTH 101083212 Workpackages Overview and Deliverables</vt:lpstr>
      <vt:lpstr>Work Package 1: Project preparation Lead Beneficiary: UBN, co-lead: SUA</vt:lpstr>
      <vt:lpstr>Work Package 1: Project preparation Lead Beneficiary: UBN, co-lead: SUA</vt:lpstr>
      <vt:lpstr>Work Package 1: Project preparation Lead Beneficiary: UBN, co-lead: SUA</vt:lpstr>
      <vt:lpstr>Work Package 1: Project preparation Lead Beneficiary: UBN, co-lead: SUA</vt:lpstr>
      <vt:lpstr>Work Package 1: Project preparation Lead Beneficiary: UBN, co-lead: SUA</vt:lpstr>
      <vt:lpstr>Work Package 1: Project preparation Lead Beneficiary: UBN, co-lead: SUA</vt:lpstr>
      <vt:lpstr>Work Package 1: Project preparation Lead Beneficiary: UBN, co-lead: SUA</vt:lpstr>
      <vt:lpstr>Work Package 6: Project management and quality control Lead Beneficiary: UBN, co-lead: HSWT</vt:lpstr>
      <vt:lpstr>Work Package 6: Project management and quality control Lead Beneficiary: UBN, co-lead: HSWT</vt:lpstr>
      <vt:lpstr>Work Package 6: Project management and quality control Lead Beneficiary: UBN, co-lead: HSWT</vt:lpstr>
      <vt:lpstr>Work Package 6: Project management and quality control Lead Beneficiary: UBN, co-lead: HSWT</vt:lpstr>
      <vt:lpstr>Work Package 6: Project management and quality control Lead Beneficiary: UBN, co-lead: HSWT</vt:lpstr>
      <vt:lpstr>Work Package 6: Project management and quality control Lead Beneficiary: UBN, co-lead: HSWT</vt:lpstr>
      <vt:lpstr>Work Package 6: Project management and quality control Lead Beneficiary: UBN, co-lead: HSWT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BIOSINT Strengthening capacities and digital competences in biomedical education through internationalization at home</dc:title>
  <dc:creator>Nenad Markovic</dc:creator>
  <cp:lastModifiedBy>Nenad Markovic</cp:lastModifiedBy>
  <cp:revision>76</cp:revision>
  <dcterms:created xsi:type="dcterms:W3CDTF">2023-01-18T10:51:04Z</dcterms:created>
  <dcterms:modified xsi:type="dcterms:W3CDTF">2023-03-28T07:03:57Z</dcterms:modified>
</cp:coreProperties>
</file>