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9" r:id="rId4"/>
    <p:sldId id="260" r:id="rId5"/>
    <p:sldId id="270" r:id="rId6"/>
    <p:sldId id="261" r:id="rId7"/>
    <p:sldId id="262" r:id="rId8"/>
    <p:sldId id="271" r:id="rId9"/>
    <p:sldId id="272" r:id="rId10"/>
    <p:sldId id="274" r:id="rId11"/>
    <p:sldId id="273"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264"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nad Markovic" initials="NM" lastIdx="1" clrIdx="0">
    <p:extLst>
      <p:ext uri="{19B8F6BF-5375-455C-9EA6-DF929625EA0E}">
        <p15:presenceInfo xmlns:p15="http://schemas.microsoft.com/office/powerpoint/2012/main" userId="Nenad Markovi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76" autoAdjust="0"/>
    <p:restoredTop sz="94660"/>
  </p:normalViewPr>
  <p:slideViewPr>
    <p:cSldViewPr snapToGrid="0">
      <p:cViewPr varScale="1">
        <p:scale>
          <a:sx n="70" d="100"/>
          <a:sy n="70" d="100"/>
        </p:scale>
        <p:origin x="72" y="2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DFEE26-B439-4281-B376-FA1B0ACF2B61}"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US"/>
        </a:p>
      </dgm:t>
    </dgm:pt>
    <dgm:pt modelId="{2403F9BD-5361-4F7F-B554-4C9C16A115D5}">
      <dgm:prSet phldrT="[Text]"/>
      <dgm:spPr/>
      <dgm:t>
        <a:bodyPr/>
        <a:lstStyle/>
        <a:p>
          <a:r>
            <a:rPr lang="sr-Latn-BA" dirty="0" smtClean="0"/>
            <a:t>GROWTH</a:t>
          </a:r>
          <a:endParaRPr lang="en-US" dirty="0"/>
        </a:p>
      </dgm:t>
    </dgm:pt>
    <dgm:pt modelId="{517F859F-3693-4C04-B44E-56C8B4BA65F2}" type="parTrans" cxnId="{3BACBC7C-CBC0-4585-A56F-172BCA8468B4}">
      <dgm:prSet/>
      <dgm:spPr/>
      <dgm:t>
        <a:bodyPr/>
        <a:lstStyle/>
        <a:p>
          <a:endParaRPr lang="en-US"/>
        </a:p>
      </dgm:t>
    </dgm:pt>
    <dgm:pt modelId="{C0223885-9890-424E-AD69-363B98C526F2}" type="sibTrans" cxnId="{3BACBC7C-CBC0-4585-A56F-172BCA8468B4}">
      <dgm:prSet/>
      <dgm:spPr/>
      <dgm:t>
        <a:bodyPr/>
        <a:lstStyle/>
        <a:p>
          <a:endParaRPr lang="en-US"/>
        </a:p>
      </dgm:t>
    </dgm:pt>
    <dgm:pt modelId="{D5004052-ACB5-4F72-AC3B-020CB9B92CD2}">
      <dgm:prSet phldrT="[Text]" custT="1"/>
      <dgm:spPr/>
      <dgm:t>
        <a:bodyPr/>
        <a:lstStyle/>
        <a:p>
          <a:r>
            <a:rPr lang="sr-Latn-BA" sz="1500" b="1" dirty="0" smtClean="0"/>
            <a:t>WP1</a:t>
          </a:r>
          <a:r>
            <a:rPr lang="sr-Latn-BA" sz="1500" dirty="0" smtClean="0"/>
            <a:t>        </a:t>
          </a:r>
          <a:r>
            <a:rPr lang="en-US" sz="1500" dirty="0" smtClean="0"/>
            <a:t>Project </a:t>
          </a:r>
          <a:r>
            <a:rPr lang="sr-Latn-BA" sz="1500" dirty="0" smtClean="0"/>
            <a:t>preparation</a:t>
          </a:r>
          <a:endParaRPr lang="en-US" sz="1500" dirty="0"/>
        </a:p>
      </dgm:t>
    </dgm:pt>
    <dgm:pt modelId="{BC65D6A2-FA6B-4C11-B63B-5243499476E6}" type="parTrans" cxnId="{F64014FE-ED2E-4225-9B54-D9A565A4B00D}">
      <dgm:prSet/>
      <dgm:spPr/>
      <dgm:t>
        <a:bodyPr/>
        <a:lstStyle/>
        <a:p>
          <a:endParaRPr lang="en-US"/>
        </a:p>
      </dgm:t>
    </dgm:pt>
    <dgm:pt modelId="{BD0873BF-8525-4F25-A9F0-DB2FB0889E4D}" type="sibTrans" cxnId="{F64014FE-ED2E-4225-9B54-D9A565A4B00D}">
      <dgm:prSet/>
      <dgm:spPr/>
      <dgm:t>
        <a:bodyPr/>
        <a:lstStyle/>
        <a:p>
          <a:endParaRPr lang="en-US"/>
        </a:p>
      </dgm:t>
    </dgm:pt>
    <dgm:pt modelId="{1EBDB605-9B57-41EC-B7FA-573308C0214B}">
      <dgm:prSet phldrT="[Text]" custT="1"/>
      <dgm:spPr/>
      <dgm:t>
        <a:bodyPr/>
        <a:lstStyle/>
        <a:p>
          <a:r>
            <a:rPr lang="sr-Latn-BA" sz="1500" b="1" dirty="0" smtClean="0"/>
            <a:t>WP2</a:t>
          </a:r>
          <a:r>
            <a:rPr lang="sr-Latn-BA" sz="1500" dirty="0" smtClean="0"/>
            <a:t>     Optimization of HEIs environment</a:t>
          </a:r>
          <a:endParaRPr lang="en-US" sz="1500" dirty="0"/>
        </a:p>
      </dgm:t>
    </dgm:pt>
    <dgm:pt modelId="{14037648-CDE9-43B0-BB9B-444DEB93D32A}" type="parTrans" cxnId="{AF256DB9-00BF-4F68-AE65-598CE5E67CF2}">
      <dgm:prSet/>
      <dgm:spPr/>
      <dgm:t>
        <a:bodyPr/>
        <a:lstStyle/>
        <a:p>
          <a:endParaRPr lang="en-US"/>
        </a:p>
      </dgm:t>
    </dgm:pt>
    <dgm:pt modelId="{61AC508D-2AC0-4CB6-90E7-0CBF97D158D6}" type="sibTrans" cxnId="{AF256DB9-00BF-4F68-AE65-598CE5E67CF2}">
      <dgm:prSet/>
      <dgm:spPr/>
      <dgm:t>
        <a:bodyPr/>
        <a:lstStyle/>
        <a:p>
          <a:endParaRPr lang="en-US"/>
        </a:p>
      </dgm:t>
    </dgm:pt>
    <dgm:pt modelId="{B39402E4-098B-43BD-978B-1086C4A077D5}">
      <dgm:prSet phldrT="[Text]" custT="1"/>
      <dgm:spPr/>
      <dgm:t>
        <a:bodyPr/>
        <a:lstStyle/>
        <a:p>
          <a:r>
            <a:rPr lang="sr-Latn-BA" sz="1300" b="1" dirty="0" smtClean="0"/>
            <a:t>WP3   </a:t>
          </a:r>
          <a:r>
            <a:rPr lang="sr-Latn-BA" sz="1300" dirty="0" smtClean="0"/>
            <a:t>       Green transition in teaching, learning and research</a:t>
          </a:r>
          <a:endParaRPr lang="en-US" sz="1300" dirty="0"/>
        </a:p>
      </dgm:t>
    </dgm:pt>
    <dgm:pt modelId="{35E1778A-0D72-401D-B0A2-60CEF0A58DE8}" type="parTrans" cxnId="{19F52301-8E2C-4573-998A-53B4244CBC86}">
      <dgm:prSet/>
      <dgm:spPr/>
      <dgm:t>
        <a:bodyPr/>
        <a:lstStyle/>
        <a:p>
          <a:endParaRPr lang="en-US"/>
        </a:p>
      </dgm:t>
    </dgm:pt>
    <dgm:pt modelId="{A07D0245-B297-4C70-9E69-3BB560CFFCC0}" type="sibTrans" cxnId="{19F52301-8E2C-4573-998A-53B4244CBC86}">
      <dgm:prSet/>
      <dgm:spPr/>
      <dgm:t>
        <a:bodyPr/>
        <a:lstStyle/>
        <a:p>
          <a:endParaRPr lang="en-US"/>
        </a:p>
      </dgm:t>
    </dgm:pt>
    <dgm:pt modelId="{A32E8B28-1682-44FC-B4BC-E1744B5ECE61}">
      <dgm:prSet phldrT="[Text]" custT="1"/>
      <dgm:spPr/>
      <dgm:t>
        <a:bodyPr/>
        <a:lstStyle/>
        <a:p>
          <a:r>
            <a:rPr lang="sr-Latn-BA" sz="1500" dirty="0" smtClean="0"/>
            <a:t>WP5        Communication &amp; exploitation</a:t>
          </a:r>
          <a:endParaRPr lang="en-US" sz="1500" dirty="0"/>
        </a:p>
      </dgm:t>
    </dgm:pt>
    <dgm:pt modelId="{924ACCE2-2055-4613-A20D-F0333B30F57E}" type="parTrans" cxnId="{2A813BAF-826C-426E-8DC6-1617D898BF93}">
      <dgm:prSet/>
      <dgm:spPr/>
      <dgm:t>
        <a:bodyPr/>
        <a:lstStyle/>
        <a:p>
          <a:endParaRPr lang="en-US"/>
        </a:p>
      </dgm:t>
    </dgm:pt>
    <dgm:pt modelId="{60EA14BF-07E8-4038-AB7A-2600BD8BCD2E}" type="sibTrans" cxnId="{2A813BAF-826C-426E-8DC6-1617D898BF93}">
      <dgm:prSet/>
      <dgm:spPr/>
      <dgm:t>
        <a:bodyPr/>
        <a:lstStyle/>
        <a:p>
          <a:endParaRPr lang="en-US"/>
        </a:p>
      </dgm:t>
    </dgm:pt>
    <dgm:pt modelId="{CE003F45-47A8-49B6-A207-CFCCC3871515}">
      <dgm:prSet phldrT="[Text]" custT="1"/>
      <dgm:spPr/>
      <dgm:t>
        <a:bodyPr/>
        <a:lstStyle/>
        <a:p>
          <a:r>
            <a:rPr lang="sr-Latn-BA" sz="1500" b="1" dirty="0" smtClean="0"/>
            <a:t>WP4</a:t>
          </a:r>
          <a:r>
            <a:rPr lang="sr-Latn-BA" sz="1500" dirty="0" smtClean="0"/>
            <a:t>       Introduction of digital &amp; sustainable academic mobility</a:t>
          </a:r>
          <a:endParaRPr lang="en-US" sz="1500" dirty="0"/>
        </a:p>
      </dgm:t>
    </dgm:pt>
    <dgm:pt modelId="{592D83CE-8535-4532-B656-9351237F6E32}" type="parTrans" cxnId="{533358F9-EFD6-4CCD-A8E7-56F62DD091C3}">
      <dgm:prSet/>
      <dgm:spPr/>
      <dgm:t>
        <a:bodyPr/>
        <a:lstStyle/>
        <a:p>
          <a:endParaRPr lang="en-US"/>
        </a:p>
      </dgm:t>
    </dgm:pt>
    <dgm:pt modelId="{E801C070-750F-4B82-B309-D13C093989B3}" type="sibTrans" cxnId="{533358F9-EFD6-4CCD-A8E7-56F62DD091C3}">
      <dgm:prSet/>
      <dgm:spPr/>
      <dgm:t>
        <a:bodyPr/>
        <a:lstStyle/>
        <a:p>
          <a:endParaRPr lang="en-US"/>
        </a:p>
      </dgm:t>
    </dgm:pt>
    <dgm:pt modelId="{6E65F654-24E3-480F-8A4D-4969A7B66B9E}">
      <dgm:prSet phldrT="[Text]" custT="1"/>
      <dgm:spPr/>
      <dgm:t>
        <a:bodyPr/>
        <a:lstStyle/>
        <a:p>
          <a:r>
            <a:rPr lang="sr-Latn-BA" sz="1500" dirty="0" smtClean="0"/>
            <a:t>WP6         Project management and quality control</a:t>
          </a:r>
          <a:endParaRPr lang="en-US" sz="1500" dirty="0"/>
        </a:p>
      </dgm:t>
    </dgm:pt>
    <dgm:pt modelId="{54B0A04A-625A-4072-B409-79EF2FEA9ACF}" type="parTrans" cxnId="{C527BEDE-9656-4E5B-91DF-42A7B0A988F6}">
      <dgm:prSet/>
      <dgm:spPr/>
      <dgm:t>
        <a:bodyPr/>
        <a:lstStyle/>
        <a:p>
          <a:endParaRPr lang="en-US"/>
        </a:p>
      </dgm:t>
    </dgm:pt>
    <dgm:pt modelId="{E8CDEB67-7890-4D57-85E9-730927D530AB}" type="sibTrans" cxnId="{C527BEDE-9656-4E5B-91DF-42A7B0A988F6}">
      <dgm:prSet/>
      <dgm:spPr/>
      <dgm:t>
        <a:bodyPr/>
        <a:lstStyle/>
        <a:p>
          <a:endParaRPr lang="en-US"/>
        </a:p>
      </dgm:t>
    </dgm:pt>
    <dgm:pt modelId="{A778E1D5-9B59-414C-BF74-66B8599DD9C2}" type="pres">
      <dgm:prSet presAssocID="{BFDFEE26-B439-4281-B376-FA1B0ACF2B61}" presName="Name0" presStyleCnt="0">
        <dgm:presLayoutVars>
          <dgm:chMax val="1"/>
          <dgm:chPref val="1"/>
          <dgm:dir/>
          <dgm:animOne val="branch"/>
          <dgm:animLvl val="lvl"/>
        </dgm:presLayoutVars>
      </dgm:prSet>
      <dgm:spPr/>
      <dgm:t>
        <a:bodyPr/>
        <a:lstStyle/>
        <a:p>
          <a:endParaRPr lang="en-US"/>
        </a:p>
      </dgm:t>
    </dgm:pt>
    <dgm:pt modelId="{37A78CFF-7146-48CC-87FE-3D63502AC363}" type="pres">
      <dgm:prSet presAssocID="{2403F9BD-5361-4F7F-B554-4C9C16A115D5}" presName="singleCycle" presStyleCnt="0"/>
      <dgm:spPr/>
    </dgm:pt>
    <dgm:pt modelId="{E7420F2B-B97C-4B14-BE0A-26656421A7AD}" type="pres">
      <dgm:prSet presAssocID="{2403F9BD-5361-4F7F-B554-4C9C16A115D5}" presName="singleCenter" presStyleLbl="node1" presStyleIdx="0" presStyleCnt="7">
        <dgm:presLayoutVars>
          <dgm:chMax val="7"/>
          <dgm:chPref val="7"/>
        </dgm:presLayoutVars>
      </dgm:prSet>
      <dgm:spPr/>
      <dgm:t>
        <a:bodyPr/>
        <a:lstStyle/>
        <a:p>
          <a:endParaRPr lang="en-US"/>
        </a:p>
      </dgm:t>
    </dgm:pt>
    <dgm:pt modelId="{7D0D0F38-C131-4724-AB3A-970840480021}" type="pres">
      <dgm:prSet presAssocID="{BC65D6A2-FA6B-4C11-B63B-5243499476E6}" presName="Name56" presStyleLbl="parChTrans1D2" presStyleIdx="0" presStyleCnt="6"/>
      <dgm:spPr/>
      <dgm:t>
        <a:bodyPr/>
        <a:lstStyle/>
        <a:p>
          <a:endParaRPr lang="en-US"/>
        </a:p>
      </dgm:t>
    </dgm:pt>
    <dgm:pt modelId="{402B916D-BF16-4C22-AE7B-7C58A3362C85}" type="pres">
      <dgm:prSet presAssocID="{D5004052-ACB5-4F72-AC3B-020CB9B92CD2}" presName="text0" presStyleLbl="node1" presStyleIdx="1" presStyleCnt="7" custScaleX="137671" custScaleY="137671">
        <dgm:presLayoutVars>
          <dgm:bulletEnabled val="1"/>
        </dgm:presLayoutVars>
      </dgm:prSet>
      <dgm:spPr/>
      <dgm:t>
        <a:bodyPr/>
        <a:lstStyle/>
        <a:p>
          <a:endParaRPr lang="en-US"/>
        </a:p>
      </dgm:t>
    </dgm:pt>
    <dgm:pt modelId="{1D23AD88-5CDD-4C4C-A4BC-DDD3CAA24CFF}" type="pres">
      <dgm:prSet presAssocID="{14037648-CDE9-43B0-BB9B-444DEB93D32A}" presName="Name56" presStyleLbl="parChTrans1D2" presStyleIdx="1" presStyleCnt="6"/>
      <dgm:spPr/>
      <dgm:t>
        <a:bodyPr/>
        <a:lstStyle/>
        <a:p>
          <a:endParaRPr lang="en-US"/>
        </a:p>
      </dgm:t>
    </dgm:pt>
    <dgm:pt modelId="{389ADBE1-A0AC-4DDF-8B74-460001D95BF1}" type="pres">
      <dgm:prSet presAssocID="{1EBDB605-9B57-41EC-B7FA-573308C0214B}" presName="text0" presStyleLbl="node1" presStyleIdx="2" presStyleCnt="7" custScaleX="137671" custScaleY="137671">
        <dgm:presLayoutVars>
          <dgm:bulletEnabled val="1"/>
        </dgm:presLayoutVars>
      </dgm:prSet>
      <dgm:spPr/>
      <dgm:t>
        <a:bodyPr/>
        <a:lstStyle/>
        <a:p>
          <a:endParaRPr lang="en-US"/>
        </a:p>
      </dgm:t>
    </dgm:pt>
    <dgm:pt modelId="{41891850-8E09-4A80-A107-69E79BC34A9A}" type="pres">
      <dgm:prSet presAssocID="{35E1778A-0D72-401D-B0A2-60CEF0A58DE8}" presName="Name56" presStyleLbl="parChTrans1D2" presStyleIdx="2" presStyleCnt="6"/>
      <dgm:spPr/>
      <dgm:t>
        <a:bodyPr/>
        <a:lstStyle/>
        <a:p>
          <a:endParaRPr lang="en-US"/>
        </a:p>
      </dgm:t>
    </dgm:pt>
    <dgm:pt modelId="{2B96F671-71B0-48A5-87B4-6B3F94E207F2}" type="pres">
      <dgm:prSet presAssocID="{B39402E4-098B-43BD-978B-1086C4A077D5}" presName="text0" presStyleLbl="node1" presStyleIdx="3" presStyleCnt="7" custScaleX="137671" custScaleY="137671">
        <dgm:presLayoutVars>
          <dgm:bulletEnabled val="1"/>
        </dgm:presLayoutVars>
      </dgm:prSet>
      <dgm:spPr/>
      <dgm:t>
        <a:bodyPr/>
        <a:lstStyle/>
        <a:p>
          <a:endParaRPr lang="en-US"/>
        </a:p>
      </dgm:t>
    </dgm:pt>
    <dgm:pt modelId="{1EBA9F02-259C-4D61-B4A5-56D28889F964}" type="pres">
      <dgm:prSet presAssocID="{592D83CE-8535-4532-B656-9351237F6E32}" presName="Name56" presStyleLbl="parChTrans1D2" presStyleIdx="3" presStyleCnt="6"/>
      <dgm:spPr/>
      <dgm:t>
        <a:bodyPr/>
        <a:lstStyle/>
        <a:p>
          <a:endParaRPr lang="en-US"/>
        </a:p>
      </dgm:t>
    </dgm:pt>
    <dgm:pt modelId="{4D014826-CBFD-4F79-BA5E-196FA9C038E3}" type="pres">
      <dgm:prSet presAssocID="{CE003F45-47A8-49B6-A207-CFCCC3871515}" presName="text0" presStyleLbl="node1" presStyleIdx="4" presStyleCnt="7" custScaleX="137671" custScaleY="137671">
        <dgm:presLayoutVars>
          <dgm:bulletEnabled val="1"/>
        </dgm:presLayoutVars>
      </dgm:prSet>
      <dgm:spPr/>
      <dgm:t>
        <a:bodyPr/>
        <a:lstStyle/>
        <a:p>
          <a:endParaRPr lang="en-US"/>
        </a:p>
      </dgm:t>
    </dgm:pt>
    <dgm:pt modelId="{72008E88-3B4A-4CAE-A91D-4AD29B8E2EAC}" type="pres">
      <dgm:prSet presAssocID="{924ACCE2-2055-4613-A20D-F0333B30F57E}" presName="Name56" presStyleLbl="parChTrans1D2" presStyleIdx="4" presStyleCnt="6"/>
      <dgm:spPr/>
      <dgm:t>
        <a:bodyPr/>
        <a:lstStyle/>
        <a:p>
          <a:endParaRPr lang="en-US"/>
        </a:p>
      </dgm:t>
    </dgm:pt>
    <dgm:pt modelId="{969AA269-A558-4D8B-A6E3-AAEE8714470B}" type="pres">
      <dgm:prSet presAssocID="{A32E8B28-1682-44FC-B4BC-E1744B5ECE61}" presName="text0" presStyleLbl="node1" presStyleIdx="5" presStyleCnt="7" custScaleX="137671" custScaleY="137671">
        <dgm:presLayoutVars>
          <dgm:bulletEnabled val="1"/>
        </dgm:presLayoutVars>
      </dgm:prSet>
      <dgm:spPr/>
      <dgm:t>
        <a:bodyPr/>
        <a:lstStyle/>
        <a:p>
          <a:endParaRPr lang="en-US"/>
        </a:p>
      </dgm:t>
    </dgm:pt>
    <dgm:pt modelId="{A39AA604-B1CA-4071-AA9F-4ED97E8B9803}" type="pres">
      <dgm:prSet presAssocID="{54B0A04A-625A-4072-B409-79EF2FEA9ACF}" presName="Name56" presStyleLbl="parChTrans1D2" presStyleIdx="5" presStyleCnt="6"/>
      <dgm:spPr/>
      <dgm:t>
        <a:bodyPr/>
        <a:lstStyle/>
        <a:p>
          <a:endParaRPr lang="en-US"/>
        </a:p>
      </dgm:t>
    </dgm:pt>
    <dgm:pt modelId="{1816FB3D-9A14-4D1F-B0B6-C6161795CB83}" type="pres">
      <dgm:prSet presAssocID="{6E65F654-24E3-480F-8A4D-4969A7B66B9E}" presName="text0" presStyleLbl="node1" presStyleIdx="6" presStyleCnt="7" custScaleX="144730" custScaleY="143383">
        <dgm:presLayoutVars>
          <dgm:bulletEnabled val="1"/>
        </dgm:presLayoutVars>
      </dgm:prSet>
      <dgm:spPr/>
      <dgm:t>
        <a:bodyPr/>
        <a:lstStyle/>
        <a:p>
          <a:endParaRPr lang="en-US"/>
        </a:p>
      </dgm:t>
    </dgm:pt>
  </dgm:ptLst>
  <dgm:cxnLst>
    <dgm:cxn modelId="{533358F9-EFD6-4CCD-A8E7-56F62DD091C3}" srcId="{2403F9BD-5361-4F7F-B554-4C9C16A115D5}" destId="{CE003F45-47A8-49B6-A207-CFCCC3871515}" srcOrd="3" destOrd="0" parTransId="{592D83CE-8535-4532-B656-9351237F6E32}" sibTransId="{E801C070-750F-4B82-B309-D13C093989B3}"/>
    <dgm:cxn modelId="{9864BC77-7EC4-400F-9216-2BBBB1DA8FE5}" type="presOf" srcId="{CE003F45-47A8-49B6-A207-CFCCC3871515}" destId="{4D014826-CBFD-4F79-BA5E-196FA9C038E3}" srcOrd="0" destOrd="0" presId="urn:microsoft.com/office/officeart/2008/layout/RadialCluster"/>
    <dgm:cxn modelId="{AF256DB9-00BF-4F68-AE65-598CE5E67CF2}" srcId="{2403F9BD-5361-4F7F-B554-4C9C16A115D5}" destId="{1EBDB605-9B57-41EC-B7FA-573308C0214B}" srcOrd="1" destOrd="0" parTransId="{14037648-CDE9-43B0-BB9B-444DEB93D32A}" sibTransId="{61AC508D-2AC0-4CB6-90E7-0CBF97D158D6}"/>
    <dgm:cxn modelId="{F64014FE-ED2E-4225-9B54-D9A565A4B00D}" srcId="{2403F9BD-5361-4F7F-B554-4C9C16A115D5}" destId="{D5004052-ACB5-4F72-AC3B-020CB9B92CD2}" srcOrd="0" destOrd="0" parTransId="{BC65D6A2-FA6B-4C11-B63B-5243499476E6}" sibTransId="{BD0873BF-8525-4F25-A9F0-DB2FB0889E4D}"/>
    <dgm:cxn modelId="{3BACBC7C-CBC0-4585-A56F-172BCA8468B4}" srcId="{BFDFEE26-B439-4281-B376-FA1B0ACF2B61}" destId="{2403F9BD-5361-4F7F-B554-4C9C16A115D5}" srcOrd="0" destOrd="0" parTransId="{517F859F-3693-4C04-B44E-56C8B4BA65F2}" sibTransId="{C0223885-9890-424E-AD69-363B98C526F2}"/>
    <dgm:cxn modelId="{8156FED9-4C2C-416F-992F-07996B981FC0}" type="presOf" srcId="{35E1778A-0D72-401D-B0A2-60CEF0A58DE8}" destId="{41891850-8E09-4A80-A107-69E79BC34A9A}" srcOrd="0" destOrd="0" presId="urn:microsoft.com/office/officeart/2008/layout/RadialCluster"/>
    <dgm:cxn modelId="{86DBAD7C-58D3-41CF-9255-B662CF9B761F}" type="presOf" srcId="{A32E8B28-1682-44FC-B4BC-E1744B5ECE61}" destId="{969AA269-A558-4D8B-A6E3-AAEE8714470B}" srcOrd="0" destOrd="0" presId="urn:microsoft.com/office/officeart/2008/layout/RadialCluster"/>
    <dgm:cxn modelId="{C527BEDE-9656-4E5B-91DF-42A7B0A988F6}" srcId="{2403F9BD-5361-4F7F-B554-4C9C16A115D5}" destId="{6E65F654-24E3-480F-8A4D-4969A7B66B9E}" srcOrd="5" destOrd="0" parTransId="{54B0A04A-625A-4072-B409-79EF2FEA9ACF}" sibTransId="{E8CDEB67-7890-4D57-85E9-730927D530AB}"/>
    <dgm:cxn modelId="{86AF2AD5-DA62-4BC9-9CB9-EB845EBF6C3E}" type="presOf" srcId="{924ACCE2-2055-4613-A20D-F0333B30F57E}" destId="{72008E88-3B4A-4CAE-A91D-4AD29B8E2EAC}" srcOrd="0" destOrd="0" presId="urn:microsoft.com/office/officeart/2008/layout/RadialCluster"/>
    <dgm:cxn modelId="{796C3083-9214-4352-9C11-228187154652}" type="presOf" srcId="{6E65F654-24E3-480F-8A4D-4969A7B66B9E}" destId="{1816FB3D-9A14-4D1F-B0B6-C6161795CB83}" srcOrd="0" destOrd="0" presId="urn:microsoft.com/office/officeart/2008/layout/RadialCluster"/>
    <dgm:cxn modelId="{65DAF868-8F42-4F5E-A5FC-46E2CFE4EA0C}" type="presOf" srcId="{54B0A04A-625A-4072-B409-79EF2FEA9ACF}" destId="{A39AA604-B1CA-4071-AA9F-4ED97E8B9803}" srcOrd="0" destOrd="0" presId="urn:microsoft.com/office/officeart/2008/layout/RadialCluster"/>
    <dgm:cxn modelId="{C46AB91D-CDF4-4DE9-87C2-433AF989BA89}" type="presOf" srcId="{B39402E4-098B-43BD-978B-1086C4A077D5}" destId="{2B96F671-71B0-48A5-87B4-6B3F94E207F2}" srcOrd="0" destOrd="0" presId="urn:microsoft.com/office/officeart/2008/layout/RadialCluster"/>
    <dgm:cxn modelId="{E565BF6F-037F-41E6-9893-DAF75773EDF5}" type="presOf" srcId="{1EBDB605-9B57-41EC-B7FA-573308C0214B}" destId="{389ADBE1-A0AC-4DDF-8B74-460001D95BF1}" srcOrd="0" destOrd="0" presId="urn:microsoft.com/office/officeart/2008/layout/RadialCluster"/>
    <dgm:cxn modelId="{2A813BAF-826C-426E-8DC6-1617D898BF93}" srcId="{2403F9BD-5361-4F7F-B554-4C9C16A115D5}" destId="{A32E8B28-1682-44FC-B4BC-E1744B5ECE61}" srcOrd="4" destOrd="0" parTransId="{924ACCE2-2055-4613-A20D-F0333B30F57E}" sibTransId="{60EA14BF-07E8-4038-AB7A-2600BD8BCD2E}"/>
    <dgm:cxn modelId="{19F52301-8E2C-4573-998A-53B4244CBC86}" srcId="{2403F9BD-5361-4F7F-B554-4C9C16A115D5}" destId="{B39402E4-098B-43BD-978B-1086C4A077D5}" srcOrd="2" destOrd="0" parTransId="{35E1778A-0D72-401D-B0A2-60CEF0A58DE8}" sibTransId="{A07D0245-B297-4C70-9E69-3BB560CFFCC0}"/>
    <dgm:cxn modelId="{6740CE90-4053-4410-9A6A-32363DB6CBBA}" type="presOf" srcId="{BFDFEE26-B439-4281-B376-FA1B0ACF2B61}" destId="{A778E1D5-9B59-414C-BF74-66B8599DD9C2}" srcOrd="0" destOrd="0" presId="urn:microsoft.com/office/officeart/2008/layout/RadialCluster"/>
    <dgm:cxn modelId="{D7F4CA8D-A52B-4C3C-A8B7-FDCA4B4E4444}" type="presOf" srcId="{592D83CE-8535-4532-B656-9351237F6E32}" destId="{1EBA9F02-259C-4D61-B4A5-56D28889F964}" srcOrd="0" destOrd="0" presId="urn:microsoft.com/office/officeart/2008/layout/RadialCluster"/>
    <dgm:cxn modelId="{D9A4312D-FC5A-40FE-A778-73E19D8D8647}" type="presOf" srcId="{D5004052-ACB5-4F72-AC3B-020CB9B92CD2}" destId="{402B916D-BF16-4C22-AE7B-7C58A3362C85}" srcOrd="0" destOrd="0" presId="urn:microsoft.com/office/officeart/2008/layout/RadialCluster"/>
    <dgm:cxn modelId="{4957D3D6-6867-4960-A3DA-60C26058B45B}" type="presOf" srcId="{2403F9BD-5361-4F7F-B554-4C9C16A115D5}" destId="{E7420F2B-B97C-4B14-BE0A-26656421A7AD}" srcOrd="0" destOrd="0" presId="urn:microsoft.com/office/officeart/2008/layout/RadialCluster"/>
    <dgm:cxn modelId="{CEB55E19-890F-48DE-9572-ED07E12249F7}" type="presOf" srcId="{14037648-CDE9-43B0-BB9B-444DEB93D32A}" destId="{1D23AD88-5CDD-4C4C-A4BC-DDD3CAA24CFF}" srcOrd="0" destOrd="0" presId="urn:microsoft.com/office/officeart/2008/layout/RadialCluster"/>
    <dgm:cxn modelId="{CD03C87E-133F-44D2-9AA5-58885CCC367D}" type="presOf" srcId="{BC65D6A2-FA6B-4C11-B63B-5243499476E6}" destId="{7D0D0F38-C131-4724-AB3A-970840480021}" srcOrd="0" destOrd="0" presId="urn:microsoft.com/office/officeart/2008/layout/RadialCluster"/>
    <dgm:cxn modelId="{751B3555-DEDE-4521-8093-094EE7CAB92D}" type="presParOf" srcId="{A778E1D5-9B59-414C-BF74-66B8599DD9C2}" destId="{37A78CFF-7146-48CC-87FE-3D63502AC363}" srcOrd="0" destOrd="0" presId="urn:microsoft.com/office/officeart/2008/layout/RadialCluster"/>
    <dgm:cxn modelId="{0EBD37ED-40E2-4F18-9FFA-7293EE5189CD}" type="presParOf" srcId="{37A78CFF-7146-48CC-87FE-3D63502AC363}" destId="{E7420F2B-B97C-4B14-BE0A-26656421A7AD}" srcOrd="0" destOrd="0" presId="urn:microsoft.com/office/officeart/2008/layout/RadialCluster"/>
    <dgm:cxn modelId="{79F825B2-4147-4010-A304-0868E8A439BD}" type="presParOf" srcId="{37A78CFF-7146-48CC-87FE-3D63502AC363}" destId="{7D0D0F38-C131-4724-AB3A-970840480021}" srcOrd="1" destOrd="0" presId="urn:microsoft.com/office/officeart/2008/layout/RadialCluster"/>
    <dgm:cxn modelId="{FB2ED922-8B00-4EFD-84EC-EBB6E2523FFD}" type="presParOf" srcId="{37A78CFF-7146-48CC-87FE-3D63502AC363}" destId="{402B916D-BF16-4C22-AE7B-7C58A3362C85}" srcOrd="2" destOrd="0" presId="urn:microsoft.com/office/officeart/2008/layout/RadialCluster"/>
    <dgm:cxn modelId="{0BD21696-6AFC-4084-B041-9C5F42066C71}" type="presParOf" srcId="{37A78CFF-7146-48CC-87FE-3D63502AC363}" destId="{1D23AD88-5CDD-4C4C-A4BC-DDD3CAA24CFF}" srcOrd="3" destOrd="0" presId="urn:microsoft.com/office/officeart/2008/layout/RadialCluster"/>
    <dgm:cxn modelId="{897A6E4D-7684-43F2-888A-BD585E1A4417}" type="presParOf" srcId="{37A78CFF-7146-48CC-87FE-3D63502AC363}" destId="{389ADBE1-A0AC-4DDF-8B74-460001D95BF1}" srcOrd="4" destOrd="0" presId="urn:microsoft.com/office/officeart/2008/layout/RadialCluster"/>
    <dgm:cxn modelId="{39213C95-8FD4-4D34-82EA-C2BC1443F56B}" type="presParOf" srcId="{37A78CFF-7146-48CC-87FE-3D63502AC363}" destId="{41891850-8E09-4A80-A107-69E79BC34A9A}" srcOrd="5" destOrd="0" presId="urn:microsoft.com/office/officeart/2008/layout/RadialCluster"/>
    <dgm:cxn modelId="{04536941-64A9-4312-87A8-7E62D4100BF4}" type="presParOf" srcId="{37A78CFF-7146-48CC-87FE-3D63502AC363}" destId="{2B96F671-71B0-48A5-87B4-6B3F94E207F2}" srcOrd="6" destOrd="0" presId="urn:microsoft.com/office/officeart/2008/layout/RadialCluster"/>
    <dgm:cxn modelId="{591E4CAD-261D-4138-AFBF-8A6559ED2F93}" type="presParOf" srcId="{37A78CFF-7146-48CC-87FE-3D63502AC363}" destId="{1EBA9F02-259C-4D61-B4A5-56D28889F964}" srcOrd="7" destOrd="0" presId="urn:microsoft.com/office/officeart/2008/layout/RadialCluster"/>
    <dgm:cxn modelId="{29886F71-E2AD-4183-8020-6A502D6F2A84}" type="presParOf" srcId="{37A78CFF-7146-48CC-87FE-3D63502AC363}" destId="{4D014826-CBFD-4F79-BA5E-196FA9C038E3}" srcOrd="8" destOrd="0" presId="urn:microsoft.com/office/officeart/2008/layout/RadialCluster"/>
    <dgm:cxn modelId="{9F82E7C1-1511-448E-998E-C4B8BE4B2076}" type="presParOf" srcId="{37A78CFF-7146-48CC-87FE-3D63502AC363}" destId="{72008E88-3B4A-4CAE-A91D-4AD29B8E2EAC}" srcOrd="9" destOrd="0" presId="urn:microsoft.com/office/officeart/2008/layout/RadialCluster"/>
    <dgm:cxn modelId="{E203AA5D-D59E-49FA-B09C-26E6679D5752}" type="presParOf" srcId="{37A78CFF-7146-48CC-87FE-3D63502AC363}" destId="{969AA269-A558-4D8B-A6E3-AAEE8714470B}" srcOrd="10" destOrd="0" presId="urn:microsoft.com/office/officeart/2008/layout/RadialCluster"/>
    <dgm:cxn modelId="{A578E9CC-F607-4880-8C00-F45111E8EE76}" type="presParOf" srcId="{37A78CFF-7146-48CC-87FE-3D63502AC363}" destId="{A39AA604-B1CA-4071-AA9F-4ED97E8B9803}" srcOrd="11" destOrd="0" presId="urn:microsoft.com/office/officeart/2008/layout/RadialCluster"/>
    <dgm:cxn modelId="{980BE61E-C55F-4EB1-AE50-019D25C01CF2}" type="presParOf" srcId="{37A78CFF-7146-48CC-87FE-3D63502AC363}" destId="{1816FB3D-9A14-4D1F-B0B6-C6161795CB83}" srcOrd="12"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420F2B-B97C-4B14-BE0A-26656421A7AD}">
      <dsp:nvSpPr>
        <dsp:cNvPr id="0" name=""/>
        <dsp:cNvSpPr/>
      </dsp:nvSpPr>
      <dsp:spPr>
        <a:xfrm>
          <a:off x="4160416" y="1639204"/>
          <a:ext cx="1405032" cy="14050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sr-Latn-BA" sz="2300" kern="1200" dirty="0" smtClean="0"/>
            <a:t>GROWTH</a:t>
          </a:r>
          <a:endParaRPr lang="en-US" sz="2300" kern="1200" dirty="0"/>
        </a:p>
      </dsp:txBody>
      <dsp:txXfrm>
        <a:off x="4229004" y="1707792"/>
        <a:ext cx="1267856" cy="1267856"/>
      </dsp:txXfrm>
    </dsp:sp>
    <dsp:sp modelId="{7D0D0F38-C131-4724-AB3A-970840480021}">
      <dsp:nvSpPr>
        <dsp:cNvPr id="0" name=""/>
        <dsp:cNvSpPr/>
      </dsp:nvSpPr>
      <dsp:spPr>
        <a:xfrm rot="16200000">
          <a:off x="4602873" y="1379145"/>
          <a:ext cx="520118" cy="0"/>
        </a:xfrm>
        <a:custGeom>
          <a:avLst/>
          <a:gdLst/>
          <a:ahLst/>
          <a:cxnLst/>
          <a:rect l="0" t="0" r="0" b="0"/>
          <a:pathLst>
            <a:path>
              <a:moveTo>
                <a:pt x="0" y="0"/>
              </a:moveTo>
              <a:lnTo>
                <a:pt x="52011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2B916D-BF16-4C22-AE7B-7C58A3362C85}">
      <dsp:nvSpPr>
        <dsp:cNvPr id="0" name=""/>
        <dsp:cNvSpPr/>
      </dsp:nvSpPr>
      <dsp:spPr>
        <a:xfrm>
          <a:off x="4214934" y="-176909"/>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b="1" kern="1200" dirty="0" smtClean="0"/>
            <a:t>WP1</a:t>
          </a:r>
          <a:r>
            <a:rPr lang="sr-Latn-BA" sz="1500" kern="1200" dirty="0" smtClean="0"/>
            <a:t>        </a:t>
          </a:r>
          <a:r>
            <a:rPr lang="en-US" sz="1500" kern="1200" dirty="0" smtClean="0"/>
            <a:t>Project </a:t>
          </a:r>
          <a:r>
            <a:rPr lang="sr-Latn-BA" sz="1500" kern="1200" dirty="0" smtClean="0"/>
            <a:t>preparation</a:t>
          </a:r>
          <a:endParaRPr lang="en-US" sz="1500" kern="1200" dirty="0"/>
        </a:p>
      </dsp:txBody>
      <dsp:txXfrm>
        <a:off x="4278199" y="-113644"/>
        <a:ext cx="1169466" cy="1169466"/>
      </dsp:txXfrm>
    </dsp:sp>
    <dsp:sp modelId="{1D23AD88-5CDD-4C4C-A4BC-DDD3CAA24CFF}">
      <dsp:nvSpPr>
        <dsp:cNvPr id="0" name=""/>
        <dsp:cNvSpPr/>
      </dsp:nvSpPr>
      <dsp:spPr>
        <a:xfrm rot="19800000">
          <a:off x="5544603" y="1858324"/>
          <a:ext cx="311192" cy="0"/>
        </a:xfrm>
        <a:custGeom>
          <a:avLst/>
          <a:gdLst/>
          <a:ahLst/>
          <a:cxnLst/>
          <a:rect l="0" t="0" r="0" b="0"/>
          <a:pathLst>
            <a:path>
              <a:moveTo>
                <a:pt x="0" y="0"/>
              </a:moveTo>
              <a:lnTo>
                <a:pt x="3111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9ADBE1-A0AC-4DDF-8B74-460001D95BF1}">
      <dsp:nvSpPr>
        <dsp:cNvPr id="0" name=""/>
        <dsp:cNvSpPr/>
      </dsp:nvSpPr>
      <dsp:spPr>
        <a:xfrm>
          <a:off x="5834950" y="758406"/>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b="1" kern="1200" dirty="0" smtClean="0"/>
            <a:t>WP2</a:t>
          </a:r>
          <a:r>
            <a:rPr lang="sr-Latn-BA" sz="1500" kern="1200" dirty="0" smtClean="0"/>
            <a:t>     Optimization of HEIs environment</a:t>
          </a:r>
          <a:endParaRPr lang="en-US" sz="1500" kern="1200" dirty="0"/>
        </a:p>
      </dsp:txBody>
      <dsp:txXfrm>
        <a:off x="5898215" y="821671"/>
        <a:ext cx="1169466" cy="1169466"/>
      </dsp:txXfrm>
    </dsp:sp>
    <dsp:sp modelId="{41891850-8E09-4A80-A107-69E79BC34A9A}">
      <dsp:nvSpPr>
        <dsp:cNvPr id="0" name=""/>
        <dsp:cNvSpPr/>
      </dsp:nvSpPr>
      <dsp:spPr>
        <a:xfrm rot="1800000">
          <a:off x="5544603" y="2825117"/>
          <a:ext cx="311192" cy="0"/>
        </a:xfrm>
        <a:custGeom>
          <a:avLst/>
          <a:gdLst/>
          <a:ahLst/>
          <a:cxnLst/>
          <a:rect l="0" t="0" r="0" b="0"/>
          <a:pathLst>
            <a:path>
              <a:moveTo>
                <a:pt x="0" y="0"/>
              </a:moveTo>
              <a:lnTo>
                <a:pt x="3111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96F671-71B0-48A5-87B4-6B3F94E207F2}">
      <dsp:nvSpPr>
        <dsp:cNvPr id="0" name=""/>
        <dsp:cNvSpPr/>
      </dsp:nvSpPr>
      <dsp:spPr>
        <a:xfrm>
          <a:off x="5834950" y="2629039"/>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sr-Latn-BA" sz="1300" b="1" kern="1200" dirty="0" smtClean="0"/>
            <a:t>WP3   </a:t>
          </a:r>
          <a:r>
            <a:rPr lang="sr-Latn-BA" sz="1300" kern="1200" dirty="0" smtClean="0"/>
            <a:t>       Green transition in teaching, learning and research</a:t>
          </a:r>
          <a:endParaRPr lang="en-US" sz="1300" kern="1200" dirty="0"/>
        </a:p>
      </dsp:txBody>
      <dsp:txXfrm>
        <a:off x="5898215" y="2692304"/>
        <a:ext cx="1169466" cy="1169466"/>
      </dsp:txXfrm>
    </dsp:sp>
    <dsp:sp modelId="{1EBA9F02-259C-4D61-B4A5-56D28889F964}">
      <dsp:nvSpPr>
        <dsp:cNvPr id="0" name=""/>
        <dsp:cNvSpPr/>
      </dsp:nvSpPr>
      <dsp:spPr>
        <a:xfrm rot="5400000">
          <a:off x="4602873" y="3304296"/>
          <a:ext cx="520118" cy="0"/>
        </a:xfrm>
        <a:custGeom>
          <a:avLst/>
          <a:gdLst/>
          <a:ahLst/>
          <a:cxnLst/>
          <a:rect l="0" t="0" r="0" b="0"/>
          <a:pathLst>
            <a:path>
              <a:moveTo>
                <a:pt x="0" y="0"/>
              </a:moveTo>
              <a:lnTo>
                <a:pt x="52011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014826-CBFD-4F79-BA5E-196FA9C038E3}">
      <dsp:nvSpPr>
        <dsp:cNvPr id="0" name=""/>
        <dsp:cNvSpPr/>
      </dsp:nvSpPr>
      <dsp:spPr>
        <a:xfrm>
          <a:off x="4214934" y="3564355"/>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b="1" kern="1200" dirty="0" smtClean="0"/>
            <a:t>WP4</a:t>
          </a:r>
          <a:r>
            <a:rPr lang="sr-Latn-BA" sz="1500" kern="1200" dirty="0" smtClean="0"/>
            <a:t>       Introduction of digital &amp; sustainable academic mobility</a:t>
          </a:r>
          <a:endParaRPr lang="en-US" sz="1500" kern="1200" dirty="0"/>
        </a:p>
      </dsp:txBody>
      <dsp:txXfrm>
        <a:off x="4278199" y="3627620"/>
        <a:ext cx="1169466" cy="1169466"/>
      </dsp:txXfrm>
    </dsp:sp>
    <dsp:sp modelId="{72008E88-3B4A-4CAE-A91D-4AD29B8E2EAC}">
      <dsp:nvSpPr>
        <dsp:cNvPr id="0" name=""/>
        <dsp:cNvSpPr/>
      </dsp:nvSpPr>
      <dsp:spPr>
        <a:xfrm rot="9000000">
          <a:off x="3870069" y="2825117"/>
          <a:ext cx="311192" cy="0"/>
        </a:xfrm>
        <a:custGeom>
          <a:avLst/>
          <a:gdLst/>
          <a:ahLst/>
          <a:cxnLst/>
          <a:rect l="0" t="0" r="0" b="0"/>
          <a:pathLst>
            <a:path>
              <a:moveTo>
                <a:pt x="0" y="0"/>
              </a:moveTo>
              <a:lnTo>
                <a:pt x="3111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9AA269-A558-4D8B-A6E3-AAEE8714470B}">
      <dsp:nvSpPr>
        <dsp:cNvPr id="0" name=""/>
        <dsp:cNvSpPr/>
      </dsp:nvSpPr>
      <dsp:spPr>
        <a:xfrm>
          <a:off x="2594919" y="2629039"/>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kern="1200" dirty="0" smtClean="0"/>
            <a:t>WP5        Communication &amp; exploitation</a:t>
          </a:r>
          <a:endParaRPr lang="en-US" sz="1500" kern="1200" dirty="0"/>
        </a:p>
      </dsp:txBody>
      <dsp:txXfrm>
        <a:off x="2658184" y="2692304"/>
        <a:ext cx="1169466" cy="1169466"/>
      </dsp:txXfrm>
    </dsp:sp>
    <dsp:sp modelId="{A39AA604-B1CA-4071-AA9F-4ED97E8B9803}">
      <dsp:nvSpPr>
        <dsp:cNvPr id="0" name=""/>
        <dsp:cNvSpPr/>
      </dsp:nvSpPr>
      <dsp:spPr>
        <a:xfrm rot="12600000">
          <a:off x="3905865" y="1867916"/>
          <a:ext cx="272827" cy="0"/>
        </a:xfrm>
        <a:custGeom>
          <a:avLst/>
          <a:gdLst/>
          <a:ahLst/>
          <a:cxnLst/>
          <a:rect l="0" t="0" r="0" b="0"/>
          <a:pathLst>
            <a:path>
              <a:moveTo>
                <a:pt x="0" y="0"/>
              </a:moveTo>
              <a:lnTo>
                <a:pt x="272827"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16FB3D-9A14-4D1F-B0B6-C6161795CB83}">
      <dsp:nvSpPr>
        <dsp:cNvPr id="0" name=""/>
        <dsp:cNvSpPr/>
      </dsp:nvSpPr>
      <dsp:spPr>
        <a:xfrm>
          <a:off x="2561693" y="731521"/>
          <a:ext cx="1362447" cy="134976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kern="1200" dirty="0" smtClean="0"/>
            <a:t>WP6         Project management and quality control</a:t>
          </a:r>
          <a:endParaRPr lang="en-US" sz="1500" kern="1200" dirty="0"/>
        </a:p>
      </dsp:txBody>
      <dsp:txXfrm>
        <a:off x="2627583" y="797411"/>
        <a:ext cx="1230667" cy="1217987"/>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625D5E-8795-4679-A15D-B8EED37A0C96}" type="datetimeFigureOut">
              <a:rPr lang="en-GB" smtClean="0"/>
              <a:t>05/06/2023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644628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625D5E-8795-4679-A15D-B8EED37A0C96}" type="datetimeFigureOut">
              <a:rPr lang="en-GB" smtClean="0"/>
              <a:t>05/06/2023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92391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625D5E-8795-4679-A15D-B8EED37A0C96}" type="datetimeFigureOut">
              <a:rPr lang="en-GB" smtClean="0"/>
              <a:t>05/06/2023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3659891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625D5E-8795-4679-A15D-B8EED37A0C96}" type="datetimeFigureOut">
              <a:rPr lang="en-GB" smtClean="0"/>
              <a:t>05/06/2023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1324208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625D5E-8795-4679-A15D-B8EED37A0C96}" type="datetimeFigureOut">
              <a:rPr lang="en-GB" smtClean="0"/>
              <a:t>05/06/2023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1311240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625D5E-8795-4679-A15D-B8EED37A0C96}" type="datetimeFigureOut">
              <a:rPr lang="en-GB" smtClean="0"/>
              <a:t>05/06/2023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2847189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625D5E-8795-4679-A15D-B8EED37A0C96}" type="datetimeFigureOut">
              <a:rPr lang="en-GB" smtClean="0"/>
              <a:t>05/06/2023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188468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625D5E-8795-4679-A15D-B8EED37A0C96}" type="datetimeFigureOut">
              <a:rPr lang="en-GB" smtClean="0"/>
              <a:t>05/06/2023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3218063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625D5E-8795-4679-A15D-B8EED37A0C96}" type="datetimeFigureOut">
              <a:rPr lang="en-GB" smtClean="0"/>
              <a:t>05/06/2023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3058838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625D5E-8795-4679-A15D-B8EED37A0C96}" type="datetimeFigureOut">
              <a:rPr lang="en-GB" smtClean="0"/>
              <a:t>05/06/2023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4224306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625D5E-8795-4679-A15D-B8EED37A0C96}" type="datetimeFigureOut">
              <a:rPr lang="en-GB" smtClean="0"/>
              <a:t>05/06/2023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2236745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625D5E-8795-4679-A15D-B8EED37A0C96}" type="datetimeFigureOut">
              <a:rPr lang="en-GB" smtClean="0"/>
              <a:t>05/06/2023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D2974-2E47-4AAE-A6E8-7134DEB339D5}" type="slidenum">
              <a:rPr lang="en-GB" smtClean="0"/>
              <a:t>‹#›</a:t>
            </a:fld>
            <a:endParaRPr lang="en-GB"/>
          </a:p>
        </p:txBody>
      </p:sp>
    </p:spTree>
    <p:extLst>
      <p:ext uri="{BB962C8B-B14F-4D97-AF65-F5344CB8AC3E}">
        <p14:creationId xmlns:p14="http://schemas.microsoft.com/office/powerpoint/2010/main" val="1892459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77507"/>
            <a:ext cx="9144000" cy="1208698"/>
          </a:xfrm>
        </p:spPr>
        <p:txBody>
          <a:bodyPr anchor="ctr">
            <a:normAutofit fontScale="90000"/>
          </a:bodyPr>
          <a:lstStyle/>
          <a:p>
            <a:pPr>
              <a:lnSpc>
                <a:spcPct val="100000"/>
              </a:lnSpc>
            </a:pPr>
            <a:r>
              <a:rPr lang="sr-Latn-BA" dirty="0" smtClean="0">
                <a:solidFill>
                  <a:srgbClr val="C00000"/>
                </a:solidFill>
              </a:rPr>
              <a:t/>
            </a:r>
            <a:br>
              <a:rPr lang="sr-Latn-BA" dirty="0" smtClean="0">
                <a:solidFill>
                  <a:srgbClr val="C00000"/>
                </a:solidFill>
              </a:rPr>
            </a:br>
            <a:r>
              <a:rPr lang="en-US" sz="2700" dirty="0">
                <a:solidFill>
                  <a:schemeClr val="accent6">
                    <a:lumMod val="50000"/>
                  </a:schemeClr>
                </a:solidFill>
              </a:rPr>
              <a:t>Greening Relevance in Operations in Western-Balkans Tertiary-Education Habitats</a:t>
            </a:r>
            <a:endParaRPr lang="en-GB" sz="2700" dirty="0">
              <a:solidFill>
                <a:schemeClr val="accent6">
                  <a:lumMod val="50000"/>
                </a:schemeClr>
              </a:solidFill>
            </a:endParaRPr>
          </a:p>
        </p:txBody>
      </p:sp>
      <p:pic>
        <p:nvPicPr>
          <p:cNvPr id="6" name="Picture 5"/>
          <p:cNvPicPr>
            <a:picLocks noChangeAspect="1"/>
          </p:cNvPicPr>
          <p:nvPr/>
        </p:nvPicPr>
        <p:blipFill>
          <a:blip r:embed="rId2"/>
          <a:stretch>
            <a:fillRect/>
          </a:stretch>
        </p:blipFill>
        <p:spPr>
          <a:xfrm>
            <a:off x="1839768" y="5828578"/>
            <a:ext cx="2324100" cy="723900"/>
          </a:xfrm>
          <a:prstGeom prst="rect">
            <a:avLst/>
          </a:prstGeom>
        </p:spPr>
      </p:pic>
      <p:pic>
        <p:nvPicPr>
          <p:cNvPr id="7" name="Picture 6"/>
          <p:cNvPicPr>
            <a:picLocks noChangeAspect="1"/>
          </p:cNvPicPr>
          <p:nvPr/>
        </p:nvPicPr>
        <p:blipFill>
          <a:blip r:embed="rId3"/>
          <a:stretch>
            <a:fillRect/>
          </a:stretch>
        </p:blipFill>
        <p:spPr>
          <a:xfrm>
            <a:off x="6363132" y="5985740"/>
            <a:ext cx="4619625" cy="409575"/>
          </a:xfrm>
          <a:prstGeom prst="rect">
            <a:avLst/>
          </a:prstGeom>
        </p:spPr>
      </p:pic>
      <p:sp>
        <p:nvSpPr>
          <p:cNvPr id="8" name="Subtitle 2"/>
          <p:cNvSpPr txBox="1">
            <a:spLocks/>
          </p:cNvSpPr>
          <p:nvPr/>
        </p:nvSpPr>
        <p:spPr>
          <a:xfrm>
            <a:off x="106680" y="81598"/>
            <a:ext cx="5029200" cy="93479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sr-Latn-BA" dirty="0" smtClean="0"/>
              <a:t>ERASMUS-EDU-2022-CBHE-STRAND-1</a:t>
            </a:r>
          </a:p>
          <a:p>
            <a:pPr algn="l">
              <a:lnSpc>
                <a:spcPct val="100000"/>
              </a:lnSpc>
              <a:spcBef>
                <a:spcPts val="0"/>
              </a:spcBef>
            </a:pPr>
            <a:r>
              <a:rPr lang="sr-Latn-BA" dirty="0" smtClean="0"/>
              <a:t>ERASMUS-EDU-2022-CBHE</a:t>
            </a:r>
            <a:endParaRPr lang="en-GB" dirty="0"/>
          </a:p>
        </p:txBody>
      </p:sp>
      <p:sp>
        <p:nvSpPr>
          <p:cNvPr id="9" name="Subtitle 2"/>
          <p:cNvSpPr txBox="1">
            <a:spLocks/>
          </p:cNvSpPr>
          <p:nvPr/>
        </p:nvSpPr>
        <p:spPr>
          <a:xfrm>
            <a:off x="9585960" y="81598"/>
            <a:ext cx="2590800" cy="93479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sr-Latn-BA" dirty="0" smtClean="0"/>
              <a:t>101083212</a:t>
            </a:r>
          </a:p>
          <a:p>
            <a:pPr algn="l">
              <a:lnSpc>
                <a:spcPct val="100000"/>
              </a:lnSpc>
              <a:spcBef>
                <a:spcPts val="0"/>
              </a:spcBef>
            </a:pPr>
            <a:r>
              <a:rPr lang="sr-Latn-BA" dirty="0" smtClean="0"/>
              <a:t>ERASMUS-AG-LS</a:t>
            </a:r>
            <a:endParaRPr lang="en-GB"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7160" y="1443457"/>
            <a:ext cx="4297680" cy="1097280"/>
          </a:xfrm>
          <a:prstGeom prst="rect">
            <a:avLst/>
          </a:prstGeom>
        </p:spPr>
      </p:pic>
    </p:spTree>
    <p:extLst>
      <p:ext uri="{BB962C8B-B14F-4D97-AF65-F5344CB8AC3E}">
        <p14:creationId xmlns:p14="http://schemas.microsoft.com/office/powerpoint/2010/main" val="1139744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943645553"/>
              </p:ext>
            </p:extLst>
          </p:nvPr>
        </p:nvGraphicFramePr>
        <p:xfrm>
          <a:off x="838200" y="1453038"/>
          <a:ext cx="10094976" cy="314944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6720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0">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Initial staff training sessions on project implementation, financial management and quality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second virtual meeting will be held in the course of the second month (M2) and it will be hosted by P6 (HSWT). The meeting is planned to last for 2 working days and it is intended for project coordinators, members of each project team previously defined during the kick-off meeting, and administrative and financial team members.</a:t>
                      </a:r>
                    </a:p>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the course of this meeting the participants will be trained on project implementation activities: work package coordination, task implementation, monitoring and evaluation of project activities, manners in which project materials and document will be kept and stored and how partners will have access to them, and about the form and frequency of reporting. </a:t>
                      </a:r>
                    </a:p>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As to financial management, participants will be trained on how to run financial documentation and keep the financial records: the </a:t>
                      </a:r>
                      <a:r>
                        <a:rPr lang="en-US" sz="11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programme</a:t>
                      </a: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rules regarding different categories of costs (staff costs, travel and subsistence costs, equipment and subcontracting costs, indirect costs, co-financing requirements), time sheets, internal verification procedures, etc.</a:t>
                      </a:r>
                    </a:p>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third segment of these virtual meetings is dedicated to quality assurance and control. Through this training, the relevant staff will be introduced to QA approach and QA plans and instruments previously drafted by the QA team and finalized by participants during the training session. </a:t>
                      </a:r>
                    </a:p>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Minimum 48 staff members will be trained in the course of three planned training sessions (16 per session, whereby 30% are expected to be female participants)</a:t>
                      </a:r>
                      <a:endParaRPr lang="en-US"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71825133"/>
              </p:ext>
            </p:extLst>
          </p:nvPr>
        </p:nvGraphicFramePr>
        <p:xfrm>
          <a:off x="1348105" y="4796410"/>
          <a:ext cx="9495790" cy="1783080"/>
        </p:xfrm>
        <a:graphic>
          <a:graphicData uri="http://schemas.openxmlformats.org/drawingml/2006/table">
            <a:tbl>
              <a:tblPr firstRow="1" firstCol="1" bandRow="1"/>
              <a:tblGrid>
                <a:gridCol w="1169670">
                  <a:extLst>
                    <a:ext uri="{9D8B030D-6E8A-4147-A177-3AD203B41FA5}">
                      <a16:colId xmlns:a16="http://schemas.microsoft.com/office/drawing/2014/main" val="2080236780"/>
                    </a:ext>
                  </a:extLst>
                </a:gridCol>
                <a:gridCol w="1260475">
                  <a:extLst>
                    <a:ext uri="{9D8B030D-6E8A-4147-A177-3AD203B41FA5}">
                      <a16:colId xmlns:a16="http://schemas.microsoft.com/office/drawing/2014/main" val="824617249"/>
                    </a:ext>
                  </a:extLst>
                </a:gridCol>
                <a:gridCol w="1215390">
                  <a:extLst>
                    <a:ext uri="{9D8B030D-6E8A-4147-A177-3AD203B41FA5}">
                      <a16:colId xmlns:a16="http://schemas.microsoft.com/office/drawing/2014/main" val="3454426282"/>
                    </a:ext>
                  </a:extLst>
                </a:gridCol>
                <a:gridCol w="1215390">
                  <a:extLst>
                    <a:ext uri="{9D8B030D-6E8A-4147-A177-3AD203B41FA5}">
                      <a16:colId xmlns:a16="http://schemas.microsoft.com/office/drawing/2014/main" val="3736276747"/>
                    </a:ext>
                  </a:extLst>
                </a:gridCol>
                <a:gridCol w="1215390">
                  <a:extLst>
                    <a:ext uri="{9D8B030D-6E8A-4147-A177-3AD203B41FA5}">
                      <a16:colId xmlns:a16="http://schemas.microsoft.com/office/drawing/2014/main" val="2173928901"/>
                    </a:ext>
                  </a:extLst>
                </a:gridCol>
                <a:gridCol w="899795">
                  <a:extLst>
                    <a:ext uri="{9D8B030D-6E8A-4147-A177-3AD203B41FA5}">
                      <a16:colId xmlns:a16="http://schemas.microsoft.com/office/drawing/2014/main" val="2661041377"/>
                    </a:ext>
                  </a:extLst>
                </a:gridCol>
                <a:gridCol w="1259840">
                  <a:extLst>
                    <a:ext uri="{9D8B030D-6E8A-4147-A177-3AD203B41FA5}">
                      <a16:colId xmlns:a16="http://schemas.microsoft.com/office/drawing/2014/main" val="384534770"/>
                    </a:ext>
                  </a:extLst>
                </a:gridCol>
                <a:gridCol w="1259840">
                  <a:extLst>
                    <a:ext uri="{9D8B030D-6E8A-4147-A177-3AD203B41FA5}">
                      <a16:colId xmlns:a16="http://schemas.microsoft.com/office/drawing/2014/main" val="3606105908"/>
                    </a:ext>
                  </a:extLst>
                </a:gridCol>
              </a:tblGrid>
              <a:tr h="0">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933601764"/>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834460878"/>
                  </a:ext>
                </a:extLst>
              </a:tr>
              <a:tr h="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E1.2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delivered by HSWT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 UBN, SVEHERC, CEPS, AUB, AVMSS, HSWT, SUA, SECCG,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Staff training on project implementation, financial management and quality control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T1.2)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Topics: project implementation, financial management and quality control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48</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(12 UBN, 12 SVEHERC, 12 CEPS, 12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20045057"/>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548410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123570505"/>
              </p:ext>
            </p:extLst>
          </p:nvPr>
        </p:nvGraphicFramePr>
        <p:xfrm>
          <a:off x="838200" y="1453038"/>
          <a:ext cx="10094976" cy="185404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5590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198140">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Signing of partnership agreements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Once all partners have agreed on the mutual form of the partner agreement, on individual tasks, roles and obligations, as well as on consequences in case of violation of rights and obligations, partnership agreements will be signed and stored according to partners´ initial agreement.</a:t>
                      </a:r>
                      <a:endParaRPr lang="en-US"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31613537"/>
              </p:ext>
            </p:extLst>
          </p:nvPr>
        </p:nvGraphicFramePr>
        <p:xfrm>
          <a:off x="838200" y="3926919"/>
          <a:ext cx="10094976" cy="197596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99034">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276928">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‘’Towards green university’’ website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activity will be initiated in the third month (M3) of the project and it will be a joint activity of all project partners, led by P3 and P5. All participants will be engaged in providing ideas and solution regarding the website visual and structural design, while partners P3 and P5 will take care of the actual creation process. </a:t>
                      </a:r>
                      <a:endParaRPr lang="en-US"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264127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875716423"/>
              </p:ext>
            </p:extLst>
          </p:nvPr>
        </p:nvGraphicFramePr>
        <p:xfrm>
          <a:off x="838200" y="1453038"/>
          <a:ext cx="10094976" cy="429244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565600">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3726842">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Update needs analysis of partner WB HEIs to strengthen university green agenda</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Upon concluding initial preparatory activities, the project team led by UBN will prepare and conduct </a:t>
                      </a:r>
                      <a:r>
                        <a:rPr lang="en-US" sz="1400" b="1"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an updated needs analysis with the aim of strengthening university green agenda</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The updated needs analysis will serve to build up and amend the existing notions of current needs and confirm the strong base for project interventions. It will clearly indicate and/or reconfirm the most acute points requiring urgent intervention and pinpoint suitable paths for enhancing the four HEIs green transition. </a:t>
                      </a:r>
                    </a:p>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activity will be led by the UBN, but it will be a result of a joint effort of all four partner HEIs from Western Balkans (B&amp;H and Montenegro). As to methodology, the needs analysis will be informed by the most recent developments at partner HEIs reflected in the latest activities, evaluation reports and strategies adopted in partner´s institutions. The report on updated needs analysis will be the result of joint effort, but it will be developed and written in English by the UBN. </a:t>
                      </a:r>
                    </a:p>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is the key activity which will enable the project´s transition to WP2.</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083738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580598715"/>
              </p:ext>
            </p:extLst>
          </p:nvPr>
        </p:nvGraphicFramePr>
        <p:xfrm>
          <a:off x="838200" y="1453038"/>
          <a:ext cx="10094976" cy="289036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8085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09509">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conferences in BA and 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Two conferences are planned within this work package and they will be held in the hybrid environment. Purpose of these conferences will be to present the main findings of the updated needs analysis from four HEIs as well as to present the participants and wider audience with the main project topic (green transition through green practices and environmental awareness resulting in environmentally friendly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behaviours</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and actions) and possible interventions.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29453230"/>
              </p:ext>
            </p:extLst>
          </p:nvPr>
        </p:nvGraphicFramePr>
        <p:xfrm>
          <a:off x="1348105" y="4479527"/>
          <a:ext cx="9495790" cy="2240280"/>
        </p:xfrm>
        <a:graphic>
          <a:graphicData uri="http://schemas.openxmlformats.org/drawingml/2006/table">
            <a:tbl>
              <a:tblPr firstRow="1" firstCol="1" bandRow="1"/>
              <a:tblGrid>
                <a:gridCol w="1169670">
                  <a:extLst>
                    <a:ext uri="{9D8B030D-6E8A-4147-A177-3AD203B41FA5}">
                      <a16:colId xmlns:a16="http://schemas.microsoft.com/office/drawing/2014/main" val="1787281118"/>
                    </a:ext>
                  </a:extLst>
                </a:gridCol>
                <a:gridCol w="1486666">
                  <a:extLst>
                    <a:ext uri="{9D8B030D-6E8A-4147-A177-3AD203B41FA5}">
                      <a16:colId xmlns:a16="http://schemas.microsoft.com/office/drawing/2014/main" val="4000469815"/>
                    </a:ext>
                  </a:extLst>
                </a:gridCol>
                <a:gridCol w="989199">
                  <a:extLst>
                    <a:ext uri="{9D8B030D-6E8A-4147-A177-3AD203B41FA5}">
                      <a16:colId xmlns:a16="http://schemas.microsoft.com/office/drawing/2014/main" val="3979920374"/>
                    </a:ext>
                  </a:extLst>
                </a:gridCol>
                <a:gridCol w="713477">
                  <a:extLst>
                    <a:ext uri="{9D8B030D-6E8A-4147-A177-3AD203B41FA5}">
                      <a16:colId xmlns:a16="http://schemas.microsoft.com/office/drawing/2014/main" val="231924530"/>
                    </a:ext>
                  </a:extLst>
                </a:gridCol>
                <a:gridCol w="1939159">
                  <a:extLst>
                    <a:ext uri="{9D8B030D-6E8A-4147-A177-3AD203B41FA5}">
                      <a16:colId xmlns:a16="http://schemas.microsoft.com/office/drawing/2014/main" val="2090476840"/>
                    </a:ext>
                  </a:extLst>
                </a:gridCol>
                <a:gridCol w="835572">
                  <a:extLst>
                    <a:ext uri="{9D8B030D-6E8A-4147-A177-3AD203B41FA5}">
                      <a16:colId xmlns:a16="http://schemas.microsoft.com/office/drawing/2014/main" val="3030051765"/>
                    </a:ext>
                  </a:extLst>
                </a:gridCol>
                <a:gridCol w="1102207">
                  <a:extLst>
                    <a:ext uri="{9D8B030D-6E8A-4147-A177-3AD203B41FA5}">
                      <a16:colId xmlns:a16="http://schemas.microsoft.com/office/drawing/2014/main" val="3170871720"/>
                    </a:ext>
                  </a:extLst>
                </a:gridCol>
                <a:gridCol w="1259840">
                  <a:extLst>
                    <a:ext uri="{9D8B030D-6E8A-4147-A177-3AD203B41FA5}">
                      <a16:colId xmlns:a16="http://schemas.microsoft.com/office/drawing/2014/main" val="4227387569"/>
                    </a:ext>
                  </a:extLst>
                </a:gridCol>
              </a:tblGrid>
              <a:tr h="0">
                <a:tc rowSpan="2">
                  <a:txBody>
                    <a:bodyPr/>
                    <a:lstStyle/>
                    <a:p>
                      <a:pPr algn="ctr">
                        <a:spcBef>
                          <a:spcPts val="600"/>
                        </a:spcBef>
                        <a:spcAft>
                          <a:spcPts val="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670580556"/>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dirty="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579976466"/>
                  </a:ext>
                </a:extLst>
              </a:tr>
              <a:tr h="0">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E1.3</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Conference hosted by:</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 students, teaching staff, non-teaching staff, management, researchers, local community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conferences in BA and ME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T1.6)</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Conference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Four HEIs from B&amp;H and Montenegro will host two introductory conferences to introduce target groups and all potential stakeholders to projects ambitions and aspirations with regards to the topic of environmental awareness climate neutrality and green transition.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 150</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46568823"/>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048977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603731941"/>
              </p:ext>
            </p:extLst>
          </p:nvPr>
        </p:nvGraphicFramePr>
        <p:xfrm>
          <a:off x="6211824" y="1614268"/>
          <a:ext cx="4925568" cy="2693414"/>
        </p:xfrm>
        <a:graphic>
          <a:graphicData uri="http://schemas.openxmlformats.org/drawingml/2006/table">
            <a:tbl>
              <a:tblPr firstRow="1" firstCol="1" lastRow="1" lastCol="1" bandRow="1" bandCol="1"/>
              <a:tblGrid>
                <a:gridCol w="934935">
                  <a:extLst>
                    <a:ext uri="{9D8B030D-6E8A-4147-A177-3AD203B41FA5}">
                      <a16:colId xmlns:a16="http://schemas.microsoft.com/office/drawing/2014/main" val="818841655"/>
                    </a:ext>
                  </a:extLst>
                </a:gridCol>
                <a:gridCol w="3990633">
                  <a:extLst>
                    <a:ext uri="{9D8B030D-6E8A-4147-A177-3AD203B41FA5}">
                      <a16:colId xmlns:a16="http://schemas.microsoft.com/office/drawing/2014/main" val="2925280168"/>
                    </a:ext>
                  </a:extLst>
                </a:gridCol>
              </a:tblGrid>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Project teams created</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32003933"/>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tools adopted</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07770083"/>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 – model as for 2020</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4034836"/>
                  </a:ext>
                </a:extLst>
              </a:tr>
              <a:tr h="665044">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Teaching and administrative/technical staff improved project implementation, financial management and quality control skills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176858784"/>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Website ’Towards green university’’ created for public use</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85086548"/>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Needs analysis update report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23459649"/>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conferences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73448795"/>
                  </a:ext>
                </a:extLst>
              </a:tr>
            </a:tbl>
          </a:graphicData>
        </a:graphic>
      </p:graphicFrame>
      <p:sp>
        <p:nvSpPr>
          <p:cNvPr id="8" name="Rectangle 7"/>
          <p:cNvSpPr/>
          <p:nvPr/>
        </p:nvSpPr>
        <p:spPr>
          <a:xfrm>
            <a:off x="9697038" y="1145136"/>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498854636"/>
              </p:ext>
            </p:extLst>
          </p:nvPr>
        </p:nvGraphicFramePr>
        <p:xfrm>
          <a:off x="1042415" y="4663440"/>
          <a:ext cx="10094977" cy="2079403"/>
        </p:xfrm>
        <a:graphic>
          <a:graphicData uri="http://schemas.openxmlformats.org/drawingml/2006/table">
            <a:tbl>
              <a:tblPr firstRow="1" firstCol="1" lastRow="1" lastCol="1" bandRow="1" bandCol="1"/>
              <a:tblGrid>
                <a:gridCol w="1435506">
                  <a:extLst>
                    <a:ext uri="{9D8B030D-6E8A-4147-A177-3AD203B41FA5}">
                      <a16:colId xmlns:a16="http://schemas.microsoft.com/office/drawing/2014/main" val="4191458762"/>
                    </a:ext>
                  </a:extLst>
                </a:gridCol>
                <a:gridCol w="1324461">
                  <a:extLst>
                    <a:ext uri="{9D8B030D-6E8A-4147-A177-3AD203B41FA5}">
                      <a16:colId xmlns:a16="http://schemas.microsoft.com/office/drawing/2014/main" val="1902914927"/>
                    </a:ext>
                  </a:extLst>
                </a:gridCol>
                <a:gridCol w="1019593">
                  <a:extLst>
                    <a:ext uri="{9D8B030D-6E8A-4147-A177-3AD203B41FA5}">
                      <a16:colId xmlns:a16="http://schemas.microsoft.com/office/drawing/2014/main" val="294762534"/>
                    </a:ext>
                  </a:extLst>
                </a:gridCol>
                <a:gridCol w="1225530">
                  <a:extLst>
                    <a:ext uri="{9D8B030D-6E8A-4147-A177-3AD203B41FA5}">
                      <a16:colId xmlns:a16="http://schemas.microsoft.com/office/drawing/2014/main" val="123186569"/>
                    </a:ext>
                  </a:extLst>
                </a:gridCol>
                <a:gridCol w="2844764">
                  <a:extLst>
                    <a:ext uri="{9D8B030D-6E8A-4147-A177-3AD203B41FA5}">
                      <a16:colId xmlns:a16="http://schemas.microsoft.com/office/drawing/2014/main" val="575947275"/>
                    </a:ext>
                  </a:extLst>
                </a:gridCol>
                <a:gridCol w="621851">
                  <a:extLst>
                    <a:ext uri="{9D8B030D-6E8A-4147-A177-3AD203B41FA5}">
                      <a16:colId xmlns:a16="http://schemas.microsoft.com/office/drawing/2014/main" val="4196353945"/>
                    </a:ext>
                  </a:extLst>
                </a:gridCol>
                <a:gridCol w="1623272">
                  <a:extLst>
                    <a:ext uri="{9D8B030D-6E8A-4147-A177-3AD203B41FA5}">
                      <a16:colId xmlns:a16="http://schemas.microsoft.com/office/drawing/2014/main" val="778461936"/>
                    </a:ext>
                  </a:extLst>
                </a:gridCol>
              </a:tblGrid>
              <a:tr h="585215">
                <a:tc>
                  <a:txBody>
                    <a:bodyPr/>
                    <a:lstStyle/>
                    <a:p>
                      <a:pPr algn="ctr">
                        <a:spcBef>
                          <a:spcPts val="600"/>
                        </a:spcBef>
                        <a:spcAft>
                          <a:spcPts val="0"/>
                        </a:spcAft>
                      </a:pPr>
                      <a:r>
                        <a:rPr lang="en-I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389096609"/>
                  </a:ext>
                </a:extLst>
              </a:tr>
              <a:tr h="1264063">
                <a:tc>
                  <a:txBody>
                    <a:bodyPr/>
                    <a:lstStyle/>
                    <a:p>
                      <a:pPr algn="ctr">
                        <a:spcBef>
                          <a:spcPts val="600"/>
                        </a:spcBef>
                        <a:spcAft>
                          <a:spcPts val="600"/>
                        </a:spcAft>
                      </a:pPr>
                      <a:r>
                        <a:rPr lang="fr-BE"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MS1</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agreements concluded between the coordinator and partner institutions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just">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agreements signed between the project coordinator and each partner. They will regulate the rights and obligations within the partnership, and distribution of tasks and responsibilities relating to project implementation and achievement of project results.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Signed partnership agreements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706576382"/>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338343696"/>
              </p:ext>
            </p:extLst>
          </p:nvPr>
        </p:nvGraphicFramePr>
        <p:xfrm>
          <a:off x="1381889" y="2110979"/>
          <a:ext cx="4286247" cy="1583055"/>
        </p:xfrm>
        <a:graphic>
          <a:graphicData uri="http://schemas.openxmlformats.org/drawingml/2006/table">
            <a:tbl>
              <a:tblPr/>
              <a:tblGrid>
                <a:gridCol w="714375">
                  <a:extLst>
                    <a:ext uri="{9D8B030D-6E8A-4147-A177-3AD203B41FA5}">
                      <a16:colId xmlns:a16="http://schemas.microsoft.com/office/drawing/2014/main" val="4043389661"/>
                    </a:ext>
                  </a:extLst>
                </a:gridCol>
                <a:gridCol w="297656">
                  <a:extLst>
                    <a:ext uri="{9D8B030D-6E8A-4147-A177-3AD203B41FA5}">
                      <a16:colId xmlns:a16="http://schemas.microsoft.com/office/drawing/2014/main" val="336817405"/>
                    </a:ext>
                  </a:extLst>
                </a:gridCol>
                <a:gridCol w="297656">
                  <a:extLst>
                    <a:ext uri="{9D8B030D-6E8A-4147-A177-3AD203B41FA5}">
                      <a16:colId xmlns:a16="http://schemas.microsoft.com/office/drawing/2014/main" val="3216190436"/>
                    </a:ext>
                  </a:extLst>
                </a:gridCol>
                <a:gridCol w="297656">
                  <a:extLst>
                    <a:ext uri="{9D8B030D-6E8A-4147-A177-3AD203B41FA5}">
                      <a16:colId xmlns:a16="http://schemas.microsoft.com/office/drawing/2014/main" val="2828241982"/>
                    </a:ext>
                  </a:extLst>
                </a:gridCol>
                <a:gridCol w="297656">
                  <a:extLst>
                    <a:ext uri="{9D8B030D-6E8A-4147-A177-3AD203B41FA5}">
                      <a16:colId xmlns:a16="http://schemas.microsoft.com/office/drawing/2014/main" val="99385923"/>
                    </a:ext>
                  </a:extLst>
                </a:gridCol>
                <a:gridCol w="297656">
                  <a:extLst>
                    <a:ext uri="{9D8B030D-6E8A-4147-A177-3AD203B41FA5}">
                      <a16:colId xmlns:a16="http://schemas.microsoft.com/office/drawing/2014/main" val="2002250394"/>
                    </a:ext>
                  </a:extLst>
                </a:gridCol>
                <a:gridCol w="297656">
                  <a:extLst>
                    <a:ext uri="{9D8B030D-6E8A-4147-A177-3AD203B41FA5}">
                      <a16:colId xmlns:a16="http://schemas.microsoft.com/office/drawing/2014/main" val="4183134779"/>
                    </a:ext>
                  </a:extLst>
                </a:gridCol>
                <a:gridCol w="297656">
                  <a:extLst>
                    <a:ext uri="{9D8B030D-6E8A-4147-A177-3AD203B41FA5}">
                      <a16:colId xmlns:a16="http://schemas.microsoft.com/office/drawing/2014/main" val="2032980439"/>
                    </a:ext>
                  </a:extLst>
                </a:gridCol>
                <a:gridCol w="297656">
                  <a:extLst>
                    <a:ext uri="{9D8B030D-6E8A-4147-A177-3AD203B41FA5}">
                      <a16:colId xmlns:a16="http://schemas.microsoft.com/office/drawing/2014/main" val="2262046179"/>
                    </a:ext>
                  </a:extLst>
                </a:gridCol>
                <a:gridCol w="297656">
                  <a:extLst>
                    <a:ext uri="{9D8B030D-6E8A-4147-A177-3AD203B41FA5}">
                      <a16:colId xmlns:a16="http://schemas.microsoft.com/office/drawing/2014/main" val="1213868589"/>
                    </a:ext>
                  </a:extLst>
                </a:gridCol>
                <a:gridCol w="297656">
                  <a:extLst>
                    <a:ext uri="{9D8B030D-6E8A-4147-A177-3AD203B41FA5}">
                      <a16:colId xmlns:a16="http://schemas.microsoft.com/office/drawing/2014/main" val="838126973"/>
                    </a:ext>
                  </a:extLst>
                </a:gridCol>
                <a:gridCol w="297656">
                  <a:extLst>
                    <a:ext uri="{9D8B030D-6E8A-4147-A177-3AD203B41FA5}">
                      <a16:colId xmlns:a16="http://schemas.microsoft.com/office/drawing/2014/main" val="2952820647"/>
                    </a:ext>
                  </a:extLst>
                </a:gridCol>
                <a:gridCol w="297656">
                  <a:extLst>
                    <a:ext uri="{9D8B030D-6E8A-4147-A177-3AD203B41FA5}">
                      <a16:colId xmlns:a16="http://schemas.microsoft.com/office/drawing/2014/main" val="2887615481"/>
                    </a:ext>
                  </a:extLst>
                </a:gridCol>
              </a:tblGrid>
              <a:tr h="527685">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3841928107"/>
                  </a:ext>
                </a:extLst>
              </a:tr>
              <a:tr h="527685">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1079746661"/>
                  </a:ext>
                </a:extLst>
              </a:tr>
              <a:tr h="527685">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547256352"/>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599136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2: Optimization of HEIs environment</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AUB</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0" name="Rectangle 9"/>
          <p:cNvSpPr/>
          <p:nvPr/>
        </p:nvSpPr>
        <p:spPr>
          <a:xfrm>
            <a:off x="5290388" y="925146"/>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239286" y="1092160"/>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65189224"/>
              </p:ext>
            </p:extLst>
          </p:nvPr>
        </p:nvGraphicFramePr>
        <p:xfrm>
          <a:off x="225552" y="1404932"/>
          <a:ext cx="6160007" cy="3257807"/>
        </p:xfrm>
        <a:graphic>
          <a:graphicData uri="http://schemas.openxmlformats.org/drawingml/2006/table">
            <a:tbl>
              <a:tblPr firstRow="1" firstCol="1" lastRow="1" lastCol="1" bandRow="1" bandCol="1"/>
              <a:tblGrid>
                <a:gridCol w="457537">
                  <a:extLst>
                    <a:ext uri="{9D8B030D-6E8A-4147-A177-3AD203B41FA5}">
                      <a16:colId xmlns:a16="http://schemas.microsoft.com/office/drawing/2014/main" val="2909262375"/>
                    </a:ext>
                  </a:extLst>
                </a:gridCol>
                <a:gridCol w="5702470">
                  <a:extLst>
                    <a:ext uri="{9D8B030D-6E8A-4147-A177-3AD203B41FA5}">
                      <a16:colId xmlns:a16="http://schemas.microsoft.com/office/drawing/2014/main" val="2215469144"/>
                    </a:ext>
                  </a:extLst>
                </a:gridCol>
              </a:tblGrid>
              <a:tr h="646811">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T2.1</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seminar for management, administrative &amp; technical staff on climate-neutral universities (management, campuses, transportation, heating, research)</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257543436"/>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Procurement of equipment</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65017080"/>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Workshops on the creation of </a:t>
                      </a:r>
                      <a:r>
                        <a:rPr lang="en-GB" sz="110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7219113"/>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e-manual on climate neutral universities in Western Balkans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82886491"/>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program on green universities for teaching staff</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87066044"/>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to HSWT, Germany, to learn about recycling practices and renewable energy efforts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72172961"/>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T2.7</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Provision of recycling points with instructions around buildings and campuses and training of technical staff on recycling points management</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89403041"/>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T2.8</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and equipping of campus gardens - open air classrooms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26294923"/>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T2.9</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of renewable energy efforts at campuses and LED lights use</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32735487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26954455"/>
              </p:ext>
            </p:extLst>
          </p:nvPr>
        </p:nvGraphicFramePr>
        <p:xfrm>
          <a:off x="1048511" y="4976654"/>
          <a:ext cx="10094977" cy="1566544"/>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4064347236"/>
                    </a:ext>
                  </a:extLst>
                </a:gridCol>
                <a:gridCol w="1324461">
                  <a:extLst>
                    <a:ext uri="{9D8B030D-6E8A-4147-A177-3AD203B41FA5}">
                      <a16:colId xmlns:a16="http://schemas.microsoft.com/office/drawing/2014/main" val="3500101580"/>
                    </a:ext>
                  </a:extLst>
                </a:gridCol>
                <a:gridCol w="1019593">
                  <a:extLst>
                    <a:ext uri="{9D8B030D-6E8A-4147-A177-3AD203B41FA5}">
                      <a16:colId xmlns:a16="http://schemas.microsoft.com/office/drawing/2014/main" val="1843828121"/>
                    </a:ext>
                  </a:extLst>
                </a:gridCol>
                <a:gridCol w="1225530">
                  <a:extLst>
                    <a:ext uri="{9D8B030D-6E8A-4147-A177-3AD203B41FA5}">
                      <a16:colId xmlns:a16="http://schemas.microsoft.com/office/drawing/2014/main" val="3981665504"/>
                    </a:ext>
                  </a:extLst>
                </a:gridCol>
                <a:gridCol w="2447022">
                  <a:extLst>
                    <a:ext uri="{9D8B030D-6E8A-4147-A177-3AD203B41FA5}">
                      <a16:colId xmlns:a16="http://schemas.microsoft.com/office/drawing/2014/main" val="2702192521"/>
                    </a:ext>
                  </a:extLst>
                </a:gridCol>
                <a:gridCol w="1019593">
                  <a:extLst>
                    <a:ext uri="{9D8B030D-6E8A-4147-A177-3AD203B41FA5}">
                      <a16:colId xmlns:a16="http://schemas.microsoft.com/office/drawing/2014/main" val="1520935712"/>
                    </a:ext>
                  </a:extLst>
                </a:gridCol>
                <a:gridCol w="1627310">
                  <a:extLst>
                    <a:ext uri="{9D8B030D-6E8A-4147-A177-3AD203B41FA5}">
                      <a16:colId xmlns:a16="http://schemas.microsoft.com/office/drawing/2014/main" val="788311323"/>
                    </a:ext>
                  </a:extLst>
                </a:gridCol>
              </a:tblGrid>
              <a:tr h="559480">
                <a:tc>
                  <a:txBody>
                    <a:bodyPr/>
                    <a:lstStyle/>
                    <a:p>
                      <a:pPr algn="ctr">
                        <a:spcBef>
                          <a:spcPts val="600"/>
                        </a:spcBef>
                        <a:spcAft>
                          <a:spcPts val="0"/>
                        </a:spcAft>
                      </a:pPr>
                      <a:r>
                        <a:rPr lang="en-I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a:t>
                      </a:r>
                      <a:r>
                        <a:rPr lang="fr-BE" sz="9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Beneficiary</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1317573591"/>
                  </a:ext>
                </a:extLst>
              </a:tr>
              <a:tr h="1007064">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MS2</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Competent bodies at 4 HEIs adopted </a:t>
                      </a:r>
                      <a:r>
                        <a:rPr lang="en-GB" sz="105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strategies’’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WP2</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just">
                        <a:spcBef>
                          <a:spcPts val="600"/>
                        </a:spcBef>
                        <a:spcAft>
                          <a:spcPts val="600"/>
                        </a:spcAft>
                      </a:pPr>
                      <a:r>
                        <a:rPr lang="en-GB" sz="105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will be adopted by University Senates of four target Western Balkans universities. The strategy comprises the plan of action of creating, nurturing and maintaining green universities.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M27</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Official decision of 4 University Senates.</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6715604"/>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331108478"/>
              </p:ext>
            </p:extLst>
          </p:nvPr>
        </p:nvGraphicFramePr>
        <p:xfrm>
          <a:off x="6595871" y="1509598"/>
          <a:ext cx="5097659" cy="3111300"/>
        </p:xfrm>
        <a:graphic>
          <a:graphicData uri="http://schemas.openxmlformats.org/drawingml/2006/table">
            <a:tbl>
              <a:tblPr firstRow="1" firstCol="1" lastRow="1" lastCol="1" bandRow="1" bandCol="1"/>
              <a:tblGrid>
                <a:gridCol w="627889">
                  <a:extLst>
                    <a:ext uri="{9D8B030D-6E8A-4147-A177-3AD203B41FA5}">
                      <a16:colId xmlns:a16="http://schemas.microsoft.com/office/drawing/2014/main" val="2285869888"/>
                    </a:ext>
                  </a:extLst>
                </a:gridCol>
                <a:gridCol w="4469770">
                  <a:extLst>
                    <a:ext uri="{9D8B030D-6E8A-4147-A177-3AD203B41FA5}">
                      <a16:colId xmlns:a16="http://schemas.microsoft.com/office/drawing/2014/main" val="3376559634"/>
                    </a:ext>
                  </a:extLst>
                </a:gridCol>
              </a:tblGrid>
              <a:tr h="518550">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D2.1</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Management, teaching, admin. &amp; technical staff improved knowledge on climate-neutral universities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26393581"/>
                  </a:ext>
                </a:extLst>
              </a:tr>
              <a:tr h="172850">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D2.2</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Equipment purchased and installed</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9267796"/>
                  </a:ext>
                </a:extLst>
              </a:tr>
              <a:tr h="518550">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D2.3</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prepared for adoption at 4 WB partner HEIs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54209621"/>
                  </a:ext>
                </a:extLst>
              </a:tr>
              <a:tr h="17285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E-manual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79374499"/>
                  </a:ext>
                </a:extLst>
              </a:tr>
              <a:tr h="34570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Teacher staff trained on </a:t>
                      </a:r>
                      <a:r>
                        <a:rPr lang="en-GB" sz="11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skills in 3 fields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698304804"/>
                  </a:ext>
                </a:extLst>
              </a:tr>
              <a:tr h="51855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learning about recycling practices and renewable energy efforts carried out</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876293176"/>
                  </a:ext>
                </a:extLst>
              </a:tr>
              <a:tr h="34570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D2.7</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WB partner HEI buildings equipped with recycling points with instructions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13311731"/>
                  </a:ext>
                </a:extLst>
              </a:tr>
              <a:tr h="17285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D2.8</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Open air classrooms created</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771077515"/>
                  </a:ext>
                </a:extLst>
              </a:tr>
              <a:tr h="34570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D2.9</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WB partner HEIs improved energy use systems on the campuses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290451493"/>
                  </a:ext>
                </a:extLst>
              </a:tr>
            </a:tbl>
          </a:graphicData>
        </a:graphic>
      </p:graphicFrame>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499371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277815522"/>
              </p:ext>
            </p:extLst>
          </p:nvPr>
        </p:nvGraphicFramePr>
        <p:xfrm>
          <a:off x="838200" y="1453038"/>
          <a:ext cx="10094976" cy="300860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9948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09120">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seminar for management, administrative &amp; technical staff on climate-neutral universities (management, campuses, transportation, heating, research)</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the course of M8, a two-day virtual seminar will be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organised</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for technical and administrative staff, as well as for the management on the topic of climate neutral universities. The staff will be introduced to the concept of green, i.e. climate neutral universities: how are those universities different, how do energy efficiency, renewable sources and reduced consumption lead to the creation of green universities, what individual and institutional habits need to be changed and to what purpose, how different institutional services can address the issue of environmental sustainability, what legal and technical mechanisms needs to be put in place to create a green university, etc.</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seminar is planned to last for 2 days (5 hours per day). It is intended for 36 participants in total, and it is expected that at least 30% will be women.</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675498399"/>
              </p:ext>
            </p:extLst>
          </p:nvPr>
        </p:nvGraphicFramePr>
        <p:xfrm>
          <a:off x="1474233" y="4698133"/>
          <a:ext cx="9495790" cy="2025662"/>
        </p:xfrm>
        <a:graphic>
          <a:graphicData uri="http://schemas.openxmlformats.org/drawingml/2006/table">
            <a:tbl>
              <a:tblPr firstRow="1" firstCol="1" bandRow="1"/>
              <a:tblGrid>
                <a:gridCol w="1169670">
                  <a:extLst>
                    <a:ext uri="{9D8B030D-6E8A-4147-A177-3AD203B41FA5}">
                      <a16:colId xmlns:a16="http://schemas.microsoft.com/office/drawing/2014/main" val="4018814672"/>
                    </a:ext>
                  </a:extLst>
                </a:gridCol>
                <a:gridCol w="1260475">
                  <a:extLst>
                    <a:ext uri="{9D8B030D-6E8A-4147-A177-3AD203B41FA5}">
                      <a16:colId xmlns:a16="http://schemas.microsoft.com/office/drawing/2014/main" val="1474084452"/>
                    </a:ext>
                  </a:extLst>
                </a:gridCol>
                <a:gridCol w="1045998">
                  <a:extLst>
                    <a:ext uri="{9D8B030D-6E8A-4147-A177-3AD203B41FA5}">
                      <a16:colId xmlns:a16="http://schemas.microsoft.com/office/drawing/2014/main" val="2244213387"/>
                    </a:ext>
                  </a:extLst>
                </a:gridCol>
                <a:gridCol w="630621">
                  <a:extLst>
                    <a:ext uri="{9D8B030D-6E8A-4147-A177-3AD203B41FA5}">
                      <a16:colId xmlns:a16="http://schemas.microsoft.com/office/drawing/2014/main" val="1935220358"/>
                    </a:ext>
                  </a:extLst>
                </a:gridCol>
                <a:gridCol w="3247697">
                  <a:extLst>
                    <a:ext uri="{9D8B030D-6E8A-4147-A177-3AD203B41FA5}">
                      <a16:colId xmlns:a16="http://schemas.microsoft.com/office/drawing/2014/main" val="598690607"/>
                    </a:ext>
                  </a:extLst>
                </a:gridCol>
                <a:gridCol w="835572">
                  <a:extLst>
                    <a:ext uri="{9D8B030D-6E8A-4147-A177-3AD203B41FA5}">
                      <a16:colId xmlns:a16="http://schemas.microsoft.com/office/drawing/2014/main" val="2049292628"/>
                    </a:ext>
                  </a:extLst>
                </a:gridCol>
                <a:gridCol w="662152">
                  <a:extLst>
                    <a:ext uri="{9D8B030D-6E8A-4147-A177-3AD203B41FA5}">
                      <a16:colId xmlns:a16="http://schemas.microsoft.com/office/drawing/2014/main" val="3392374321"/>
                    </a:ext>
                  </a:extLst>
                </a:gridCol>
                <a:gridCol w="643605">
                  <a:extLst>
                    <a:ext uri="{9D8B030D-6E8A-4147-A177-3AD203B41FA5}">
                      <a16:colId xmlns:a16="http://schemas.microsoft.com/office/drawing/2014/main" val="755931870"/>
                    </a:ext>
                  </a:extLst>
                </a:gridCol>
              </a:tblGrid>
              <a:tr h="81631">
                <a:tc rowSpan="2">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7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54543070"/>
                  </a:ext>
                </a:extLst>
              </a:tr>
              <a:tr h="204078">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7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719140838"/>
                  </a:ext>
                </a:extLst>
              </a:tr>
              <a:tr h="1598942">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E2.1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delivered by HSWT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management, administrative &amp; technical staff from:</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for management, admin. &amp; technical staff on climate-neutral universities (management, campuses, transportation, heating, research)</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T2.1)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(training)</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staff will be introduced to the concept of green, i.e. climate neutral universities: how are those universities different, how do energy efficiency, renewable sources and reduced consumption lead to the creation of green universities, what individual and institutional habits need to be changed and to what purpose, how different institutional services can address the issue of environmental sustainability, what legal and technical mechanisms needs to be put in place to create a green university, etc</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36</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(9 UBN, 9 SVEHERC, 9 CEPS, 9 AUB)</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43776420"/>
                  </a:ext>
                </a:extLst>
              </a:tr>
            </a:tbl>
          </a:graphicData>
        </a:graphic>
      </p:graphicFrame>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410206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642550128"/>
              </p:ext>
            </p:extLst>
          </p:nvPr>
        </p:nvGraphicFramePr>
        <p:xfrm>
          <a:off x="838200" y="1453039"/>
          <a:ext cx="10094976" cy="2267624"/>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76467">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891157">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Procurement of equipment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procurement procedure for the equipment will start in the 4th month of the project, after the financial management training and the necessary market analysis of suppliers of specified equipment. The team of financial officers will prepare the tendering procedure and conduct the procurement procedure in accordance with the provisions of the Grant agreement, partnership agreements and national legislations. </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equipment will be installed at 4 partner HEIs and will be used by staff and students during project implementation and after the project lifetime.</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729810372"/>
              </p:ext>
            </p:extLst>
          </p:nvPr>
        </p:nvGraphicFramePr>
        <p:xfrm>
          <a:off x="341148" y="4117425"/>
          <a:ext cx="3032672" cy="1036320"/>
        </p:xfrm>
        <a:graphic>
          <a:graphicData uri="http://schemas.openxmlformats.org/drawingml/2006/table">
            <a:tbl>
              <a:tblPr>
                <a:tableStyleId>{5C22544A-7EE6-4342-B048-85BDC9FD1C3A}</a:tableStyleId>
              </a:tblPr>
              <a:tblGrid>
                <a:gridCol w="3032672">
                  <a:extLst>
                    <a:ext uri="{9D8B030D-6E8A-4147-A177-3AD203B41FA5}">
                      <a16:colId xmlns:a16="http://schemas.microsoft.com/office/drawing/2014/main" val="2208826256"/>
                    </a:ext>
                  </a:extLst>
                </a:gridCol>
              </a:tblGrid>
              <a:tr h="182880">
                <a:tc>
                  <a:txBody>
                    <a:bodyPr/>
                    <a:lstStyle/>
                    <a:p>
                      <a:pPr algn="l" fontAlgn="b"/>
                      <a:r>
                        <a:rPr lang="en-US" sz="1100" u="none" strike="noStrike">
                          <a:effectLst/>
                        </a:rPr>
                        <a:t> 3 recycling containers for separation of paper, glass and metal garbage to be placed at university campus </a:t>
                      </a:r>
                      <a:endParaRPr lang="en-US" sz="1100" b="0" i="0" u="none" strike="noStrike">
                        <a:solidFill>
                          <a:srgbClr val="1F497D"/>
                        </a:solidFill>
                        <a:effectLst/>
                        <a:latin typeface="Calibri" panose="020F0502020204030204" pitchFamily="34" charset="0"/>
                      </a:endParaRPr>
                    </a:p>
                  </a:txBody>
                  <a:tcPr marL="0" marR="0" marT="0" marB="0" anchor="b"/>
                </a:tc>
                <a:extLst>
                  <a:ext uri="{0D108BD9-81ED-4DB2-BD59-A6C34878D82A}">
                    <a16:rowId xmlns:a16="http://schemas.microsoft.com/office/drawing/2014/main" val="1745090693"/>
                  </a:ext>
                </a:extLst>
              </a:tr>
              <a:tr h="182880">
                <a:tc>
                  <a:txBody>
                    <a:bodyPr/>
                    <a:lstStyle/>
                    <a:p>
                      <a:pPr algn="l" fontAlgn="b"/>
                      <a:r>
                        <a:rPr lang="en-GB" sz="1100" u="none" strike="noStrike">
                          <a:effectLst/>
                        </a:rPr>
                        <a:t> 4 Laptops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06765634"/>
                  </a:ext>
                </a:extLst>
              </a:tr>
              <a:tr h="182880">
                <a:tc>
                  <a:txBody>
                    <a:bodyPr/>
                    <a:lstStyle/>
                    <a:p>
                      <a:pPr algn="l" fontAlgn="b"/>
                      <a:r>
                        <a:rPr lang="en-US" sz="1100" u="none" strike="noStrike">
                          <a:effectLst/>
                        </a:rPr>
                        <a:t> Set of benches for open air classrooms </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61390114"/>
                  </a:ext>
                </a:extLst>
              </a:tr>
              <a:tr h="182880">
                <a:tc>
                  <a:txBody>
                    <a:bodyPr/>
                    <a:lstStyle/>
                    <a:p>
                      <a:pPr algn="l" fontAlgn="b"/>
                      <a:r>
                        <a:rPr lang="en-US" sz="1100" u="none" strike="noStrike" dirty="0">
                          <a:effectLst/>
                        </a:rPr>
                        <a:t> Water-to-water heat pumps (geothermal </a:t>
                      </a:r>
                      <a:r>
                        <a:rPr lang="en-US" sz="1100" u="none" strike="noStrike" dirty="0" err="1">
                          <a:effectLst/>
                        </a:rPr>
                        <a:t>heatpumps</a:t>
                      </a: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11601834"/>
                  </a:ext>
                </a:extLst>
              </a:tr>
            </a:tbl>
          </a:graphicData>
        </a:graphic>
      </p:graphicFrame>
      <p:sp>
        <p:nvSpPr>
          <p:cNvPr id="4" name="TextBox 3"/>
          <p:cNvSpPr txBox="1"/>
          <p:nvPr/>
        </p:nvSpPr>
        <p:spPr>
          <a:xfrm>
            <a:off x="2617076" y="3824165"/>
            <a:ext cx="606256" cy="369332"/>
          </a:xfrm>
          <a:prstGeom prst="rect">
            <a:avLst/>
          </a:prstGeom>
          <a:noFill/>
        </p:spPr>
        <p:txBody>
          <a:bodyPr wrap="none" rtlCol="0">
            <a:spAutoFit/>
          </a:bodyPr>
          <a:lstStyle/>
          <a:p>
            <a:r>
              <a:rPr lang="sr-Latn-BA" dirty="0" smtClean="0"/>
              <a:t>UBN</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69277174"/>
              </p:ext>
            </p:extLst>
          </p:nvPr>
        </p:nvGraphicFramePr>
        <p:xfrm>
          <a:off x="71968" y="5631444"/>
          <a:ext cx="2607004" cy="1203960"/>
        </p:xfrm>
        <a:graphic>
          <a:graphicData uri="http://schemas.openxmlformats.org/drawingml/2006/table">
            <a:tbl>
              <a:tblPr>
                <a:tableStyleId>{5C22544A-7EE6-4342-B048-85BDC9FD1C3A}</a:tableStyleId>
              </a:tblPr>
              <a:tblGrid>
                <a:gridCol w="2607004">
                  <a:extLst>
                    <a:ext uri="{9D8B030D-6E8A-4147-A177-3AD203B41FA5}">
                      <a16:colId xmlns:a16="http://schemas.microsoft.com/office/drawing/2014/main" val="3974219627"/>
                    </a:ext>
                  </a:extLst>
                </a:gridCol>
              </a:tblGrid>
              <a:tr h="182880">
                <a:tc>
                  <a:txBody>
                    <a:bodyPr/>
                    <a:lstStyle/>
                    <a:p>
                      <a:pPr algn="l" fontAlgn="b"/>
                      <a:r>
                        <a:rPr lang="en-US" sz="1100" u="none" strike="noStrike" dirty="0">
                          <a:effectLst/>
                        </a:rPr>
                        <a:t> 3 recycling containers for separation of paper, glass and metal garbage to be placed at university campus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64504120"/>
                  </a:ext>
                </a:extLst>
              </a:tr>
              <a:tr h="182880">
                <a:tc>
                  <a:txBody>
                    <a:bodyPr/>
                    <a:lstStyle/>
                    <a:p>
                      <a:pPr algn="l" fontAlgn="b"/>
                      <a:r>
                        <a:rPr lang="en-US" sz="1100" u="none" strike="noStrike">
                          <a:effectLst/>
                        </a:rPr>
                        <a:t> Set of benches for open air classrooms </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184597923"/>
                  </a:ext>
                </a:extLst>
              </a:tr>
              <a:tr h="182880">
                <a:tc>
                  <a:txBody>
                    <a:bodyPr/>
                    <a:lstStyle/>
                    <a:p>
                      <a:pPr algn="l" fontAlgn="b"/>
                      <a:r>
                        <a:rPr lang="en-GB" sz="1100" u="none" strike="noStrike">
                          <a:effectLst/>
                        </a:rPr>
                        <a:t> 5 Laptops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663526211"/>
                  </a:ext>
                </a:extLst>
              </a:tr>
              <a:tr h="182880">
                <a:tc>
                  <a:txBody>
                    <a:bodyPr/>
                    <a:lstStyle/>
                    <a:p>
                      <a:pPr algn="l" fontAlgn="b"/>
                      <a:r>
                        <a:rPr lang="en-US" sz="1100" u="none" strike="noStrike" dirty="0">
                          <a:effectLst/>
                        </a:rPr>
                        <a:t> 3 sets of HD video cameras, web video cameras, wireless microphone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282194578"/>
                  </a:ext>
                </a:extLst>
              </a:tr>
            </a:tbl>
          </a:graphicData>
        </a:graphic>
      </p:graphicFrame>
      <p:sp>
        <p:nvSpPr>
          <p:cNvPr id="9" name="Rectangle 8"/>
          <p:cNvSpPr/>
          <p:nvPr/>
        </p:nvSpPr>
        <p:spPr>
          <a:xfrm>
            <a:off x="71968" y="5262112"/>
            <a:ext cx="1035412" cy="369332"/>
          </a:xfrm>
          <a:prstGeom prst="rect">
            <a:avLst/>
          </a:prstGeom>
        </p:spPr>
        <p:txBody>
          <a:bodyPr wrap="none">
            <a:spAutoFit/>
          </a:bodyPr>
          <a:lstStyle/>
          <a:p>
            <a:r>
              <a:rPr lang="sr-Latn-BA" dirty="0" smtClean="0"/>
              <a:t>SVEHERC</a:t>
            </a: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1701553600"/>
              </p:ext>
            </p:extLst>
          </p:nvPr>
        </p:nvGraphicFramePr>
        <p:xfrm>
          <a:off x="3446501" y="4117425"/>
          <a:ext cx="2513302" cy="1051560"/>
        </p:xfrm>
        <a:graphic>
          <a:graphicData uri="http://schemas.openxmlformats.org/drawingml/2006/table">
            <a:tbl>
              <a:tblPr>
                <a:tableStyleId>{5C22544A-7EE6-4342-B048-85BDC9FD1C3A}</a:tableStyleId>
              </a:tblPr>
              <a:tblGrid>
                <a:gridCol w="2513302">
                  <a:extLst>
                    <a:ext uri="{9D8B030D-6E8A-4147-A177-3AD203B41FA5}">
                      <a16:colId xmlns:a16="http://schemas.microsoft.com/office/drawing/2014/main" val="374069896"/>
                    </a:ext>
                  </a:extLst>
                </a:gridCol>
              </a:tblGrid>
              <a:tr h="182880">
                <a:tc>
                  <a:txBody>
                    <a:bodyPr/>
                    <a:lstStyle/>
                    <a:p>
                      <a:pPr algn="l" fontAlgn="b"/>
                      <a:r>
                        <a:rPr lang="en-US" sz="1100" u="none" strike="noStrike">
                          <a:effectLst/>
                        </a:rPr>
                        <a:t> 3 recycling containers for separation of paper, glass and metal garbage to be placed at university campus </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0524039"/>
                  </a:ext>
                </a:extLst>
              </a:tr>
              <a:tr h="182880">
                <a:tc>
                  <a:txBody>
                    <a:bodyPr/>
                    <a:lstStyle/>
                    <a:p>
                      <a:pPr algn="l" fontAlgn="b"/>
                      <a:r>
                        <a:rPr lang="en-US" sz="1100" u="none" strike="noStrike">
                          <a:effectLst/>
                        </a:rPr>
                        <a:t> Air Quality Test Kit (Pro) </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78224039"/>
                  </a:ext>
                </a:extLst>
              </a:tr>
              <a:tr h="182880">
                <a:tc>
                  <a:txBody>
                    <a:bodyPr/>
                    <a:lstStyle/>
                    <a:p>
                      <a:pPr algn="l" fontAlgn="b"/>
                      <a:r>
                        <a:rPr lang="en-GB" sz="1100" u="none" strike="noStrike">
                          <a:effectLst/>
                        </a:rPr>
                        <a:t> SoundPLAN (Software/2 yrs licence)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37210862"/>
                  </a:ext>
                </a:extLst>
              </a:tr>
              <a:tr h="182880">
                <a:tc>
                  <a:txBody>
                    <a:bodyPr/>
                    <a:lstStyle/>
                    <a:p>
                      <a:pPr algn="l" fontAlgn="b"/>
                      <a:r>
                        <a:rPr lang="en-US" sz="1100" u="none" strike="noStrike" dirty="0">
                          <a:effectLst/>
                        </a:rPr>
                        <a:t> Set of benches for open air classrooms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68028666"/>
                  </a:ext>
                </a:extLst>
              </a:tr>
            </a:tbl>
          </a:graphicData>
        </a:graphic>
      </p:graphicFrame>
      <p:sp>
        <p:nvSpPr>
          <p:cNvPr id="11" name="Rectangle 10"/>
          <p:cNvSpPr/>
          <p:nvPr/>
        </p:nvSpPr>
        <p:spPr>
          <a:xfrm>
            <a:off x="5315075" y="3806359"/>
            <a:ext cx="644728" cy="369332"/>
          </a:xfrm>
          <a:prstGeom prst="rect">
            <a:avLst/>
          </a:prstGeom>
        </p:spPr>
        <p:txBody>
          <a:bodyPr wrap="none">
            <a:spAutoFit/>
          </a:bodyPr>
          <a:lstStyle/>
          <a:p>
            <a:r>
              <a:rPr lang="sr-Latn-BA" dirty="0" smtClean="0"/>
              <a:t>CEPS</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34060635"/>
              </p:ext>
            </p:extLst>
          </p:nvPr>
        </p:nvGraphicFramePr>
        <p:xfrm>
          <a:off x="3445204" y="5440840"/>
          <a:ext cx="2584510" cy="1417320"/>
        </p:xfrm>
        <a:graphic>
          <a:graphicData uri="http://schemas.openxmlformats.org/drawingml/2006/table">
            <a:tbl>
              <a:tblPr>
                <a:tableStyleId>{5C22544A-7EE6-4342-B048-85BDC9FD1C3A}</a:tableStyleId>
              </a:tblPr>
              <a:tblGrid>
                <a:gridCol w="2584510">
                  <a:extLst>
                    <a:ext uri="{9D8B030D-6E8A-4147-A177-3AD203B41FA5}">
                      <a16:colId xmlns:a16="http://schemas.microsoft.com/office/drawing/2014/main" val="3787636771"/>
                    </a:ext>
                  </a:extLst>
                </a:gridCol>
              </a:tblGrid>
              <a:tr h="182880">
                <a:tc>
                  <a:txBody>
                    <a:bodyPr/>
                    <a:lstStyle/>
                    <a:p>
                      <a:pPr algn="l" fontAlgn="b"/>
                      <a:r>
                        <a:rPr lang="en-US" sz="1100" u="none" strike="noStrike" dirty="0">
                          <a:effectLst/>
                        </a:rPr>
                        <a:t> 3 recycling containers for separation of paper, glass and metal garbage to be placed at university campus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38598834"/>
                  </a:ext>
                </a:extLst>
              </a:tr>
              <a:tr h="182880">
                <a:tc>
                  <a:txBody>
                    <a:bodyPr/>
                    <a:lstStyle/>
                    <a:p>
                      <a:pPr algn="l" fontAlgn="b"/>
                      <a:r>
                        <a:rPr lang="en-US" sz="1100" u="none" strike="noStrike">
                          <a:effectLst/>
                        </a:rPr>
                        <a:t> Set of benches for open air classrooms </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4191831"/>
                  </a:ext>
                </a:extLst>
              </a:tr>
              <a:tr h="182880">
                <a:tc>
                  <a:txBody>
                    <a:bodyPr/>
                    <a:lstStyle/>
                    <a:p>
                      <a:pPr algn="l" fontAlgn="b"/>
                      <a:r>
                        <a:rPr lang="en-GB" sz="1100" u="none" strike="noStrike">
                          <a:effectLst/>
                        </a:rPr>
                        <a:t> 3D printer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35365570"/>
                  </a:ext>
                </a:extLst>
              </a:tr>
              <a:tr h="182880">
                <a:tc>
                  <a:txBody>
                    <a:bodyPr/>
                    <a:lstStyle/>
                    <a:p>
                      <a:pPr algn="l" fontAlgn="b"/>
                      <a:r>
                        <a:rPr lang="en-GB" sz="1100" u="none" strike="noStrike">
                          <a:effectLst/>
                        </a:rPr>
                        <a:t> 3D digital scanner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67723827"/>
                  </a:ext>
                </a:extLst>
              </a:tr>
              <a:tr h="182880">
                <a:tc>
                  <a:txBody>
                    <a:bodyPr/>
                    <a:lstStyle/>
                    <a:p>
                      <a:pPr algn="l" fontAlgn="b"/>
                      <a:r>
                        <a:rPr lang="en-GB" sz="1100" u="none" strike="noStrike">
                          <a:effectLst/>
                        </a:rPr>
                        <a:t> 3x LAPTOP 17-CH1035NR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19423904"/>
                  </a:ext>
                </a:extLst>
              </a:tr>
              <a:tr h="182880">
                <a:tc>
                  <a:txBody>
                    <a:bodyPr/>
                    <a:lstStyle/>
                    <a:p>
                      <a:pPr algn="l" fontAlgn="b"/>
                      <a:r>
                        <a:rPr lang="en-GB" sz="1100" u="none" strike="noStrike" dirty="0">
                          <a:effectLst/>
                        </a:rPr>
                        <a:t> 3x LAPTOP 17-CH1035NR </a:t>
                      </a:r>
                      <a:endParaRPr lang="en-GB"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52329874"/>
                  </a:ext>
                </a:extLst>
              </a:tr>
            </a:tbl>
          </a:graphicData>
        </a:graphic>
      </p:graphicFrame>
      <p:sp>
        <p:nvSpPr>
          <p:cNvPr id="13" name="Rectangle 12"/>
          <p:cNvSpPr/>
          <p:nvPr/>
        </p:nvSpPr>
        <p:spPr>
          <a:xfrm>
            <a:off x="2930014" y="5223143"/>
            <a:ext cx="586635" cy="369332"/>
          </a:xfrm>
          <a:prstGeom prst="rect">
            <a:avLst/>
          </a:prstGeom>
        </p:spPr>
        <p:txBody>
          <a:bodyPr wrap="none">
            <a:spAutoFit/>
          </a:bodyPr>
          <a:lstStyle/>
          <a:p>
            <a:r>
              <a:rPr lang="sr-Latn-BA" dirty="0" smtClean="0"/>
              <a:t>AUB</a:t>
            </a:r>
            <a:endParaRPr lang="en-GB" dirty="0"/>
          </a:p>
        </p:txBody>
      </p:sp>
      <p:pic>
        <p:nvPicPr>
          <p:cNvPr id="14" name="Picture 13"/>
          <p:cNvPicPr>
            <a:picLocks noChangeAspect="1"/>
          </p:cNvPicPr>
          <p:nvPr/>
        </p:nvPicPr>
        <p:blipFill>
          <a:blip r:embed="rId3"/>
          <a:stretch>
            <a:fillRect/>
          </a:stretch>
        </p:blipFill>
        <p:spPr>
          <a:xfrm>
            <a:off x="6393180" y="3769186"/>
            <a:ext cx="5493016" cy="3113516"/>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24160" y="743050"/>
            <a:ext cx="1767840" cy="451363"/>
          </a:xfrm>
          <a:prstGeom prst="rect">
            <a:avLst/>
          </a:prstGeom>
        </p:spPr>
      </p:pic>
    </p:spTree>
    <p:extLst>
      <p:ext uri="{BB962C8B-B14F-4D97-AF65-F5344CB8AC3E}">
        <p14:creationId xmlns:p14="http://schemas.microsoft.com/office/powerpoint/2010/main" val="2225872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809960220"/>
              </p:ext>
            </p:extLst>
          </p:nvPr>
        </p:nvGraphicFramePr>
        <p:xfrm>
          <a:off x="838200" y="1311144"/>
          <a:ext cx="10094976" cy="2978368"/>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9424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482824">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Workshops on the creation of Towards green university strategy’’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order to initiate the process of creating the so-called green universities it is necessary to draft the necessary plan of action to achieve this long-term goal. This plan of action, i.e. the strategy should comprise the necessary analysis of the current state of affairs, steps and guidelines towards the set objectives and milestones, mandatory actions and procedures, defined actors and factors of planned actions. The strategy is to be devised by four target HEIs in collaboration with the partnership. There will be 4 strategies drafted as a result of workshops, which will be held in the virtual environment. Workshops will be held in M18.</a:t>
                      </a:r>
                    </a:p>
                    <a:p>
                      <a:pPr algn="l">
                        <a:spcBef>
                          <a:spcPts val="600"/>
                        </a:spcBef>
                        <a:spcAft>
                          <a:spcPts val="60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Three workshops are planned to take place. During the first workshop the participants (4 per institution) will </a:t>
                      </a:r>
                      <a:r>
                        <a:rPr lang="en-US" sz="11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analyse</a:t>
                      </a: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the current state of affairs in target HEIs in the Western Balkans and define acute points and needs. During the second workshop participants will define the main objectives and milestones, identify the necessary steps and procedures and define the manner of attaining the objectives. During the third workshop participants will peer-review their draft strategies and prepare them for finalization which will be done after the third workshop.</a:t>
                      </a:r>
                    </a:p>
                    <a:p>
                      <a:pPr algn="l">
                        <a:spcBef>
                          <a:spcPts val="600"/>
                        </a:spcBef>
                        <a:spcAft>
                          <a:spcPts val="60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All three workshops will last for 2 days each, 5 hours per day. There will be 4 participants per institution and it is expected that 30% will be female participants.</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10230581"/>
              </p:ext>
            </p:extLst>
          </p:nvPr>
        </p:nvGraphicFramePr>
        <p:xfrm>
          <a:off x="1348105" y="4645270"/>
          <a:ext cx="9495790" cy="1767840"/>
        </p:xfrm>
        <a:graphic>
          <a:graphicData uri="http://schemas.openxmlformats.org/drawingml/2006/table">
            <a:tbl>
              <a:tblPr firstRow="1" firstCol="1" bandRow="1"/>
              <a:tblGrid>
                <a:gridCol w="1169670">
                  <a:extLst>
                    <a:ext uri="{9D8B030D-6E8A-4147-A177-3AD203B41FA5}">
                      <a16:colId xmlns:a16="http://schemas.microsoft.com/office/drawing/2014/main" val="2052507695"/>
                    </a:ext>
                  </a:extLst>
                </a:gridCol>
                <a:gridCol w="1260475">
                  <a:extLst>
                    <a:ext uri="{9D8B030D-6E8A-4147-A177-3AD203B41FA5}">
                      <a16:colId xmlns:a16="http://schemas.microsoft.com/office/drawing/2014/main" val="2758871980"/>
                    </a:ext>
                  </a:extLst>
                </a:gridCol>
                <a:gridCol w="1215390">
                  <a:extLst>
                    <a:ext uri="{9D8B030D-6E8A-4147-A177-3AD203B41FA5}">
                      <a16:colId xmlns:a16="http://schemas.microsoft.com/office/drawing/2014/main" val="4158293819"/>
                    </a:ext>
                  </a:extLst>
                </a:gridCol>
                <a:gridCol w="1215390">
                  <a:extLst>
                    <a:ext uri="{9D8B030D-6E8A-4147-A177-3AD203B41FA5}">
                      <a16:colId xmlns:a16="http://schemas.microsoft.com/office/drawing/2014/main" val="3532267746"/>
                    </a:ext>
                  </a:extLst>
                </a:gridCol>
                <a:gridCol w="1215390">
                  <a:extLst>
                    <a:ext uri="{9D8B030D-6E8A-4147-A177-3AD203B41FA5}">
                      <a16:colId xmlns:a16="http://schemas.microsoft.com/office/drawing/2014/main" val="3844130374"/>
                    </a:ext>
                  </a:extLst>
                </a:gridCol>
                <a:gridCol w="899795">
                  <a:extLst>
                    <a:ext uri="{9D8B030D-6E8A-4147-A177-3AD203B41FA5}">
                      <a16:colId xmlns:a16="http://schemas.microsoft.com/office/drawing/2014/main" val="3985969160"/>
                    </a:ext>
                  </a:extLst>
                </a:gridCol>
                <a:gridCol w="1259840">
                  <a:extLst>
                    <a:ext uri="{9D8B030D-6E8A-4147-A177-3AD203B41FA5}">
                      <a16:colId xmlns:a16="http://schemas.microsoft.com/office/drawing/2014/main" val="394701138"/>
                    </a:ext>
                  </a:extLst>
                </a:gridCol>
                <a:gridCol w="1259840">
                  <a:extLst>
                    <a:ext uri="{9D8B030D-6E8A-4147-A177-3AD203B41FA5}">
                      <a16:colId xmlns:a16="http://schemas.microsoft.com/office/drawing/2014/main" val="2258311034"/>
                    </a:ext>
                  </a:extLst>
                </a:gridCol>
              </a:tblGrid>
              <a:tr h="0">
                <a:tc rowSpan="2">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7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4269515528"/>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7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57972438"/>
                  </a:ext>
                </a:extLst>
              </a:tr>
              <a:tr h="0">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E2.2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facilitated by: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on the creation of </a:t>
                      </a:r>
                      <a:r>
                        <a:rPr lang="en-GB" sz="8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a:t>
                      </a: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y strategy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T2.3)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strategy should comprise the necessary analysis of the current state of affairs, steps and guidelines towards the set objectives and milestones, mandatory actions and procedures, defined actors and factors of planned actions.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48</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(12 UBN, 12 SVEHERC, 12 CEPS, 12 AUB)</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000181975"/>
                  </a:ext>
                </a:extLst>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42030185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235138005"/>
              </p:ext>
            </p:extLst>
          </p:nvPr>
        </p:nvGraphicFramePr>
        <p:xfrm>
          <a:off x="838200" y="1453039"/>
          <a:ext cx="10094976" cy="315049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2306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27429">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e-manual on climate neutral universities in Western Balkans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Upon finishing the first workshop, the WP2 team led by HSWT will embark on devising a toolkit on climate neutral universities. This toolkit will have the form of an e-manual comprising the necessary information and recommendation relevant for understanding, creating and maintaining climate neutral universities. The e-manual will contain written instructions and recommendations for the four HEIs staff to follow in order to deliver further training in climate neutral universities to staff, students and all other interested stakeholders. The e-manual will be available in English, and it will be uploaded to the project website, as well as to individual partners´ websites.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122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Basic information</a:t>
            </a:r>
            <a:endParaRPr lang="en-GB" sz="2400" b="1"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sr-Latn-BA" sz="2000" dirty="0">
                <a:solidFill>
                  <a:srgbClr val="C00000"/>
                </a:solidFill>
              </a:rPr>
              <a:t>Consortium</a:t>
            </a:r>
          </a:p>
          <a:p>
            <a:pPr lvl="0">
              <a:lnSpc>
                <a:spcPct val="100000"/>
              </a:lnSpc>
              <a:spcBef>
                <a:spcPts val="0"/>
              </a:spcBef>
            </a:pPr>
            <a:r>
              <a:rPr lang="sr-Latn-BA" sz="2000" dirty="0" smtClean="0">
                <a:solidFill>
                  <a:prstClr val="black"/>
                </a:solidFill>
              </a:rPr>
              <a:t>8 </a:t>
            </a:r>
            <a:r>
              <a:rPr lang="sr-Latn-BA" sz="2000" dirty="0">
                <a:solidFill>
                  <a:prstClr val="black"/>
                </a:solidFill>
              </a:rPr>
              <a:t>partners from </a:t>
            </a:r>
            <a:r>
              <a:rPr lang="sr-Latn-BA" sz="2000" dirty="0" smtClean="0">
                <a:solidFill>
                  <a:prstClr val="black"/>
                </a:solidFill>
              </a:rPr>
              <a:t>5 </a:t>
            </a:r>
            <a:r>
              <a:rPr lang="sr-Latn-BA" sz="2000" dirty="0">
                <a:solidFill>
                  <a:prstClr val="black"/>
                </a:solidFill>
              </a:rPr>
              <a:t>countries </a:t>
            </a:r>
            <a:r>
              <a:rPr lang="sr-Latn-BA" sz="2000" dirty="0" smtClean="0">
                <a:solidFill>
                  <a:prstClr val="black"/>
                </a:solidFill>
              </a:rPr>
              <a:t>(</a:t>
            </a:r>
            <a:r>
              <a:rPr lang="sr-Latn-BA" sz="2000" dirty="0">
                <a:solidFill>
                  <a:prstClr val="black"/>
                </a:solidFill>
              </a:rPr>
              <a:t>Bosnia and Herzegovina, </a:t>
            </a:r>
            <a:r>
              <a:rPr lang="sr-Latn-BA" sz="2000" dirty="0" smtClean="0">
                <a:solidFill>
                  <a:prstClr val="black"/>
                </a:solidFill>
              </a:rPr>
              <a:t>Montenegro, Serbia</a:t>
            </a:r>
            <a:r>
              <a:rPr lang="sr-Latn-BA" sz="2000" dirty="0">
                <a:solidFill>
                  <a:prstClr val="black"/>
                </a:solidFill>
              </a:rPr>
              <a:t>, </a:t>
            </a:r>
            <a:r>
              <a:rPr lang="sr-Latn-BA" sz="2000" dirty="0" smtClean="0">
                <a:solidFill>
                  <a:prstClr val="black"/>
                </a:solidFill>
              </a:rPr>
              <a:t>Germany, Slovakia)</a:t>
            </a:r>
            <a:endParaRPr lang="sr-Latn-BA" sz="2000" dirty="0">
              <a:solidFill>
                <a:prstClr val="black"/>
              </a:solidFill>
            </a:endParaRPr>
          </a:p>
          <a:p>
            <a:pPr lvl="0">
              <a:lnSpc>
                <a:spcPct val="100000"/>
              </a:lnSpc>
              <a:spcBef>
                <a:spcPts val="0"/>
              </a:spcBef>
            </a:pPr>
            <a:r>
              <a:rPr lang="sr-Latn-BA" sz="2000" dirty="0" smtClean="0">
                <a:solidFill>
                  <a:prstClr val="black"/>
                </a:solidFill>
              </a:rPr>
              <a:t>7 </a:t>
            </a:r>
            <a:r>
              <a:rPr lang="sr-Latn-BA" sz="2000" dirty="0">
                <a:solidFill>
                  <a:prstClr val="black"/>
                </a:solidFill>
              </a:rPr>
              <a:t>higher education </a:t>
            </a:r>
            <a:r>
              <a:rPr lang="sr-Latn-BA" sz="2000" dirty="0" smtClean="0">
                <a:solidFill>
                  <a:prstClr val="black"/>
                </a:solidFill>
              </a:rPr>
              <a:t>institutions</a:t>
            </a:r>
          </a:p>
          <a:p>
            <a:pPr lvl="0">
              <a:lnSpc>
                <a:spcPct val="100000"/>
              </a:lnSpc>
              <a:spcBef>
                <a:spcPts val="0"/>
              </a:spcBef>
            </a:pPr>
            <a:r>
              <a:rPr lang="sr-Latn-BA" sz="2000" dirty="0" smtClean="0">
                <a:solidFill>
                  <a:prstClr val="black"/>
                </a:solidFill>
              </a:rPr>
              <a:t>1 non-academic partner</a:t>
            </a:r>
            <a:endParaRPr lang="sr-Latn-BA" sz="2000" dirty="0">
              <a:solidFill>
                <a:prstClr val="black"/>
              </a:solidFill>
            </a:endParaRPr>
          </a:p>
          <a:p>
            <a:pPr lvl="0">
              <a:lnSpc>
                <a:spcPct val="100000"/>
              </a:lnSpc>
              <a:spcBef>
                <a:spcPts val="0"/>
              </a:spcBef>
            </a:pPr>
            <a:endParaRPr lang="sr-Latn-BA" sz="2000" dirty="0">
              <a:solidFill>
                <a:prstClr val="black"/>
              </a:solidFill>
            </a:endParaRPr>
          </a:p>
          <a:p>
            <a:pPr marL="0" lvl="0" indent="0">
              <a:lnSpc>
                <a:spcPct val="100000"/>
              </a:lnSpc>
              <a:spcBef>
                <a:spcPts val="0"/>
              </a:spcBef>
              <a:buNone/>
            </a:pPr>
            <a:r>
              <a:rPr lang="sr-Latn-BA" sz="2000" dirty="0">
                <a:solidFill>
                  <a:srgbClr val="C00000"/>
                </a:solidFill>
              </a:rPr>
              <a:t>Duration</a:t>
            </a:r>
          </a:p>
          <a:p>
            <a:pPr lvl="0">
              <a:lnSpc>
                <a:spcPct val="100000"/>
              </a:lnSpc>
              <a:spcBef>
                <a:spcPts val="0"/>
              </a:spcBef>
            </a:pPr>
            <a:r>
              <a:rPr lang="sr-Latn-BA" sz="2000" dirty="0" smtClean="0">
                <a:solidFill>
                  <a:prstClr val="black"/>
                </a:solidFill>
              </a:rPr>
              <a:t>01.03.2023</a:t>
            </a:r>
            <a:r>
              <a:rPr lang="sr-Latn-BA" sz="2000" dirty="0">
                <a:solidFill>
                  <a:prstClr val="black"/>
                </a:solidFill>
              </a:rPr>
              <a:t>. – </a:t>
            </a:r>
            <a:r>
              <a:rPr lang="sr-Latn-BA" sz="2000" dirty="0" smtClean="0">
                <a:solidFill>
                  <a:prstClr val="black"/>
                </a:solidFill>
              </a:rPr>
              <a:t>01.03.2026</a:t>
            </a:r>
            <a:r>
              <a:rPr lang="sr-Latn-BA" sz="2000" dirty="0">
                <a:solidFill>
                  <a:prstClr val="black"/>
                </a:solidFill>
              </a:rPr>
              <a:t>.</a:t>
            </a:r>
          </a:p>
          <a:p>
            <a:pPr lvl="0">
              <a:lnSpc>
                <a:spcPct val="100000"/>
              </a:lnSpc>
              <a:spcBef>
                <a:spcPts val="0"/>
              </a:spcBef>
            </a:pPr>
            <a:endParaRPr lang="sr-Latn-BA" sz="2000" dirty="0">
              <a:solidFill>
                <a:prstClr val="black"/>
              </a:solidFill>
            </a:endParaRPr>
          </a:p>
          <a:p>
            <a:pPr marL="0" lvl="0" indent="0">
              <a:lnSpc>
                <a:spcPct val="100000"/>
              </a:lnSpc>
              <a:spcBef>
                <a:spcPts val="0"/>
              </a:spcBef>
              <a:buNone/>
            </a:pPr>
            <a:r>
              <a:rPr lang="sr-Latn-BA" sz="2000" dirty="0">
                <a:solidFill>
                  <a:srgbClr val="C00000"/>
                </a:solidFill>
              </a:rPr>
              <a:t>Budget</a:t>
            </a:r>
          </a:p>
          <a:p>
            <a:pPr lvl="0">
              <a:lnSpc>
                <a:spcPct val="100000"/>
              </a:lnSpc>
              <a:spcBef>
                <a:spcPts val="0"/>
              </a:spcBef>
            </a:pPr>
            <a:r>
              <a:rPr lang="sr-Latn-BA" sz="2000" dirty="0" smtClean="0">
                <a:solidFill>
                  <a:prstClr val="black"/>
                </a:solidFill>
              </a:rPr>
              <a:t>EU requested amount </a:t>
            </a:r>
            <a:r>
              <a:rPr lang="sr-Latn-BA" sz="2000" dirty="0">
                <a:solidFill>
                  <a:prstClr val="black"/>
                </a:solidFill>
              </a:rPr>
              <a:t>(90%): </a:t>
            </a:r>
            <a:r>
              <a:rPr lang="sr-Latn-BA" sz="2000" b="1" dirty="0" smtClean="0">
                <a:solidFill>
                  <a:prstClr val="black"/>
                </a:solidFill>
              </a:rPr>
              <a:t>400.000 </a:t>
            </a:r>
            <a:r>
              <a:rPr lang="sr-Latn-BA" sz="2000" b="1" dirty="0">
                <a:solidFill>
                  <a:prstClr val="black"/>
                </a:solidFill>
              </a:rPr>
              <a:t>EUR</a:t>
            </a:r>
          </a:p>
          <a:p>
            <a:pPr>
              <a:lnSpc>
                <a:spcPct val="120000"/>
              </a:lnSpc>
              <a:spcBef>
                <a:spcPts val="0"/>
              </a:spcBef>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932791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339906233"/>
              </p:ext>
            </p:extLst>
          </p:nvPr>
        </p:nvGraphicFramePr>
        <p:xfrm>
          <a:off x="838200" y="1453039"/>
          <a:ext cx="10094976" cy="2488340"/>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92111">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996229">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program on green universities for teaching staff</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of trainers or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programmes</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will encompass five training sessions which will serve to capacitate the staff of four target universities to further educate their colleagues on the concept of green university: how to educate further on green universities, how to build, embrace and nurture recycling culture, green energy sources and infrastructure, etc. Sixteen staff members in total will be trained through the afore-mentioned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programmes</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and it is expected that 30% will be female staff. The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programme</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will be conducted in M18 and it will be led by P7 partner.</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12654263"/>
              </p:ext>
            </p:extLst>
          </p:nvPr>
        </p:nvGraphicFramePr>
        <p:xfrm>
          <a:off x="1348105" y="4058038"/>
          <a:ext cx="9495790" cy="2697480"/>
        </p:xfrm>
        <a:graphic>
          <a:graphicData uri="http://schemas.openxmlformats.org/drawingml/2006/table">
            <a:tbl>
              <a:tblPr firstRow="1" firstCol="1" bandRow="1"/>
              <a:tblGrid>
                <a:gridCol w="1169670">
                  <a:extLst>
                    <a:ext uri="{9D8B030D-6E8A-4147-A177-3AD203B41FA5}">
                      <a16:colId xmlns:a16="http://schemas.microsoft.com/office/drawing/2014/main" val="260763507"/>
                    </a:ext>
                  </a:extLst>
                </a:gridCol>
                <a:gridCol w="1260475">
                  <a:extLst>
                    <a:ext uri="{9D8B030D-6E8A-4147-A177-3AD203B41FA5}">
                      <a16:colId xmlns:a16="http://schemas.microsoft.com/office/drawing/2014/main" val="1551935941"/>
                    </a:ext>
                  </a:extLst>
                </a:gridCol>
                <a:gridCol w="1215390">
                  <a:extLst>
                    <a:ext uri="{9D8B030D-6E8A-4147-A177-3AD203B41FA5}">
                      <a16:colId xmlns:a16="http://schemas.microsoft.com/office/drawing/2014/main" val="4147892474"/>
                    </a:ext>
                  </a:extLst>
                </a:gridCol>
                <a:gridCol w="1215390">
                  <a:extLst>
                    <a:ext uri="{9D8B030D-6E8A-4147-A177-3AD203B41FA5}">
                      <a16:colId xmlns:a16="http://schemas.microsoft.com/office/drawing/2014/main" val="3878645268"/>
                    </a:ext>
                  </a:extLst>
                </a:gridCol>
                <a:gridCol w="1215390">
                  <a:extLst>
                    <a:ext uri="{9D8B030D-6E8A-4147-A177-3AD203B41FA5}">
                      <a16:colId xmlns:a16="http://schemas.microsoft.com/office/drawing/2014/main" val="319467132"/>
                    </a:ext>
                  </a:extLst>
                </a:gridCol>
                <a:gridCol w="899795">
                  <a:extLst>
                    <a:ext uri="{9D8B030D-6E8A-4147-A177-3AD203B41FA5}">
                      <a16:colId xmlns:a16="http://schemas.microsoft.com/office/drawing/2014/main" val="884301296"/>
                    </a:ext>
                  </a:extLst>
                </a:gridCol>
                <a:gridCol w="1259840">
                  <a:extLst>
                    <a:ext uri="{9D8B030D-6E8A-4147-A177-3AD203B41FA5}">
                      <a16:colId xmlns:a16="http://schemas.microsoft.com/office/drawing/2014/main" val="817732384"/>
                    </a:ext>
                  </a:extLst>
                </a:gridCol>
                <a:gridCol w="1259840">
                  <a:extLst>
                    <a:ext uri="{9D8B030D-6E8A-4147-A177-3AD203B41FA5}">
                      <a16:colId xmlns:a16="http://schemas.microsoft.com/office/drawing/2014/main" val="2824199516"/>
                    </a:ext>
                  </a:extLst>
                </a:gridCol>
              </a:tblGrid>
              <a:tr h="0">
                <a:tc rowSpan="2">
                  <a:txBody>
                    <a:bodyPr/>
                    <a:lstStyle/>
                    <a:p>
                      <a:pPr algn="ctr">
                        <a:spcBef>
                          <a:spcPts val="600"/>
                        </a:spcBef>
                        <a:spcAft>
                          <a:spcPts val="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926713795"/>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523670932"/>
                  </a:ext>
                </a:extLst>
              </a:tr>
              <a:tr h="0">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E2.3</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facilitated by:</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of trainers -programme on green universities for teaching staff </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T2.5)</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training will serve to capacitate the staff of four target universities to further educate their colleagues on the concept of green university: how to educate further on green universities, how to build, embrace and nurture recycling culture, green energy sources and infrastructure</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16</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UBN, 4 SVEHERC, 4 CEPS, 4 AUB)</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95075659"/>
                  </a:ext>
                </a:extLst>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5598219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195763140"/>
              </p:ext>
            </p:extLst>
          </p:nvPr>
        </p:nvGraphicFramePr>
        <p:xfrm>
          <a:off x="838200" y="1453039"/>
          <a:ext cx="10094976" cy="2220327"/>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39107">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781220">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Study visit to HSWT, Germany, to learn about recycling practices and renewable energy efforts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study visit will be organized and hosted by HSWT. Sixteen staff members will be in the situation to see on-site green practices at the university which has already obtained a green card, i.e. has embraced green practices.</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will take place in M12 and it will gather 16 participants (4 per target partner university). It is expected that 30% of participants will be women.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987798241"/>
              </p:ext>
            </p:extLst>
          </p:nvPr>
        </p:nvGraphicFramePr>
        <p:xfrm>
          <a:off x="1348105" y="3985526"/>
          <a:ext cx="9495790" cy="2392680"/>
        </p:xfrm>
        <a:graphic>
          <a:graphicData uri="http://schemas.openxmlformats.org/drawingml/2006/table">
            <a:tbl>
              <a:tblPr firstRow="1" firstCol="1" bandRow="1"/>
              <a:tblGrid>
                <a:gridCol w="1169670">
                  <a:extLst>
                    <a:ext uri="{9D8B030D-6E8A-4147-A177-3AD203B41FA5}">
                      <a16:colId xmlns:a16="http://schemas.microsoft.com/office/drawing/2014/main" val="2679832018"/>
                    </a:ext>
                  </a:extLst>
                </a:gridCol>
                <a:gridCol w="1260475">
                  <a:extLst>
                    <a:ext uri="{9D8B030D-6E8A-4147-A177-3AD203B41FA5}">
                      <a16:colId xmlns:a16="http://schemas.microsoft.com/office/drawing/2014/main" val="2695338921"/>
                    </a:ext>
                  </a:extLst>
                </a:gridCol>
                <a:gridCol w="1215390">
                  <a:extLst>
                    <a:ext uri="{9D8B030D-6E8A-4147-A177-3AD203B41FA5}">
                      <a16:colId xmlns:a16="http://schemas.microsoft.com/office/drawing/2014/main" val="2921290435"/>
                    </a:ext>
                  </a:extLst>
                </a:gridCol>
                <a:gridCol w="1215390">
                  <a:extLst>
                    <a:ext uri="{9D8B030D-6E8A-4147-A177-3AD203B41FA5}">
                      <a16:colId xmlns:a16="http://schemas.microsoft.com/office/drawing/2014/main" val="1040362168"/>
                    </a:ext>
                  </a:extLst>
                </a:gridCol>
                <a:gridCol w="1215390">
                  <a:extLst>
                    <a:ext uri="{9D8B030D-6E8A-4147-A177-3AD203B41FA5}">
                      <a16:colId xmlns:a16="http://schemas.microsoft.com/office/drawing/2014/main" val="3553700428"/>
                    </a:ext>
                  </a:extLst>
                </a:gridCol>
                <a:gridCol w="899795">
                  <a:extLst>
                    <a:ext uri="{9D8B030D-6E8A-4147-A177-3AD203B41FA5}">
                      <a16:colId xmlns:a16="http://schemas.microsoft.com/office/drawing/2014/main" val="2074801484"/>
                    </a:ext>
                  </a:extLst>
                </a:gridCol>
                <a:gridCol w="1259840">
                  <a:extLst>
                    <a:ext uri="{9D8B030D-6E8A-4147-A177-3AD203B41FA5}">
                      <a16:colId xmlns:a16="http://schemas.microsoft.com/office/drawing/2014/main" val="442512283"/>
                    </a:ext>
                  </a:extLst>
                </a:gridCol>
                <a:gridCol w="1259840">
                  <a:extLst>
                    <a:ext uri="{9D8B030D-6E8A-4147-A177-3AD203B41FA5}">
                      <a16:colId xmlns:a16="http://schemas.microsoft.com/office/drawing/2014/main" val="1024598407"/>
                    </a:ext>
                  </a:extLst>
                </a:gridCol>
              </a:tblGrid>
              <a:tr h="155786">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701418699"/>
                  </a:ext>
                </a:extLst>
              </a:tr>
              <a:tr h="389466">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866906708"/>
                  </a:ext>
                </a:extLst>
              </a:tr>
              <a:tr h="1557862">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E2.4</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facilitated by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dedicated to learning about recycling practices and renewable energy efforts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T2.6)</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Workshop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will be organised to enable staff members to learn and see on-site green practices at the university which has already obtained a green card, i.e. has embraced green practices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Freising, DE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5</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12</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UBN, 3 SVEHERC, 3 CEPS, 3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96640295"/>
                  </a:ext>
                </a:extLst>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867338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828453124"/>
              </p:ext>
            </p:extLst>
          </p:nvPr>
        </p:nvGraphicFramePr>
        <p:xfrm>
          <a:off x="838200" y="1453039"/>
          <a:ext cx="10094976" cy="315049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2306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27429">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7</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Provision of recycling points with instructions around buildings and campuses and training of technical staff on recycling points management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accordance with newly acquired and adopted green practices, and with the aim of making the first steps towards climate neutral universities, a collection of large recycling bins intended for sorting and recycling waste will be deployed around the campuses of target partners´ universities. It is planned to provide 4 recycling points per building. They will come with instructions on how to be used.</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Technical staff will be trained on how to manage the provided recycling points.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593773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82764229"/>
              </p:ext>
            </p:extLst>
          </p:nvPr>
        </p:nvGraphicFramePr>
        <p:xfrm>
          <a:off x="838200" y="1453039"/>
          <a:ext cx="10094976" cy="315049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2306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27429">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8</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Creation and equipping of campus gardens - open air classrooms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Open air classrooms are healthy engaging environments with the assistance of flexible wall openings. Such spaces are stimulating environments without congested atmosphere and stuffy air and without solid wall barriers. Such spaces are environmentally friendly because the ventilation is natural, no electricity is spent on heating and cooling, etc. In order to create such open air classrooms it will be necessary to follow several steps: a) select the proper space; b) request the campus approval; c) the space will be officially registered and it will be assigned a registry number; d) a team will be gathered to create the facility made of staff and students; e) action plan will be made regarding the structure and composition (equipping) of the open classroom (biodiversity, plants, water areas, shelters; f) sustainable green practices will be defined to maintain the site.</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activity will be performed in from M24 to M36.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337092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683362676"/>
              </p:ext>
            </p:extLst>
          </p:nvPr>
        </p:nvGraphicFramePr>
        <p:xfrm>
          <a:off x="838200" y="1453039"/>
          <a:ext cx="10094976" cy="315049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2306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27429">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9</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Introduction of renewable energy efforts at campuses and LED lights use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Activities intended for introducing renewable energy and LED lights at campuses will include the following: green campaigns and promotion of environmentally friendly campus by suggesting actions such as bike-friendly campus initiatives, creating office materials with recycled paper, replacing light bulbs with LED lights, installing solar chargers for mobile phones, etc. </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action will take place in M6-M36</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5636501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sp>
        <p:nvSpPr>
          <p:cNvPr id="11" name="Rectangle 10"/>
          <p:cNvSpPr/>
          <p:nvPr/>
        </p:nvSpPr>
        <p:spPr>
          <a:xfrm>
            <a:off x="1720510" y="3459410"/>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377103279"/>
              </p:ext>
            </p:extLst>
          </p:nvPr>
        </p:nvGraphicFramePr>
        <p:xfrm>
          <a:off x="1048511" y="5276205"/>
          <a:ext cx="10094977" cy="1566544"/>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4064347236"/>
                    </a:ext>
                  </a:extLst>
                </a:gridCol>
                <a:gridCol w="1324461">
                  <a:extLst>
                    <a:ext uri="{9D8B030D-6E8A-4147-A177-3AD203B41FA5}">
                      <a16:colId xmlns:a16="http://schemas.microsoft.com/office/drawing/2014/main" val="3500101580"/>
                    </a:ext>
                  </a:extLst>
                </a:gridCol>
                <a:gridCol w="1019593">
                  <a:extLst>
                    <a:ext uri="{9D8B030D-6E8A-4147-A177-3AD203B41FA5}">
                      <a16:colId xmlns:a16="http://schemas.microsoft.com/office/drawing/2014/main" val="1843828121"/>
                    </a:ext>
                  </a:extLst>
                </a:gridCol>
                <a:gridCol w="1225530">
                  <a:extLst>
                    <a:ext uri="{9D8B030D-6E8A-4147-A177-3AD203B41FA5}">
                      <a16:colId xmlns:a16="http://schemas.microsoft.com/office/drawing/2014/main" val="3981665504"/>
                    </a:ext>
                  </a:extLst>
                </a:gridCol>
                <a:gridCol w="2447022">
                  <a:extLst>
                    <a:ext uri="{9D8B030D-6E8A-4147-A177-3AD203B41FA5}">
                      <a16:colId xmlns:a16="http://schemas.microsoft.com/office/drawing/2014/main" val="2702192521"/>
                    </a:ext>
                  </a:extLst>
                </a:gridCol>
                <a:gridCol w="1019593">
                  <a:extLst>
                    <a:ext uri="{9D8B030D-6E8A-4147-A177-3AD203B41FA5}">
                      <a16:colId xmlns:a16="http://schemas.microsoft.com/office/drawing/2014/main" val="1520935712"/>
                    </a:ext>
                  </a:extLst>
                </a:gridCol>
                <a:gridCol w="1627310">
                  <a:extLst>
                    <a:ext uri="{9D8B030D-6E8A-4147-A177-3AD203B41FA5}">
                      <a16:colId xmlns:a16="http://schemas.microsoft.com/office/drawing/2014/main" val="788311323"/>
                    </a:ext>
                  </a:extLst>
                </a:gridCol>
              </a:tblGrid>
              <a:tr h="559480">
                <a:tc>
                  <a:txBody>
                    <a:bodyPr/>
                    <a:lstStyle/>
                    <a:p>
                      <a:pPr algn="ctr">
                        <a:spcBef>
                          <a:spcPts val="600"/>
                        </a:spcBef>
                        <a:spcAft>
                          <a:spcPts val="0"/>
                        </a:spcAft>
                      </a:pPr>
                      <a:r>
                        <a:rPr lang="en-I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a:t>
                      </a:r>
                      <a:r>
                        <a:rPr lang="fr-BE" sz="9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Beneficiary</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1317573591"/>
                  </a:ext>
                </a:extLst>
              </a:tr>
              <a:tr h="1007064">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MS2</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Competent bodies at 4 HEIs adopted </a:t>
                      </a:r>
                      <a:r>
                        <a:rPr lang="en-GB" sz="105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strategies’’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WP2</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just">
                        <a:spcBef>
                          <a:spcPts val="600"/>
                        </a:spcBef>
                        <a:spcAft>
                          <a:spcPts val="600"/>
                        </a:spcAft>
                      </a:pPr>
                      <a:r>
                        <a:rPr lang="en-GB" sz="105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will be adopted by University Senates of four target Western Balkans universities. The strategy comprises the plan of action of creating, nurturing and maintaining green universities.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M27</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Official decision of 4 University Senates.</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6715604"/>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515172207"/>
              </p:ext>
            </p:extLst>
          </p:nvPr>
        </p:nvGraphicFramePr>
        <p:xfrm>
          <a:off x="3174754" y="2378430"/>
          <a:ext cx="5097659" cy="2565804"/>
        </p:xfrm>
        <a:graphic>
          <a:graphicData uri="http://schemas.openxmlformats.org/drawingml/2006/table">
            <a:tbl>
              <a:tblPr firstRow="1" firstCol="1" lastRow="1" lastCol="1" bandRow="1" bandCol="1"/>
              <a:tblGrid>
                <a:gridCol w="627889">
                  <a:extLst>
                    <a:ext uri="{9D8B030D-6E8A-4147-A177-3AD203B41FA5}">
                      <a16:colId xmlns:a16="http://schemas.microsoft.com/office/drawing/2014/main" val="2285869888"/>
                    </a:ext>
                  </a:extLst>
                </a:gridCol>
                <a:gridCol w="4469770">
                  <a:extLst>
                    <a:ext uri="{9D8B030D-6E8A-4147-A177-3AD203B41FA5}">
                      <a16:colId xmlns:a16="http://schemas.microsoft.com/office/drawing/2014/main" val="3376559634"/>
                    </a:ext>
                  </a:extLst>
                </a:gridCol>
              </a:tblGrid>
              <a:tr h="398678">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D2.1</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Management, teaching, admin. &amp; technical staff improved knowledge on climate-neutral universities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26393581"/>
                  </a:ext>
                </a:extLst>
              </a:tr>
              <a:tr h="132893">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D2.2</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Equipment purchased and installed</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9267796"/>
                  </a:ext>
                </a:extLst>
              </a:tr>
              <a:tr h="398678">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D2.3</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prepared for adoption at 4 WB partner HEIs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54209621"/>
                  </a:ext>
                </a:extLst>
              </a:tr>
              <a:tr h="132893">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E-manual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79374499"/>
                  </a:ext>
                </a:extLst>
              </a:tr>
              <a:tr h="265785">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Teacher staff trained on </a:t>
                      </a:r>
                      <a:r>
                        <a:rPr lang="en-GB" sz="11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skills in 3 fields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698304804"/>
                  </a:ext>
                </a:extLst>
              </a:tr>
              <a:tr h="398678">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learning about recycling practices and renewable energy efforts carried out</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876293176"/>
                  </a:ext>
                </a:extLst>
              </a:tr>
              <a:tr h="265785">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D2.7</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WB partner HEI buildings equipped with recycling points with instructions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13311731"/>
                  </a:ext>
                </a:extLst>
              </a:tr>
              <a:tr h="132893">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D2.8</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Open air classrooms created</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771077515"/>
                  </a:ext>
                </a:extLst>
              </a:tr>
              <a:tr h="265785">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D2.9</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WB partner HEIs improved energy use systems on the campuses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290451493"/>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388940617"/>
              </p:ext>
            </p:extLst>
          </p:nvPr>
        </p:nvGraphicFramePr>
        <p:xfrm>
          <a:off x="381003" y="246371"/>
          <a:ext cx="11429991" cy="1935044"/>
        </p:xfrm>
        <a:graphic>
          <a:graphicData uri="http://schemas.openxmlformats.org/drawingml/2006/table">
            <a:tbl>
              <a:tblPr/>
              <a:tblGrid>
                <a:gridCol w="714375">
                  <a:extLst>
                    <a:ext uri="{9D8B030D-6E8A-4147-A177-3AD203B41FA5}">
                      <a16:colId xmlns:a16="http://schemas.microsoft.com/office/drawing/2014/main" val="1874536249"/>
                    </a:ext>
                  </a:extLst>
                </a:gridCol>
                <a:gridCol w="297656">
                  <a:extLst>
                    <a:ext uri="{9D8B030D-6E8A-4147-A177-3AD203B41FA5}">
                      <a16:colId xmlns:a16="http://schemas.microsoft.com/office/drawing/2014/main" val="3870172212"/>
                    </a:ext>
                  </a:extLst>
                </a:gridCol>
                <a:gridCol w="297656">
                  <a:extLst>
                    <a:ext uri="{9D8B030D-6E8A-4147-A177-3AD203B41FA5}">
                      <a16:colId xmlns:a16="http://schemas.microsoft.com/office/drawing/2014/main" val="1731000331"/>
                    </a:ext>
                  </a:extLst>
                </a:gridCol>
                <a:gridCol w="297656">
                  <a:extLst>
                    <a:ext uri="{9D8B030D-6E8A-4147-A177-3AD203B41FA5}">
                      <a16:colId xmlns:a16="http://schemas.microsoft.com/office/drawing/2014/main" val="468822228"/>
                    </a:ext>
                  </a:extLst>
                </a:gridCol>
                <a:gridCol w="297656">
                  <a:extLst>
                    <a:ext uri="{9D8B030D-6E8A-4147-A177-3AD203B41FA5}">
                      <a16:colId xmlns:a16="http://schemas.microsoft.com/office/drawing/2014/main" val="2258086575"/>
                    </a:ext>
                  </a:extLst>
                </a:gridCol>
                <a:gridCol w="297656">
                  <a:extLst>
                    <a:ext uri="{9D8B030D-6E8A-4147-A177-3AD203B41FA5}">
                      <a16:colId xmlns:a16="http://schemas.microsoft.com/office/drawing/2014/main" val="204943468"/>
                    </a:ext>
                  </a:extLst>
                </a:gridCol>
                <a:gridCol w="297656">
                  <a:extLst>
                    <a:ext uri="{9D8B030D-6E8A-4147-A177-3AD203B41FA5}">
                      <a16:colId xmlns:a16="http://schemas.microsoft.com/office/drawing/2014/main" val="488123933"/>
                    </a:ext>
                  </a:extLst>
                </a:gridCol>
                <a:gridCol w="297656">
                  <a:extLst>
                    <a:ext uri="{9D8B030D-6E8A-4147-A177-3AD203B41FA5}">
                      <a16:colId xmlns:a16="http://schemas.microsoft.com/office/drawing/2014/main" val="689535637"/>
                    </a:ext>
                  </a:extLst>
                </a:gridCol>
                <a:gridCol w="297656">
                  <a:extLst>
                    <a:ext uri="{9D8B030D-6E8A-4147-A177-3AD203B41FA5}">
                      <a16:colId xmlns:a16="http://schemas.microsoft.com/office/drawing/2014/main" val="2628926103"/>
                    </a:ext>
                  </a:extLst>
                </a:gridCol>
                <a:gridCol w="297656">
                  <a:extLst>
                    <a:ext uri="{9D8B030D-6E8A-4147-A177-3AD203B41FA5}">
                      <a16:colId xmlns:a16="http://schemas.microsoft.com/office/drawing/2014/main" val="1709722305"/>
                    </a:ext>
                  </a:extLst>
                </a:gridCol>
                <a:gridCol w="297656">
                  <a:extLst>
                    <a:ext uri="{9D8B030D-6E8A-4147-A177-3AD203B41FA5}">
                      <a16:colId xmlns:a16="http://schemas.microsoft.com/office/drawing/2014/main" val="859784882"/>
                    </a:ext>
                  </a:extLst>
                </a:gridCol>
                <a:gridCol w="297656">
                  <a:extLst>
                    <a:ext uri="{9D8B030D-6E8A-4147-A177-3AD203B41FA5}">
                      <a16:colId xmlns:a16="http://schemas.microsoft.com/office/drawing/2014/main" val="3874686907"/>
                    </a:ext>
                  </a:extLst>
                </a:gridCol>
                <a:gridCol w="297656">
                  <a:extLst>
                    <a:ext uri="{9D8B030D-6E8A-4147-A177-3AD203B41FA5}">
                      <a16:colId xmlns:a16="http://schemas.microsoft.com/office/drawing/2014/main" val="4015963024"/>
                    </a:ext>
                  </a:extLst>
                </a:gridCol>
                <a:gridCol w="297656">
                  <a:extLst>
                    <a:ext uri="{9D8B030D-6E8A-4147-A177-3AD203B41FA5}">
                      <a16:colId xmlns:a16="http://schemas.microsoft.com/office/drawing/2014/main" val="2460944552"/>
                    </a:ext>
                  </a:extLst>
                </a:gridCol>
                <a:gridCol w="297656">
                  <a:extLst>
                    <a:ext uri="{9D8B030D-6E8A-4147-A177-3AD203B41FA5}">
                      <a16:colId xmlns:a16="http://schemas.microsoft.com/office/drawing/2014/main" val="2249406621"/>
                    </a:ext>
                  </a:extLst>
                </a:gridCol>
                <a:gridCol w="297656">
                  <a:extLst>
                    <a:ext uri="{9D8B030D-6E8A-4147-A177-3AD203B41FA5}">
                      <a16:colId xmlns:a16="http://schemas.microsoft.com/office/drawing/2014/main" val="3482816773"/>
                    </a:ext>
                  </a:extLst>
                </a:gridCol>
                <a:gridCol w="297656">
                  <a:extLst>
                    <a:ext uri="{9D8B030D-6E8A-4147-A177-3AD203B41FA5}">
                      <a16:colId xmlns:a16="http://schemas.microsoft.com/office/drawing/2014/main" val="1756871100"/>
                    </a:ext>
                  </a:extLst>
                </a:gridCol>
                <a:gridCol w="297656">
                  <a:extLst>
                    <a:ext uri="{9D8B030D-6E8A-4147-A177-3AD203B41FA5}">
                      <a16:colId xmlns:a16="http://schemas.microsoft.com/office/drawing/2014/main" val="3872637586"/>
                    </a:ext>
                  </a:extLst>
                </a:gridCol>
                <a:gridCol w="297656">
                  <a:extLst>
                    <a:ext uri="{9D8B030D-6E8A-4147-A177-3AD203B41FA5}">
                      <a16:colId xmlns:a16="http://schemas.microsoft.com/office/drawing/2014/main" val="89126513"/>
                    </a:ext>
                  </a:extLst>
                </a:gridCol>
                <a:gridCol w="297656">
                  <a:extLst>
                    <a:ext uri="{9D8B030D-6E8A-4147-A177-3AD203B41FA5}">
                      <a16:colId xmlns:a16="http://schemas.microsoft.com/office/drawing/2014/main" val="1116368603"/>
                    </a:ext>
                  </a:extLst>
                </a:gridCol>
                <a:gridCol w="297656">
                  <a:extLst>
                    <a:ext uri="{9D8B030D-6E8A-4147-A177-3AD203B41FA5}">
                      <a16:colId xmlns:a16="http://schemas.microsoft.com/office/drawing/2014/main" val="294348849"/>
                    </a:ext>
                  </a:extLst>
                </a:gridCol>
                <a:gridCol w="297656">
                  <a:extLst>
                    <a:ext uri="{9D8B030D-6E8A-4147-A177-3AD203B41FA5}">
                      <a16:colId xmlns:a16="http://schemas.microsoft.com/office/drawing/2014/main" val="2246030594"/>
                    </a:ext>
                  </a:extLst>
                </a:gridCol>
                <a:gridCol w="297656">
                  <a:extLst>
                    <a:ext uri="{9D8B030D-6E8A-4147-A177-3AD203B41FA5}">
                      <a16:colId xmlns:a16="http://schemas.microsoft.com/office/drawing/2014/main" val="3598469707"/>
                    </a:ext>
                  </a:extLst>
                </a:gridCol>
                <a:gridCol w="297656">
                  <a:extLst>
                    <a:ext uri="{9D8B030D-6E8A-4147-A177-3AD203B41FA5}">
                      <a16:colId xmlns:a16="http://schemas.microsoft.com/office/drawing/2014/main" val="3332218771"/>
                    </a:ext>
                  </a:extLst>
                </a:gridCol>
                <a:gridCol w="297656">
                  <a:extLst>
                    <a:ext uri="{9D8B030D-6E8A-4147-A177-3AD203B41FA5}">
                      <a16:colId xmlns:a16="http://schemas.microsoft.com/office/drawing/2014/main" val="1135762368"/>
                    </a:ext>
                  </a:extLst>
                </a:gridCol>
                <a:gridCol w="297656">
                  <a:extLst>
                    <a:ext uri="{9D8B030D-6E8A-4147-A177-3AD203B41FA5}">
                      <a16:colId xmlns:a16="http://schemas.microsoft.com/office/drawing/2014/main" val="55203471"/>
                    </a:ext>
                  </a:extLst>
                </a:gridCol>
                <a:gridCol w="297656">
                  <a:extLst>
                    <a:ext uri="{9D8B030D-6E8A-4147-A177-3AD203B41FA5}">
                      <a16:colId xmlns:a16="http://schemas.microsoft.com/office/drawing/2014/main" val="2081125676"/>
                    </a:ext>
                  </a:extLst>
                </a:gridCol>
                <a:gridCol w="297656">
                  <a:extLst>
                    <a:ext uri="{9D8B030D-6E8A-4147-A177-3AD203B41FA5}">
                      <a16:colId xmlns:a16="http://schemas.microsoft.com/office/drawing/2014/main" val="1730404738"/>
                    </a:ext>
                  </a:extLst>
                </a:gridCol>
                <a:gridCol w="297656">
                  <a:extLst>
                    <a:ext uri="{9D8B030D-6E8A-4147-A177-3AD203B41FA5}">
                      <a16:colId xmlns:a16="http://schemas.microsoft.com/office/drawing/2014/main" val="3457937872"/>
                    </a:ext>
                  </a:extLst>
                </a:gridCol>
                <a:gridCol w="297656">
                  <a:extLst>
                    <a:ext uri="{9D8B030D-6E8A-4147-A177-3AD203B41FA5}">
                      <a16:colId xmlns:a16="http://schemas.microsoft.com/office/drawing/2014/main" val="2789260263"/>
                    </a:ext>
                  </a:extLst>
                </a:gridCol>
                <a:gridCol w="297656">
                  <a:extLst>
                    <a:ext uri="{9D8B030D-6E8A-4147-A177-3AD203B41FA5}">
                      <a16:colId xmlns:a16="http://schemas.microsoft.com/office/drawing/2014/main" val="2427749401"/>
                    </a:ext>
                  </a:extLst>
                </a:gridCol>
                <a:gridCol w="297656">
                  <a:extLst>
                    <a:ext uri="{9D8B030D-6E8A-4147-A177-3AD203B41FA5}">
                      <a16:colId xmlns:a16="http://schemas.microsoft.com/office/drawing/2014/main" val="2259680944"/>
                    </a:ext>
                  </a:extLst>
                </a:gridCol>
                <a:gridCol w="297656">
                  <a:extLst>
                    <a:ext uri="{9D8B030D-6E8A-4147-A177-3AD203B41FA5}">
                      <a16:colId xmlns:a16="http://schemas.microsoft.com/office/drawing/2014/main" val="3747137235"/>
                    </a:ext>
                  </a:extLst>
                </a:gridCol>
                <a:gridCol w="297656">
                  <a:extLst>
                    <a:ext uri="{9D8B030D-6E8A-4147-A177-3AD203B41FA5}">
                      <a16:colId xmlns:a16="http://schemas.microsoft.com/office/drawing/2014/main" val="1088334856"/>
                    </a:ext>
                  </a:extLst>
                </a:gridCol>
                <a:gridCol w="297656">
                  <a:extLst>
                    <a:ext uri="{9D8B030D-6E8A-4147-A177-3AD203B41FA5}">
                      <a16:colId xmlns:a16="http://schemas.microsoft.com/office/drawing/2014/main" val="2684493680"/>
                    </a:ext>
                  </a:extLst>
                </a:gridCol>
                <a:gridCol w="297656">
                  <a:extLst>
                    <a:ext uri="{9D8B030D-6E8A-4147-A177-3AD203B41FA5}">
                      <a16:colId xmlns:a16="http://schemas.microsoft.com/office/drawing/2014/main" val="1700001145"/>
                    </a:ext>
                  </a:extLst>
                </a:gridCol>
                <a:gridCol w="297656">
                  <a:extLst>
                    <a:ext uri="{9D8B030D-6E8A-4147-A177-3AD203B41FA5}">
                      <a16:colId xmlns:a16="http://schemas.microsoft.com/office/drawing/2014/main" val="3410492165"/>
                    </a:ext>
                  </a:extLst>
                </a:gridCol>
              </a:tblGrid>
              <a:tr h="483761">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000000"/>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err="1">
                          <a:solidFill>
                            <a:srgbClr val="000000"/>
                          </a:solidFill>
                          <a:effectLst/>
                          <a:latin typeface="Calibri" panose="020F0502020204030204" pitchFamily="34" charset="0"/>
                        </a:rPr>
                        <a:t>Avg</a:t>
                      </a:r>
                      <a:endParaRPr lang="en-GB"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a:solidFill>
                            <a:srgbClr val="000000"/>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1879955987"/>
                  </a:ext>
                </a:extLst>
              </a:tr>
              <a:tr h="483761">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000000"/>
                          </a:solidFill>
                          <a:effectLst/>
                          <a:latin typeface="Calibri" panose="020F0502020204030204" pitchFamily="34" charset="0"/>
                        </a:rPr>
                        <a:t>13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FFFFFF"/>
                          </a:solidFill>
                          <a:effectLst/>
                          <a:latin typeface="Calibri" panose="020F0502020204030204" pitchFamily="34" charset="0"/>
                        </a:rPr>
                        <a:t>23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25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2890673109"/>
                  </a:ext>
                </a:extLst>
              </a:tr>
              <a:tr h="483761">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15351195"/>
                  </a:ext>
                </a:extLst>
              </a:tr>
              <a:tr h="483761">
                <a:tc>
                  <a:txBody>
                    <a:bodyPr/>
                    <a:lstStyle/>
                    <a:p>
                      <a:pPr algn="ctr" rtl="0" fontAlgn="ctr"/>
                      <a:r>
                        <a:rPr lang="en-GB" sz="1100" b="0" i="0" u="none" strike="noStrike">
                          <a:solidFill>
                            <a:srgbClr val="000000"/>
                          </a:solidFill>
                          <a:effectLst/>
                          <a:latin typeface="Calibri" panose="020F0502020204030204" pitchFamily="34" charset="0"/>
                        </a:rPr>
                        <a:t>WP2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4081065680"/>
                  </a:ext>
                </a:extLst>
              </a:tr>
            </a:tbl>
          </a:graphicData>
        </a:graphic>
      </p:graphicFrame>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1213057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3: Green transition in teaching, learning &amp; research</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AVMSS, co-lead: SVEHERC</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0" name="Rectangle 9"/>
          <p:cNvSpPr/>
          <p:nvPr/>
        </p:nvSpPr>
        <p:spPr>
          <a:xfrm>
            <a:off x="4754356" y="1019742"/>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381180" y="1218288"/>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61331534"/>
              </p:ext>
            </p:extLst>
          </p:nvPr>
        </p:nvGraphicFramePr>
        <p:xfrm>
          <a:off x="630621" y="1461492"/>
          <a:ext cx="5234151" cy="3088442"/>
        </p:xfrm>
        <a:graphic>
          <a:graphicData uri="http://schemas.openxmlformats.org/drawingml/2006/table">
            <a:tbl>
              <a:tblPr firstRow="1" firstCol="1" lastRow="1" lastCol="1" bandRow="1" bandCol="1"/>
              <a:tblGrid>
                <a:gridCol w="914400">
                  <a:extLst>
                    <a:ext uri="{9D8B030D-6E8A-4147-A177-3AD203B41FA5}">
                      <a16:colId xmlns:a16="http://schemas.microsoft.com/office/drawing/2014/main" val="807902754"/>
                    </a:ext>
                  </a:extLst>
                </a:gridCol>
                <a:gridCol w="4319751">
                  <a:extLst>
                    <a:ext uri="{9D8B030D-6E8A-4147-A177-3AD203B41FA5}">
                      <a16:colId xmlns:a16="http://schemas.microsoft.com/office/drawing/2014/main" val="2572337478"/>
                    </a:ext>
                  </a:extLst>
                </a:gridCol>
              </a:tblGrid>
              <a:tr h="1029481">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T3.1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seminar for teaching staff on green teaching and learning classrooms and methodologies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844209283"/>
                  </a:ext>
                </a:extLst>
              </a:tr>
              <a:tr h="1029481">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T3.2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video tutorial for teachers on the creation of environmentally friendly teaching forms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03275930"/>
                  </a:ext>
                </a:extLst>
              </a:tr>
              <a:tr h="51474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T3.3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404995014"/>
                  </a:ext>
                </a:extLst>
              </a:tr>
              <a:tr h="51474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 3.4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Development of green university innovation hackathons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95184169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34340017"/>
              </p:ext>
            </p:extLst>
          </p:nvPr>
        </p:nvGraphicFramePr>
        <p:xfrm>
          <a:off x="1048511" y="5074212"/>
          <a:ext cx="10094977" cy="165354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3799152739"/>
                    </a:ext>
                  </a:extLst>
                </a:gridCol>
                <a:gridCol w="1324461">
                  <a:extLst>
                    <a:ext uri="{9D8B030D-6E8A-4147-A177-3AD203B41FA5}">
                      <a16:colId xmlns:a16="http://schemas.microsoft.com/office/drawing/2014/main" val="501497770"/>
                    </a:ext>
                  </a:extLst>
                </a:gridCol>
                <a:gridCol w="1019593">
                  <a:extLst>
                    <a:ext uri="{9D8B030D-6E8A-4147-A177-3AD203B41FA5}">
                      <a16:colId xmlns:a16="http://schemas.microsoft.com/office/drawing/2014/main" val="985850314"/>
                    </a:ext>
                  </a:extLst>
                </a:gridCol>
                <a:gridCol w="1225530">
                  <a:extLst>
                    <a:ext uri="{9D8B030D-6E8A-4147-A177-3AD203B41FA5}">
                      <a16:colId xmlns:a16="http://schemas.microsoft.com/office/drawing/2014/main" val="1658737977"/>
                    </a:ext>
                  </a:extLst>
                </a:gridCol>
                <a:gridCol w="2447022">
                  <a:extLst>
                    <a:ext uri="{9D8B030D-6E8A-4147-A177-3AD203B41FA5}">
                      <a16:colId xmlns:a16="http://schemas.microsoft.com/office/drawing/2014/main" val="4290380250"/>
                    </a:ext>
                  </a:extLst>
                </a:gridCol>
                <a:gridCol w="1019593">
                  <a:extLst>
                    <a:ext uri="{9D8B030D-6E8A-4147-A177-3AD203B41FA5}">
                      <a16:colId xmlns:a16="http://schemas.microsoft.com/office/drawing/2014/main" val="2653000156"/>
                    </a:ext>
                  </a:extLst>
                </a:gridCol>
                <a:gridCol w="1627310">
                  <a:extLst>
                    <a:ext uri="{9D8B030D-6E8A-4147-A177-3AD203B41FA5}">
                      <a16:colId xmlns:a16="http://schemas.microsoft.com/office/drawing/2014/main" val="542980905"/>
                    </a:ext>
                  </a:extLst>
                </a:gridCol>
              </a:tblGrid>
              <a:tr h="496304">
                <a:tc>
                  <a:txBody>
                    <a:bodyPr/>
                    <a:lstStyle/>
                    <a:p>
                      <a:pPr algn="ctr">
                        <a:spcBef>
                          <a:spcPts val="600"/>
                        </a:spcBef>
                        <a:spcAft>
                          <a:spcPts val="0"/>
                        </a:spcAft>
                      </a:pPr>
                      <a:r>
                        <a:rPr lang="en-I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915909818"/>
                  </a:ext>
                </a:extLst>
              </a:tr>
              <a:tr h="893346">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university innovation hackathons prepared for implementation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AVMSS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Preparing implementation of an event such as hackathon implies a detailed action plan foreseeing every step in a successful realization, from the initial idea to the final product and finalized event.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Hackathons organisation guidelines, comprising an action plan.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3628652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84058864"/>
              </p:ext>
            </p:extLst>
          </p:nvPr>
        </p:nvGraphicFramePr>
        <p:xfrm>
          <a:off x="6385560" y="1657301"/>
          <a:ext cx="5485874" cy="3098373"/>
        </p:xfrm>
        <a:graphic>
          <a:graphicData uri="http://schemas.openxmlformats.org/drawingml/2006/table">
            <a:tbl>
              <a:tblPr firstRow="1" firstCol="1" lastRow="1" lastCol="1" bandRow="1" bandCol="1"/>
              <a:tblGrid>
                <a:gridCol w="929640">
                  <a:extLst>
                    <a:ext uri="{9D8B030D-6E8A-4147-A177-3AD203B41FA5}">
                      <a16:colId xmlns:a16="http://schemas.microsoft.com/office/drawing/2014/main" val="4130135196"/>
                    </a:ext>
                  </a:extLst>
                </a:gridCol>
                <a:gridCol w="4556234">
                  <a:extLst>
                    <a:ext uri="{9D8B030D-6E8A-4147-A177-3AD203B41FA5}">
                      <a16:colId xmlns:a16="http://schemas.microsoft.com/office/drawing/2014/main" val="2206716565"/>
                    </a:ext>
                  </a:extLst>
                </a:gridCol>
              </a:tblGrid>
              <a:tr h="116189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2.1) Management, teaching, adm2.8) in. &amp; technical staff improved knowledge on climate-neutral universities.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880189"/>
                  </a:ext>
                </a:extLst>
              </a:tr>
              <a:tr h="387297">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Video tutorial</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890851923"/>
                  </a:ext>
                </a:extLst>
              </a:tr>
              <a:tr h="774593">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learning about student hackathons carried out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2768727"/>
                  </a:ext>
                </a:extLst>
              </a:tr>
              <a:tr h="774593">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university innovation hackathons prepared for implementation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2085680"/>
                  </a:ext>
                </a:extLst>
              </a:tr>
            </a:tbl>
          </a:graphicData>
        </a:graphic>
      </p:graphicFrame>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7720418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027941514"/>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seminar for teaching staff on green teaching and learning classrooms and methodologies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the course of M9 a two-day virtual seminar will be </a:t>
                      </a:r>
                      <a:r>
                        <a:rPr lang="en-US" sz="12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organised</a:t>
                      </a: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for the teaching staff, on the topic of green teaching and learning classrooms and methodologies. The teaching staff will be introduced to the methodologies and practices which are aimed at exerting a powerful influence on students in regard to environmental conservation. These methodologies are applied for the purpose of developing an ethical commitment to environmental conservation in students through valuating environmental sustainability. These methodologies comprise the why and how of raising environmental awareness: how to carefully and systematically develop environmental beliefs and values and translate them into environmentally-friendly </a:t>
                      </a:r>
                      <a:r>
                        <a:rPr lang="en-US" sz="12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behaviour</a:t>
                      </a: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The stated methodologies are grounded in project-based learning and hands-on student activities. </a:t>
                      </a:r>
                    </a:p>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seminar is planned to last for 2 days (5 hours per day). It is intended for 36 participants in total, and it is expected that at least 30% will be women.</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3: Green transition in teaching, learning &amp; research</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AVMSS, co-lead: SVEHERC</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537970447"/>
              </p:ext>
            </p:extLst>
          </p:nvPr>
        </p:nvGraphicFramePr>
        <p:xfrm>
          <a:off x="1137793" y="4435019"/>
          <a:ext cx="9495790" cy="2240280"/>
        </p:xfrm>
        <a:graphic>
          <a:graphicData uri="http://schemas.openxmlformats.org/drawingml/2006/table">
            <a:tbl>
              <a:tblPr firstRow="1" firstCol="1" bandRow="1"/>
              <a:tblGrid>
                <a:gridCol w="1169670">
                  <a:extLst>
                    <a:ext uri="{9D8B030D-6E8A-4147-A177-3AD203B41FA5}">
                      <a16:colId xmlns:a16="http://schemas.microsoft.com/office/drawing/2014/main" val="660446102"/>
                    </a:ext>
                  </a:extLst>
                </a:gridCol>
                <a:gridCol w="1260475">
                  <a:extLst>
                    <a:ext uri="{9D8B030D-6E8A-4147-A177-3AD203B41FA5}">
                      <a16:colId xmlns:a16="http://schemas.microsoft.com/office/drawing/2014/main" val="810120368"/>
                    </a:ext>
                  </a:extLst>
                </a:gridCol>
                <a:gridCol w="1215390">
                  <a:extLst>
                    <a:ext uri="{9D8B030D-6E8A-4147-A177-3AD203B41FA5}">
                      <a16:colId xmlns:a16="http://schemas.microsoft.com/office/drawing/2014/main" val="440204013"/>
                    </a:ext>
                  </a:extLst>
                </a:gridCol>
                <a:gridCol w="813431">
                  <a:extLst>
                    <a:ext uri="{9D8B030D-6E8A-4147-A177-3AD203B41FA5}">
                      <a16:colId xmlns:a16="http://schemas.microsoft.com/office/drawing/2014/main" val="549986914"/>
                    </a:ext>
                  </a:extLst>
                </a:gridCol>
                <a:gridCol w="2364827">
                  <a:extLst>
                    <a:ext uri="{9D8B030D-6E8A-4147-A177-3AD203B41FA5}">
                      <a16:colId xmlns:a16="http://schemas.microsoft.com/office/drawing/2014/main" val="1333736167"/>
                    </a:ext>
                  </a:extLst>
                </a:gridCol>
                <a:gridCol w="977462">
                  <a:extLst>
                    <a:ext uri="{9D8B030D-6E8A-4147-A177-3AD203B41FA5}">
                      <a16:colId xmlns:a16="http://schemas.microsoft.com/office/drawing/2014/main" val="4192565085"/>
                    </a:ext>
                  </a:extLst>
                </a:gridCol>
                <a:gridCol w="835573">
                  <a:extLst>
                    <a:ext uri="{9D8B030D-6E8A-4147-A177-3AD203B41FA5}">
                      <a16:colId xmlns:a16="http://schemas.microsoft.com/office/drawing/2014/main" val="1579247294"/>
                    </a:ext>
                  </a:extLst>
                </a:gridCol>
                <a:gridCol w="858962">
                  <a:extLst>
                    <a:ext uri="{9D8B030D-6E8A-4147-A177-3AD203B41FA5}">
                      <a16:colId xmlns:a16="http://schemas.microsoft.com/office/drawing/2014/main" val="254319918"/>
                    </a:ext>
                  </a:extLst>
                </a:gridCol>
              </a:tblGrid>
              <a:tr h="0">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677472763"/>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034624163"/>
                  </a:ext>
                </a:extLst>
              </a:tr>
              <a:tr h="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E3.1</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facilitated by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AVMSS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intended for teaching staff to learn on green teaching and learning classrooms and methodologies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T3.1)</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(training)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Topic: methodologies applied for the purpose of developing an ethical commitment to environmental conservation in students through valuating environmental sustainability. These methodologies comprise the why and how of raising environmental awareness: how to carefully and systematically develop environmental beliefs and values and translate them into environmentally-friendly behaviour</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36</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(9 UBN, 9 SVEHERC, 9 CEPS, 9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504117252"/>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2632633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266609314"/>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video tutorial for teachers on the creation of environmentally friendly teaching forms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After the first day of seminar, the WP3 team led by SUA and AVMSS staff will start creating video tutorial for teachers on the creation of environmentally friendly teaching form. The video tutorials will be audio-visual instructions on key methods and techniques applied to create environmentally friendly teaching forms. All materials will be in English, and the videos will have subtitles in Bosnian and Montenegrin languages. The videos will be available at project website and partner HEIs websites.</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3: Green transition in teaching, learning &amp; research</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AVMSS, co-lead: SVEHERC</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5995663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462725330"/>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800" kern="1200" dirty="0" smtClean="0">
                          <a:solidFill>
                            <a:schemeClr val="tx1"/>
                          </a:solidFill>
                          <a:effectLst/>
                          <a:latin typeface="+mn-lt"/>
                          <a:ea typeface="+mn-ea"/>
                          <a:cs typeface="+mn-cs"/>
                        </a:rPr>
                        <a:t>Study visit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study visit will be organized and hosted by AVMSS from Serbia, and assisted by SUA from Slovakia. Sixteen staff members will learn on-site about green teaching and learning classrooms and methodologies. The host AVMSS is a higher education institution whose strength is development of teaching and learning methodologies based on project approach and integrative learning which are in this case pivotal for embracing green practices.</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will take place in M? and it will gather 16 participants (4 per target partner university). It is expected that 30% of participants will be women.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3: Green transition in teaching, learning &amp; research</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AVMSS, co-lead: SVEHERC</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4226153813"/>
              </p:ext>
            </p:extLst>
          </p:nvPr>
        </p:nvGraphicFramePr>
        <p:xfrm>
          <a:off x="1137793" y="4501038"/>
          <a:ext cx="9495790" cy="2255520"/>
        </p:xfrm>
        <a:graphic>
          <a:graphicData uri="http://schemas.openxmlformats.org/drawingml/2006/table">
            <a:tbl>
              <a:tblPr firstRow="1" firstCol="1" bandRow="1"/>
              <a:tblGrid>
                <a:gridCol w="1169670">
                  <a:extLst>
                    <a:ext uri="{9D8B030D-6E8A-4147-A177-3AD203B41FA5}">
                      <a16:colId xmlns:a16="http://schemas.microsoft.com/office/drawing/2014/main" val="331280543"/>
                    </a:ext>
                  </a:extLst>
                </a:gridCol>
                <a:gridCol w="1260475">
                  <a:extLst>
                    <a:ext uri="{9D8B030D-6E8A-4147-A177-3AD203B41FA5}">
                      <a16:colId xmlns:a16="http://schemas.microsoft.com/office/drawing/2014/main" val="2867120978"/>
                    </a:ext>
                  </a:extLst>
                </a:gridCol>
                <a:gridCol w="1215390">
                  <a:extLst>
                    <a:ext uri="{9D8B030D-6E8A-4147-A177-3AD203B41FA5}">
                      <a16:colId xmlns:a16="http://schemas.microsoft.com/office/drawing/2014/main" val="658956599"/>
                    </a:ext>
                  </a:extLst>
                </a:gridCol>
                <a:gridCol w="1215390">
                  <a:extLst>
                    <a:ext uri="{9D8B030D-6E8A-4147-A177-3AD203B41FA5}">
                      <a16:colId xmlns:a16="http://schemas.microsoft.com/office/drawing/2014/main" val="3862789887"/>
                    </a:ext>
                  </a:extLst>
                </a:gridCol>
                <a:gridCol w="1215390">
                  <a:extLst>
                    <a:ext uri="{9D8B030D-6E8A-4147-A177-3AD203B41FA5}">
                      <a16:colId xmlns:a16="http://schemas.microsoft.com/office/drawing/2014/main" val="3196120508"/>
                    </a:ext>
                  </a:extLst>
                </a:gridCol>
                <a:gridCol w="899795">
                  <a:extLst>
                    <a:ext uri="{9D8B030D-6E8A-4147-A177-3AD203B41FA5}">
                      <a16:colId xmlns:a16="http://schemas.microsoft.com/office/drawing/2014/main" val="1721353226"/>
                    </a:ext>
                  </a:extLst>
                </a:gridCol>
                <a:gridCol w="1259840">
                  <a:extLst>
                    <a:ext uri="{9D8B030D-6E8A-4147-A177-3AD203B41FA5}">
                      <a16:colId xmlns:a16="http://schemas.microsoft.com/office/drawing/2014/main" val="593835978"/>
                    </a:ext>
                  </a:extLst>
                </a:gridCol>
                <a:gridCol w="1259840">
                  <a:extLst>
                    <a:ext uri="{9D8B030D-6E8A-4147-A177-3AD203B41FA5}">
                      <a16:colId xmlns:a16="http://schemas.microsoft.com/office/drawing/2014/main" val="3882357267"/>
                    </a:ext>
                  </a:extLst>
                </a:gridCol>
              </a:tblGrid>
              <a:tr h="0">
                <a:tc rowSpan="2">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7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406317973"/>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7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245452245"/>
                  </a:ext>
                </a:extLst>
              </a:tr>
              <a:tr h="0">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E3.2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facilitated by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AVMSS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and study visit intended for teaching staff to learn about green teaching and learning methodologies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T3.3)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&amp; workshop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and study visit are organised to enable staff members learn on-site about green teaching and learning classrooms and methodologies based on project approach and integrative learning which are in the core of events such as hackathons that are to be organised later in the project.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Kruševac, RS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12</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UBN, 3 SVEHERC, 3 CEPS, 3 AUB)</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70590997"/>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475462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Partners</a:t>
            </a:r>
            <a:endParaRPr lang="en-GB" sz="2400" b="1" dirty="0">
              <a:solidFill>
                <a:srgbClr val="C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962660048"/>
              </p:ext>
            </p:extLst>
          </p:nvPr>
        </p:nvGraphicFramePr>
        <p:xfrm>
          <a:off x="2087880" y="1188715"/>
          <a:ext cx="8427720" cy="4251960"/>
        </p:xfrm>
        <a:graphic>
          <a:graphicData uri="http://schemas.openxmlformats.org/drawingml/2006/table">
            <a:tbl>
              <a:tblPr/>
              <a:tblGrid>
                <a:gridCol w="2838126">
                  <a:extLst>
                    <a:ext uri="{9D8B030D-6E8A-4147-A177-3AD203B41FA5}">
                      <a16:colId xmlns:a16="http://schemas.microsoft.com/office/drawing/2014/main" val="4223180663"/>
                    </a:ext>
                  </a:extLst>
                </a:gridCol>
                <a:gridCol w="1234911">
                  <a:extLst>
                    <a:ext uri="{9D8B030D-6E8A-4147-A177-3AD203B41FA5}">
                      <a16:colId xmlns:a16="http://schemas.microsoft.com/office/drawing/2014/main" val="2844593481"/>
                    </a:ext>
                  </a:extLst>
                </a:gridCol>
                <a:gridCol w="4354683">
                  <a:extLst>
                    <a:ext uri="{9D8B030D-6E8A-4147-A177-3AD203B41FA5}">
                      <a16:colId xmlns:a16="http://schemas.microsoft.com/office/drawing/2014/main" val="495431341"/>
                    </a:ext>
                  </a:extLst>
                </a:gridCol>
              </a:tblGrid>
              <a:tr h="472440">
                <a:tc rowSpan="3">
                  <a:txBody>
                    <a:bodyPr/>
                    <a:lstStyle/>
                    <a:p>
                      <a:pPr algn="l" fontAlgn="ctr"/>
                      <a:r>
                        <a:rPr lang="en-GB" sz="1800" b="0" i="0" u="none" strike="noStrike" dirty="0">
                          <a:solidFill>
                            <a:srgbClr val="000000"/>
                          </a:solidFill>
                          <a:effectLst/>
                          <a:latin typeface="Calibri" panose="020F0502020204030204" pitchFamily="34" charset="0"/>
                        </a:rPr>
                        <a:t>Bosnia and Herzegovina</a:t>
                      </a:r>
                    </a:p>
                  </a:txBody>
                  <a:tcPr marL="7620" marR="7620" marT="7620" marB="0" anchor="ctr">
                    <a:lnL>
                      <a:noFill/>
                    </a:lnL>
                    <a:lnR>
                      <a:noFill/>
                    </a:lnR>
                    <a:lnT>
                      <a:noFill/>
                    </a:lnT>
                    <a:lnB>
                      <a:noFill/>
                    </a:lnB>
                    <a:solidFill>
                      <a:srgbClr val="FCE4D6"/>
                    </a:solidFill>
                  </a:tcPr>
                </a:tc>
                <a:tc>
                  <a:txBody>
                    <a:bodyPr/>
                    <a:lstStyle/>
                    <a:p>
                      <a:pPr algn="l" fontAlgn="ctr"/>
                      <a:r>
                        <a:rPr lang="en-GB" sz="1800" b="0" i="0" u="none" strike="noStrike">
                          <a:solidFill>
                            <a:srgbClr val="000000"/>
                          </a:solidFill>
                          <a:effectLst/>
                          <a:latin typeface="Calibri" panose="020F0502020204030204" pitchFamily="34" charset="0"/>
                        </a:rPr>
                        <a:t>BE 001</a:t>
                      </a:r>
                    </a:p>
                  </a:txBody>
                  <a:tcPr marL="7620" marR="7620" marT="7620" marB="0" anchor="ctr">
                    <a:lnL>
                      <a:noFill/>
                    </a:lnL>
                    <a:lnR>
                      <a:noFill/>
                    </a:lnR>
                    <a:lnT>
                      <a:noFill/>
                    </a:lnT>
                    <a:lnB>
                      <a:noFill/>
                    </a:lnB>
                    <a:solidFill>
                      <a:srgbClr val="FCE4D6"/>
                    </a:solidFill>
                  </a:tcPr>
                </a:tc>
                <a:tc>
                  <a:txBody>
                    <a:bodyPr/>
                    <a:lstStyle/>
                    <a:p>
                      <a:pPr algn="l" fontAlgn="ctr"/>
                      <a:r>
                        <a:rPr lang="en-GB" sz="1800" b="0" i="0" u="none" strike="noStrike" dirty="0">
                          <a:solidFill>
                            <a:srgbClr val="000000"/>
                          </a:solidFill>
                          <a:effectLst/>
                          <a:latin typeface="Calibri" panose="020F0502020204030204" pitchFamily="34" charset="0"/>
                        </a:rPr>
                        <a:t>University of </a:t>
                      </a:r>
                      <a:r>
                        <a:rPr lang="en-GB" sz="1800" b="0" i="0" u="none" strike="noStrike" dirty="0" err="1" smtClean="0">
                          <a:solidFill>
                            <a:srgbClr val="000000"/>
                          </a:solidFill>
                          <a:effectLst/>
                          <a:latin typeface="Calibri" panose="020F0502020204030204" pitchFamily="34" charset="0"/>
                        </a:rPr>
                        <a:t>Bijeljina</a:t>
                      </a:r>
                      <a:r>
                        <a:rPr lang="sr-Latn-BA" sz="1800" b="0" i="0" u="none" strike="noStrike" dirty="0" smtClean="0">
                          <a:solidFill>
                            <a:srgbClr val="000000"/>
                          </a:solidFill>
                          <a:effectLst/>
                          <a:latin typeface="Calibri" panose="020F0502020204030204" pitchFamily="34" charset="0"/>
                        </a:rPr>
                        <a:t> - COORDINATOR</a:t>
                      </a:r>
                      <a:endParaRPr lang="en-GB" sz="1800" b="0" i="0" u="none" strike="noStrike" dirty="0">
                        <a:solidFill>
                          <a:srgbClr val="000000"/>
                        </a:solidFill>
                        <a:effectLst/>
                        <a:latin typeface="Calibri" panose="020F0502020204030204" pitchFamily="34" charset="0"/>
                      </a:endParaRPr>
                    </a:p>
                  </a:txBody>
                  <a:tcPr marL="7620" marR="7620" marT="7620" marB="0" anchor="ctr">
                    <a:lnL>
                      <a:noFill/>
                    </a:lnL>
                    <a:lnR>
                      <a:noFill/>
                    </a:lnR>
                    <a:lnT>
                      <a:noFill/>
                    </a:lnT>
                    <a:lnB>
                      <a:noFill/>
                    </a:lnB>
                    <a:solidFill>
                      <a:srgbClr val="FCE4D6"/>
                    </a:solidFill>
                  </a:tcPr>
                </a:tc>
                <a:extLst>
                  <a:ext uri="{0D108BD9-81ED-4DB2-BD59-A6C34878D82A}">
                    <a16:rowId xmlns:a16="http://schemas.microsoft.com/office/drawing/2014/main" val="4100121924"/>
                  </a:ext>
                </a:extLst>
              </a:tr>
              <a:tr h="472440">
                <a:tc vMerge="1">
                  <a:txBody>
                    <a:bodyPr/>
                    <a:lstStyle/>
                    <a:p>
                      <a:endParaRPr lang="en-GB"/>
                    </a:p>
                  </a:txBody>
                  <a:tcPr/>
                </a:tc>
                <a:tc>
                  <a:txBody>
                    <a:bodyPr/>
                    <a:lstStyle/>
                    <a:p>
                      <a:pPr algn="l" fontAlgn="ctr"/>
                      <a:r>
                        <a:rPr lang="en-GB" sz="1800" b="0" i="0" u="none" strike="noStrike">
                          <a:solidFill>
                            <a:srgbClr val="000000"/>
                          </a:solidFill>
                          <a:effectLst/>
                          <a:latin typeface="Calibri" panose="020F0502020204030204" pitchFamily="34" charset="0"/>
                        </a:rPr>
                        <a:t>BE 002</a:t>
                      </a:r>
                    </a:p>
                  </a:txBody>
                  <a:tcPr marL="7620" marR="7620" marT="7620" marB="0" anchor="ctr">
                    <a:lnL>
                      <a:noFill/>
                    </a:lnL>
                    <a:lnR>
                      <a:noFill/>
                    </a:lnR>
                    <a:lnT>
                      <a:noFill/>
                    </a:lnT>
                    <a:lnB>
                      <a:noFill/>
                    </a:lnB>
                    <a:solidFill>
                      <a:srgbClr val="FCE4D6"/>
                    </a:solidFill>
                  </a:tcPr>
                </a:tc>
                <a:tc>
                  <a:txBody>
                    <a:bodyPr/>
                    <a:lstStyle/>
                    <a:p>
                      <a:pPr algn="l" fontAlgn="ctr"/>
                      <a:r>
                        <a:rPr lang="en-GB" sz="1800" b="0" i="0" u="none" strike="noStrike">
                          <a:solidFill>
                            <a:srgbClr val="000000"/>
                          </a:solidFill>
                          <a:effectLst/>
                          <a:latin typeface="Calibri" panose="020F0502020204030204" pitchFamily="34" charset="0"/>
                        </a:rPr>
                        <a:t>University Herzegovina</a:t>
                      </a:r>
                    </a:p>
                  </a:txBody>
                  <a:tcPr marL="7620" marR="7620" marT="7620" marB="0" anchor="ctr">
                    <a:lnL>
                      <a:noFill/>
                    </a:lnL>
                    <a:lnR>
                      <a:noFill/>
                    </a:lnR>
                    <a:lnT>
                      <a:noFill/>
                    </a:lnT>
                    <a:lnB>
                      <a:noFill/>
                    </a:lnB>
                    <a:solidFill>
                      <a:srgbClr val="FCE4D6"/>
                    </a:solidFill>
                  </a:tcPr>
                </a:tc>
                <a:extLst>
                  <a:ext uri="{0D108BD9-81ED-4DB2-BD59-A6C34878D82A}">
                    <a16:rowId xmlns:a16="http://schemas.microsoft.com/office/drawing/2014/main" val="534248201"/>
                  </a:ext>
                </a:extLst>
              </a:tr>
              <a:tr h="472440">
                <a:tc vMerge="1">
                  <a:txBody>
                    <a:bodyPr/>
                    <a:lstStyle/>
                    <a:p>
                      <a:endParaRPr lang="en-GB"/>
                    </a:p>
                  </a:txBody>
                  <a:tcPr/>
                </a:tc>
                <a:tc>
                  <a:txBody>
                    <a:bodyPr/>
                    <a:lstStyle/>
                    <a:p>
                      <a:pPr algn="l" fontAlgn="ctr"/>
                      <a:r>
                        <a:rPr lang="en-GB" sz="1800" b="0" i="0" u="none" strike="noStrike">
                          <a:solidFill>
                            <a:srgbClr val="000000"/>
                          </a:solidFill>
                          <a:effectLst/>
                          <a:latin typeface="Calibri" panose="020F0502020204030204" pitchFamily="34" charset="0"/>
                        </a:rPr>
                        <a:t>BE 003</a:t>
                      </a:r>
                    </a:p>
                  </a:txBody>
                  <a:tcPr marL="7620" marR="7620" marT="7620" marB="0" anchor="ctr">
                    <a:lnL>
                      <a:noFill/>
                    </a:lnL>
                    <a:lnR>
                      <a:noFill/>
                    </a:lnR>
                    <a:lnT>
                      <a:noFill/>
                    </a:lnT>
                    <a:lnB>
                      <a:noFill/>
                    </a:lnB>
                    <a:solidFill>
                      <a:srgbClr val="FCE4D6"/>
                    </a:solidFill>
                  </a:tcPr>
                </a:tc>
                <a:tc>
                  <a:txBody>
                    <a:bodyPr/>
                    <a:lstStyle/>
                    <a:p>
                      <a:pPr algn="l" fontAlgn="ctr"/>
                      <a:r>
                        <a:rPr lang="en-GB" sz="1800" b="0" i="0" u="none" strike="noStrike">
                          <a:solidFill>
                            <a:srgbClr val="000000"/>
                          </a:solidFill>
                          <a:effectLst/>
                          <a:latin typeface="Calibri" panose="020F0502020204030204" pitchFamily="34" charset="0"/>
                        </a:rPr>
                        <a:t>University College CEPS Kiseljak</a:t>
                      </a:r>
                    </a:p>
                  </a:txBody>
                  <a:tcPr marL="7620" marR="7620" marT="7620" marB="0" anchor="ctr">
                    <a:lnL>
                      <a:noFill/>
                    </a:lnL>
                    <a:lnR>
                      <a:noFill/>
                    </a:lnR>
                    <a:lnT>
                      <a:noFill/>
                    </a:lnT>
                    <a:lnB>
                      <a:noFill/>
                    </a:lnB>
                    <a:solidFill>
                      <a:srgbClr val="FCE4D6"/>
                    </a:solidFill>
                  </a:tcPr>
                </a:tc>
                <a:extLst>
                  <a:ext uri="{0D108BD9-81ED-4DB2-BD59-A6C34878D82A}">
                    <a16:rowId xmlns:a16="http://schemas.microsoft.com/office/drawing/2014/main" val="3893221155"/>
                  </a:ext>
                </a:extLst>
              </a:tr>
              <a:tr h="472440">
                <a:tc rowSpan="2">
                  <a:txBody>
                    <a:bodyPr/>
                    <a:lstStyle/>
                    <a:p>
                      <a:pPr algn="l" fontAlgn="ctr"/>
                      <a:r>
                        <a:rPr lang="en-GB" sz="1800" b="0" i="0" u="none" strike="noStrike">
                          <a:solidFill>
                            <a:srgbClr val="000000"/>
                          </a:solidFill>
                          <a:effectLst/>
                          <a:latin typeface="Calibri" panose="020F0502020204030204" pitchFamily="34" charset="0"/>
                        </a:rPr>
                        <a:t>Montenegro</a:t>
                      </a:r>
                    </a:p>
                  </a:txBody>
                  <a:tcPr marL="7620" marR="7620" marT="7620" marB="0" anchor="ctr">
                    <a:lnL>
                      <a:noFill/>
                    </a:lnL>
                    <a:lnR>
                      <a:noFill/>
                    </a:lnR>
                    <a:lnT>
                      <a:noFill/>
                    </a:lnT>
                    <a:lnB>
                      <a:noFill/>
                    </a:lnB>
                    <a:solidFill>
                      <a:srgbClr val="DDEBF7"/>
                    </a:solidFill>
                  </a:tcPr>
                </a:tc>
                <a:tc>
                  <a:txBody>
                    <a:bodyPr/>
                    <a:lstStyle/>
                    <a:p>
                      <a:pPr algn="l" fontAlgn="ctr"/>
                      <a:r>
                        <a:rPr lang="en-GB" sz="1800" b="0" i="0" u="none" strike="noStrike">
                          <a:solidFill>
                            <a:srgbClr val="000000"/>
                          </a:solidFill>
                          <a:effectLst/>
                          <a:latin typeface="Calibri" panose="020F0502020204030204" pitchFamily="34" charset="0"/>
                        </a:rPr>
                        <a:t>BE 004</a:t>
                      </a:r>
                    </a:p>
                  </a:txBody>
                  <a:tcPr marL="7620" marR="7620" marT="7620" marB="0" anchor="ctr">
                    <a:lnL>
                      <a:noFill/>
                    </a:lnL>
                    <a:lnR>
                      <a:noFill/>
                    </a:lnR>
                    <a:lnT>
                      <a:noFill/>
                    </a:lnT>
                    <a:lnB>
                      <a:noFill/>
                    </a:lnB>
                    <a:solidFill>
                      <a:srgbClr val="DDEBF7"/>
                    </a:solidFill>
                  </a:tcPr>
                </a:tc>
                <a:tc>
                  <a:txBody>
                    <a:bodyPr/>
                    <a:lstStyle/>
                    <a:p>
                      <a:pPr algn="l" fontAlgn="ctr"/>
                      <a:r>
                        <a:rPr lang="en-GB" sz="1800" b="0" i="0" u="none" strike="noStrike">
                          <a:solidFill>
                            <a:srgbClr val="000000"/>
                          </a:solidFill>
                          <a:effectLst/>
                          <a:latin typeface="Calibri" panose="020F0502020204030204" pitchFamily="34" charset="0"/>
                        </a:rPr>
                        <a:t>Adriatic University Bar</a:t>
                      </a:r>
                    </a:p>
                  </a:txBody>
                  <a:tcPr marL="7620" marR="7620" marT="7620" marB="0" anchor="ctr">
                    <a:lnL>
                      <a:noFill/>
                    </a:lnL>
                    <a:lnR>
                      <a:noFill/>
                    </a:lnR>
                    <a:lnT>
                      <a:noFill/>
                    </a:lnT>
                    <a:lnB>
                      <a:noFill/>
                    </a:lnB>
                    <a:solidFill>
                      <a:srgbClr val="DDEBF7"/>
                    </a:solidFill>
                  </a:tcPr>
                </a:tc>
                <a:extLst>
                  <a:ext uri="{0D108BD9-81ED-4DB2-BD59-A6C34878D82A}">
                    <a16:rowId xmlns:a16="http://schemas.microsoft.com/office/drawing/2014/main" val="191402491"/>
                  </a:ext>
                </a:extLst>
              </a:tr>
              <a:tr h="472440">
                <a:tc vMerge="1">
                  <a:txBody>
                    <a:bodyPr/>
                    <a:lstStyle/>
                    <a:p>
                      <a:endParaRPr lang="en-GB"/>
                    </a:p>
                  </a:txBody>
                  <a:tcPr/>
                </a:tc>
                <a:tc>
                  <a:txBody>
                    <a:bodyPr/>
                    <a:lstStyle/>
                    <a:p>
                      <a:pPr algn="l" fontAlgn="ctr"/>
                      <a:r>
                        <a:rPr lang="en-GB" sz="1800" b="0" i="0" u="none" strike="noStrike">
                          <a:solidFill>
                            <a:srgbClr val="000000"/>
                          </a:solidFill>
                          <a:effectLst/>
                          <a:latin typeface="Calibri" panose="020F0502020204030204" pitchFamily="34" charset="0"/>
                        </a:rPr>
                        <a:t>BE 008</a:t>
                      </a:r>
                    </a:p>
                  </a:txBody>
                  <a:tcPr marL="7620" marR="7620" marT="7620" marB="0" anchor="ctr">
                    <a:lnL>
                      <a:noFill/>
                    </a:lnL>
                    <a:lnR>
                      <a:noFill/>
                    </a:lnR>
                    <a:lnT>
                      <a:noFill/>
                    </a:lnT>
                    <a:lnB>
                      <a:noFill/>
                    </a:lnB>
                    <a:solidFill>
                      <a:srgbClr val="DDEBF7"/>
                    </a:solidFill>
                  </a:tcPr>
                </a:tc>
                <a:tc>
                  <a:txBody>
                    <a:bodyPr/>
                    <a:lstStyle/>
                    <a:p>
                      <a:pPr algn="l" fontAlgn="ctr"/>
                      <a:r>
                        <a:rPr lang="en-GB" sz="1800" b="0" i="0" u="none" strike="noStrike">
                          <a:solidFill>
                            <a:srgbClr val="000000"/>
                          </a:solidFill>
                          <a:effectLst/>
                          <a:latin typeface="Calibri" panose="020F0502020204030204" pitchFamily="34" charset="0"/>
                        </a:rPr>
                        <a:t>Socioekonomski centar Crne Gore</a:t>
                      </a:r>
                    </a:p>
                  </a:txBody>
                  <a:tcPr marL="7620" marR="7620" marT="7620" marB="0" anchor="ctr">
                    <a:lnL>
                      <a:noFill/>
                    </a:lnL>
                    <a:lnR>
                      <a:noFill/>
                    </a:lnR>
                    <a:lnT>
                      <a:noFill/>
                    </a:lnT>
                    <a:lnB>
                      <a:noFill/>
                    </a:lnB>
                    <a:solidFill>
                      <a:srgbClr val="DDEBF7"/>
                    </a:solidFill>
                  </a:tcPr>
                </a:tc>
                <a:extLst>
                  <a:ext uri="{0D108BD9-81ED-4DB2-BD59-A6C34878D82A}">
                    <a16:rowId xmlns:a16="http://schemas.microsoft.com/office/drawing/2014/main" val="673733159"/>
                  </a:ext>
                </a:extLst>
              </a:tr>
              <a:tr h="944880">
                <a:tc>
                  <a:txBody>
                    <a:bodyPr/>
                    <a:lstStyle/>
                    <a:p>
                      <a:pPr algn="l" fontAlgn="ctr"/>
                      <a:r>
                        <a:rPr lang="en-GB" sz="1800" b="0" i="0" u="none" strike="noStrike">
                          <a:solidFill>
                            <a:srgbClr val="000000"/>
                          </a:solidFill>
                          <a:effectLst/>
                          <a:latin typeface="Calibri" panose="020F0502020204030204" pitchFamily="34" charset="0"/>
                        </a:rPr>
                        <a:t>Serbia</a:t>
                      </a:r>
                    </a:p>
                  </a:txBody>
                  <a:tcPr marL="7620" marR="7620" marT="7620" marB="0" anchor="ctr">
                    <a:lnL>
                      <a:noFill/>
                    </a:lnL>
                    <a:lnR>
                      <a:noFill/>
                    </a:lnR>
                    <a:lnT>
                      <a:noFill/>
                    </a:lnT>
                    <a:lnB>
                      <a:noFill/>
                    </a:lnB>
                    <a:solidFill>
                      <a:srgbClr val="E2EFDA"/>
                    </a:solidFill>
                  </a:tcPr>
                </a:tc>
                <a:tc>
                  <a:txBody>
                    <a:bodyPr/>
                    <a:lstStyle/>
                    <a:p>
                      <a:pPr algn="l" fontAlgn="ctr"/>
                      <a:r>
                        <a:rPr lang="en-GB" sz="1800" b="0" i="0" u="none" strike="noStrike">
                          <a:solidFill>
                            <a:srgbClr val="000000"/>
                          </a:solidFill>
                          <a:effectLst/>
                          <a:latin typeface="Calibri" panose="020F0502020204030204" pitchFamily="34" charset="0"/>
                        </a:rPr>
                        <a:t>BE 005</a:t>
                      </a:r>
                    </a:p>
                  </a:txBody>
                  <a:tcPr marL="7620" marR="7620" marT="7620" marB="0" anchor="ctr">
                    <a:lnL>
                      <a:noFill/>
                    </a:lnL>
                    <a:lnR>
                      <a:noFill/>
                    </a:lnR>
                    <a:lnT>
                      <a:noFill/>
                    </a:lnT>
                    <a:lnB>
                      <a:noFill/>
                    </a:lnB>
                    <a:solidFill>
                      <a:srgbClr val="E2EFDA"/>
                    </a:solidFill>
                  </a:tcPr>
                </a:tc>
                <a:tc>
                  <a:txBody>
                    <a:bodyPr/>
                    <a:lstStyle/>
                    <a:p>
                      <a:pPr algn="l" fontAlgn="ctr"/>
                      <a:r>
                        <a:rPr lang="en-US" sz="1800" b="0" i="0" u="none" strike="noStrike">
                          <a:solidFill>
                            <a:srgbClr val="000000"/>
                          </a:solidFill>
                          <a:effectLst/>
                          <a:latin typeface="Calibri" panose="020F0502020204030204" pitchFamily="34" charset="0"/>
                        </a:rPr>
                        <a:t>Academy of applied preschool teaching and health studies</a:t>
                      </a:r>
                    </a:p>
                  </a:txBody>
                  <a:tcPr marL="7620" marR="7620" marT="7620" marB="0" anchor="ctr">
                    <a:lnL>
                      <a:noFill/>
                    </a:lnL>
                    <a:lnR>
                      <a:noFill/>
                    </a:lnR>
                    <a:lnT>
                      <a:noFill/>
                    </a:lnT>
                    <a:lnB>
                      <a:noFill/>
                    </a:lnB>
                    <a:solidFill>
                      <a:srgbClr val="E2EFDA"/>
                    </a:solidFill>
                  </a:tcPr>
                </a:tc>
                <a:extLst>
                  <a:ext uri="{0D108BD9-81ED-4DB2-BD59-A6C34878D82A}">
                    <a16:rowId xmlns:a16="http://schemas.microsoft.com/office/drawing/2014/main" val="1529364559"/>
                  </a:ext>
                </a:extLst>
              </a:tr>
              <a:tr h="472440">
                <a:tc>
                  <a:txBody>
                    <a:bodyPr/>
                    <a:lstStyle/>
                    <a:p>
                      <a:pPr algn="l" fontAlgn="ctr"/>
                      <a:r>
                        <a:rPr lang="en-GB" sz="1800" b="0" i="0" u="none" strike="noStrike">
                          <a:solidFill>
                            <a:srgbClr val="000000"/>
                          </a:solidFill>
                          <a:effectLst/>
                          <a:latin typeface="Calibri" panose="020F0502020204030204" pitchFamily="34" charset="0"/>
                        </a:rPr>
                        <a:t>Germany</a:t>
                      </a:r>
                    </a:p>
                  </a:txBody>
                  <a:tcPr marL="7620" marR="7620" marT="7620" marB="0" anchor="ctr">
                    <a:lnL>
                      <a:noFill/>
                    </a:lnL>
                    <a:lnR>
                      <a:noFill/>
                    </a:lnR>
                    <a:lnT>
                      <a:noFill/>
                    </a:lnT>
                    <a:lnB>
                      <a:noFill/>
                    </a:lnB>
                    <a:solidFill>
                      <a:srgbClr val="D0CECE"/>
                    </a:solidFill>
                  </a:tcPr>
                </a:tc>
                <a:tc>
                  <a:txBody>
                    <a:bodyPr/>
                    <a:lstStyle/>
                    <a:p>
                      <a:pPr algn="l" fontAlgn="ctr"/>
                      <a:r>
                        <a:rPr lang="en-GB" sz="1800" b="0" i="0" u="none" strike="noStrike">
                          <a:solidFill>
                            <a:srgbClr val="000000"/>
                          </a:solidFill>
                          <a:effectLst/>
                          <a:latin typeface="Calibri" panose="020F0502020204030204" pitchFamily="34" charset="0"/>
                        </a:rPr>
                        <a:t>BE 006</a:t>
                      </a:r>
                    </a:p>
                  </a:txBody>
                  <a:tcPr marL="7620" marR="7620" marT="7620" marB="0" anchor="ctr">
                    <a:lnL>
                      <a:noFill/>
                    </a:lnL>
                    <a:lnR>
                      <a:noFill/>
                    </a:lnR>
                    <a:lnT>
                      <a:noFill/>
                    </a:lnT>
                    <a:lnB>
                      <a:noFill/>
                    </a:lnB>
                    <a:solidFill>
                      <a:srgbClr val="D0CECE"/>
                    </a:solidFill>
                  </a:tcPr>
                </a:tc>
                <a:tc>
                  <a:txBody>
                    <a:bodyPr/>
                    <a:lstStyle/>
                    <a:p>
                      <a:pPr algn="l" fontAlgn="ctr"/>
                      <a:r>
                        <a:rPr lang="en-GB" sz="1800" b="0" i="0" u="none" strike="noStrike" dirty="0" err="1" smtClean="0">
                          <a:solidFill>
                            <a:srgbClr val="000000"/>
                          </a:solidFill>
                          <a:effectLst/>
                          <a:latin typeface="Calibri" panose="020F0502020204030204" pitchFamily="34" charset="0"/>
                        </a:rPr>
                        <a:t>Hochschule</a:t>
                      </a:r>
                      <a:r>
                        <a:rPr lang="en-GB" sz="1800" b="0" i="0" u="none" strike="noStrike" dirty="0" smtClean="0">
                          <a:solidFill>
                            <a:srgbClr val="000000"/>
                          </a:solidFill>
                          <a:effectLst/>
                          <a:latin typeface="Calibri" panose="020F0502020204030204" pitchFamily="34" charset="0"/>
                        </a:rPr>
                        <a:t> </a:t>
                      </a:r>
                      <a:r>
                        <a:rPr lang="en-GB" sz="1800" b="0" i="0" u="none" strike="noStrike" dirty="0" err="1" smtClean="0">
                          <a:solidFill>
                            <a:srgbClr val="000000"/>
                          </a:solidFill>
                          <a:effectLst/>
                          <a:latin typeface="Calibri" panose="020F0502020204030204" pitchFamily="34" charset="0"/>
                        </a:rPr>
                        <a:t>Weihenstephan-Triesdorf</a:t>
                      </a:r>
                      <a:endParaRPr lang="en-GB" sz="1800" b="0" i="0" u="none" strike="noStrike" dirty="0">
                        <a:solidFill>
                          <a:srgbClr val="000000"/>
                        </a:solidFill>
                        <a:effectLst/>
                        <a:latin typeface="Calibri" panose="020F0502020204030204" pitchFamily="34" charset="0"/>
                      </a:endParaRPr>
                    </a:p>
                  </a:txBody>
                  <a:tcPr marL="7620" marR="7620" marT="7620" marB="0" anchor="ctr">
                    <a:lnL>
                      <a:noFill/>
                    </a:lnL>
                    <a:lnR>
                      <a:noFill/>
                    </a:lnR>
                    <a:lnT>
                      <a:noFill/>
                    </a:lnT>
                    <a:lnB>
                      <a:noFill/>
                    </a:lnB>
                    <a:solidFill>
                      <a:srgbClr val="D0CECE"/>
                    </a:solidFill>
                  </a:tcPr>
                </a:tc>
                <a:extLst>
                  <a:ext uri="{0D108BD9-81ED-4DB2-BD59-A6C34878D82A}">
                    <a16:rowId xmlns:a16="http://schemas.microsoft.com/office/drawing/2014/main" val="526217081"/>
                  </a:ext>
                </a:extLst>
              </a:tr>
              <a:tr h="472440">
                <a:tc>
                  <a:txBody>
                    <a:bodyPr/>
                    <a:lstStyle/>
                    <a:p>
                      <a:pPr algn="l" fontAlgn="ctr"/>
                      <a:r>
                        <a:rPr lang="en-GB" sz="1800" b="0" i="0" u="none" strike="noStrike">
                          <a:solidFill>
                            <a:srgbClr val="000000"/>
                          </a:solidFill>
                          <a:effectLst/>
                          <a:latin typeface="Calibri" panose="020F0502020204030204" pitchFamily="34" charset="0"/>
                        </a:rPr>
                        <a:t>Slovakia</a:t>
                      </a:r>
                    </a:p>
                  </a:txBody>
                  <a:tcPr marL="7620" marR="7620" marT="7620" marB="0" anchor="ctr">
                    <a:lnL>
                      <a:noFill/>
                    </a:lnL>
                    <a:lnR>
                      <a:noFill/>
                    </a:lnR>
                    <a:lnT>
                      <a:noFill/>
                    </a:lnT>
                    <a:lnB>
                      <a:noFill/>
                    </a:lnB>
                    <a:solidFill>
                      <a:srgbClr val="FFF2CC"/>
                    </a:solidFill>
                  </a:tcPr>
                </a:tc>
                <a:tc>
                  <a:txBody>
                    <a:bodyPr/>
                    <a:lstStyle/>
                    <a:p>
                      <a:pPr algn="l" fontAlgn="ctr"/>
                      <a:r>
                        <a:rPr lang="en-GB" sz="1800" b="0" i="0" u="none" strike="noStrike">
                          <a:solidFill>
                            <a:srgbClr val="000000"/>
                          </a:solidFill>
                          <a:effectLst/>
                          <a:latin typeface="Calibri" panose="020F0502020204030204" pitchFamily="34" charset="0"/>
                        </a:rPr>
                        <a:t>BE 007</a:t>
                      </a:r>
                    </a:p>
                  </a:txBody>
                  <a:tcPr marL="7620" marR="7620" marT="7620" marB="0" anchor="ctr">
                    <a:lnL>
                      <a:noFill/>
                    </a:lnL>
                    <a:lnR>
                      <a:noFill/>
                    </a:lnR>
                    <a:lnT>
                      <a:noFill/>
                    </a:lnT>
                    <a:lnB>
                      <a:noFill/>
                    </a:lnB>
                    <a:solidFill>
                      <a:srgbClr val="FFF2CC"/>
                    </a:solidFill>
                  </a:tcPr>
                </a:tc>
                <a:tc>
                  <a:txBody>
                    <a:bodyPr/>
                    <a:lstStyle/>
                    <a:p>
                      <a:pPr algn="l" fontAlgn="ctr"/>
                      <a:r>
                        <a:rPr lang="en-US" sz="1800" b="0" i="0" u="none" strike="noStrike" dirty="0">
                          <a:solidFill>
                            <a:srgbClr val="000000"/>
                          </a:solidFill>
                          <a:effectLst/>
                          <a:latin typeface="Calibri" panose="020F0502020204030204" pitchFamily="34" charset="0"/>
                        </a:rPr>
                        <a:t>Slovak University of Agriculture in Nitra</a:t>
                      </a:r>
                    </a:p>
                  </a:txBody>
                  <a:tcPr marL="7620" marR="7620" marT="7620" marB="0" anchor="ctr">
                    <a:lnL>
                      <a:noFill/>
                    </a:lnL>
                    <a:lnR>
                      <a:noFill/>
                    </a:lnR>
                    <a:lnT>
                      <a:noFill/>
                    </a:lnT>
                    <a:lnB>
                      <a:noFill/>
                    </a:lnB>
                    <a:solidFill>
                      <a:srgbClr val="FFF2CC"/>
                    </a:solidFill>
                  </a:tcPr>
                </a:tc>
                <a:extLst>
                  <a:ext uri="{0D108BD9-81ED-4DB2-BD59-A6C34878D82A}">
                    <a16:rowId xmlns:a16="http://schemas.microsoft.com/office/drawing/2014/main" val="3847100602"/>
                  </a:ext>
                </a:extLst>
              </a:tr>
            </a:tbl>
          </a:graphicData>
        </a:graphic>
      </p:graphicFrame>
      <p:pic>
        <p:nvPicPr>
          <p:cNvPr id="8" name="Picture 7"/>
          <p:cNvPicPr>
            <a:picLocks noChangeAspect="1"/>
          </p:cNvPicPr>
          <p:nvPr/>
        </p:nvPicPr>
        <p:blipFill>
          <a:blip r:embed="rId2"/>
          <a:stretch>
            <a:fillRect/>
          </a:stretch>
        </p:blipFill>
        <p:spPr>
          <a:xfrm>
            <a:off x="10424160" y="9367"/>
            <a:ext cx="1767840" cy="55063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40112284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785831635"/>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kern="1200" dirty="0" smtClean="0">
                          <a:solidFill>
                            <a:schemeClr val="tx1"/>
                          </a:solidFill>
                          <a:effectLst/>
                          <a:latin typeface="Arial" panose="020B0604020202020204" pitchFamily="34" charset="0"/>
                          <a:ea typeface="+mn-ea"/>
                          <a:cs typeface="Arial" panose="020B0604020202020204" pitchFamily="34" charset="0"/>
                        </a:rPr>
                        <a:t>Development of green university innovation hackathons</a:t>
                      </a:r>
                      <a:endPar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Hackathons are relatively new events in the Western Balkan countries and four target universities will need to develop guidelines for organizing these complex but innovative events. These guidelines will be developed through one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organised</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online meeting in M21. The meeting is to last for 5 hours and it will include representatives of all partner institutions (at least two per partner, and at least 30% female participants). Participants will decide on the steps as to how to organize hackathons: setting the goal, date, place and time, marketing the event in a green way, recruiting the sponsors, devising registration forms, branding winning ideas, etc.</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3: Green transition in teaching, learning &amp; research</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AVMSS, co-lead: SVEHERC</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181114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1638117" y="3579319"/>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734340017"/>
              </p:ext>
            </p:extLst>
          </p:nvPr>
        </p:nvGraphicFramePr>
        <p:xfrm>
          <a:off x="1048511" y="5074212"/>
          <a:ext cx="10094977" cy="165354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3799152739"/>
                    </a:ext>
                  </a:extLst>
                </a:gridCol>
                <a:gridCol w="1324461">
                  <a:extLst>
                    <a:ext uri="{9D8B030D-6E8A-4147-A177-3AD203B41FA5}">
                      <a16:colId xmlns:a16="http://schemas.microsoft.com/office/drawing/2014/main" val="501497770"/>
                    </a:ext>
                  </a:extLst>
                </a:gridCol>
                <a:gridCol w="1019593">
                  <a:extLst>
                    <a:ext uri="{9D8B030D-6E8A-4147-A177-3AD203B41FA5}">
                      <a16:colId xmlns:a16="http://schemas.microsoft.com/office/drawing/2014/main" val="985850314"/>
                    </a:ext>
                  </a:extLst>
                </a:gridCol>
                <a:gridCol w="1225530">
                  <a:extLst>
                    <a:ext uri="{9D8B030D-6E8A-4147-A177-3AD203B41FA5}">
                      <a16:colId xmlns:a16="http://schemas.microsoft.com/office/drawing/2014/main" val="1658737977"/>
                    </a:ext>
                  </a:extLst>
                </a:gridCol>
                <a:gridCol w="2447022">
                  <a:extLst>
                    <a:ext uri="{9D8B030D-6E8A-4147-A177-3AD203B41FA5}">
                      <a16:colId xmlns:a16="http://schemas.microsoft.com/office/drawing/2014/main" val="4290380250"/>
                    </a:ext>
                  </a:extLst>
                </a:gridCol>
                <a:gridCol w="1019593">
                  <a:extLst>
                    <a:ext uri="{9D8B030D-6E8A-4147-A177-3AD203B41FA5}">
                      <a16:colId xmlns:a16="http://schemas.microsoft.com/office/drawing/2014/main" val="2653000156"/>
                    </a:ext>
                  </a:extLst>
                </a:gridCol>
                <a:gridCol w="1627310">
                  <a:extLst>
                    <a:ext uri="{9D8B030D-6E8A-4147-A177-3AD203B41FA5}">
                      <a16:colId xmlns:a16="http://schemas.microsoft.com/office/drawing/2014/main" val="542980905"/>
                    </a:ext>
                  </a:extLst>
                </a:gridCol>
              </a:tblGrid>
              <a:tr h="496304">
                <a:tc>
                  <a:txBody>
                    <a:bodyPr/>
                    <a:lstStyle/>
                    <a:p>
                      <a:pPr algn="ctr">
                        <a:spcBef>
                          <a:spcPts val="600"/>
                        </a:spcBef>
                        <a:spcAft>
                          <a:spcPts val="0"/>
                        </a:spcAft>
                      </a:pPr>
                      <a:r>
                        <a:rPr lang="en-I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915909818"/>
                  </a:ext>
                </a:extLst>
              </a:tr>
              <a:tr h="893346">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university innovation hackathons prepared for implementation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AVMSS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Preparing implementation of an event such as hackathon implies a detailed action plan foreseeing every step in a successful realization, from the initial idea to the final product and finalized event.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Hackathons organisation guidelines, comprising an action plan.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3628652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426738874"/>
              </p:ext>
            </p:extLst>
          </p:nvPr>
        </p:nvGraphicFramePr>
        <p:xfrm>
          <a:off x="3137864" y="2699861"/>
          <a:ext cx="5485874" cy="2128248"/>
        </p:xfrm>
        <a:graphic>
          <a:graphicData uri="http://schemas.openxmlformats.org/drawingml/2006/table">
            <a:tbl>
              <a:tblPr firstRow="1" firstCol="1" lastRow="1" lastCol="1" bandRow="1" bandCol="1"/>
              <a:tblGrid>
                <a:gridCol w="929640">
                  <a:extLst>
                    <a:ext uri="{9D8B030D-6E8A-4147-A177-3AD203B41FA5}">
                      <a16:colId xmlns:a16="http://schemas.microsoft.com/office/drawing/2014/main" val="4130135196"/>
                    </a:ext>
                  </a:extLst>
                </a:gridCol>
                <a:gridCol w="4556234">
                  <a:extLst>
                    <a:ext uri="{9D8B030D-6E8A-4147-A177-3AD203B41FA5}">
                      <a16:colId xmlns:a16="http://schemas.microsoft.com/office/drawing/2014/main" val="2206716565"/>
                    </a:ext>
                  </a:extLst>
                </a:gridCol>
              </a:tblGrid>
              <a:tr h="798093">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2.1) Management, teaching, adm2.8) in. &amp; technical staff improved knowledge on climate-neutral universities.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880189"/>
                  </a:ext>
                </a:extLst>
              </a:tr>
              <a:tr h="266031">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Video tutorial</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890851923"/>
                  </a:ext>
                </a:extLst>
              </a:tr>
              <a:tr h="53206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learning about student hackathons carried out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2768727"/>
                  </a:ext>
                </a:extLst>
              </a:tr>
              <a:tr h="53206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university innovation hackathons prepared for implementation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208568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011844115"/>
              </p:ext>
            </p:extLst>
          </p:nvPr>
        </p:nvGraphicFramePr>
        <p:xfrm>
          <a:off x="394407" y="179619"/>
          <a:ext cx="11429991" cy="2318655"/>
        </p:xfrm>
        <a:graphic>
          <a:graphicData uri="http://schemas.openxmlformats.org/drawingml/2006/table">
            <a:tbl>
              <a:tblPr/>
              <a:tblGrid>
                <a:gridCol w="714375">
                  <a:extLst>
                    <a:ext uri="{9D8B030D-6E8A-4147-A177-3AD203B41FA5}">
                      <a16:colId xmlns:a16="http://schemas.microsoft.com/office/drawing/2014/main" val="2009049916"/>
                    </a:ext>
                  </a:extLst>
                </a:gridCol>
                <a:gridCol w="297656">
                  <a:extLst>
                    <a:ext uri="{9D8B030D-6E8A-4147-A177-3AD203B41FA5}">
                      <a16:colId xmlns:a16="http://schemas.microsoft.com/office/drawing/2014/main" val="2640545194"/>
                    </a:ext>
                  </a:extLst>
                </a:gridCol>
                <a:gridCol w="297656">
                  <a:extLst>
                    <a:ext uri="{9D8B030D-6E8A-4147-A177-3AD203B41FA5}">
                      <a16:colId xmlns:a16="http://schemas.microsoft.com/office/drawing/2014/main" val="2384579355"/>
                    </a:ext>
                  </a:extLst>
                </a:gridCol>
                <a:gridCol w="297656">
                  <a:extLst>
                    <a:ext uri="{9D8B030D-6E8A-4147-A177-3AD203B41FA5}">
                      <a16:colId xmlns:a16="http://schemas.microsoft.com/office/drawing/2014/main" val="2873653897"/>
                    </a:ext>
                  </a:extLst>
                </a:gridCol>
                <a:gridCol w="297656">
                  <a:extLst>
                    <a:ext uri="{9D8B030D-6E8A-4147-A177-3AD203B41FA5}">
                      <a16:colId xmlns:a16="http://schemas.microsoft.com/office/drawing/2014/main" val="2565834157"/>
                    </a:ext>
                  </a:extLst>
                </a:gridCol>
                <a:gridCol w="297656">
                  <a:extLst>
                    <a:ext uri="{9D8B030D-6E8A-4147-A177-3AD203B41FA5}">
                      <a16:colId xmlns:a16="http://schemas.microsoft.com/office/drawing/2014/main" val="2987887420"/>
                    </a:ext>
                  </a:extLst>
                </a:gridCol>
                <a:gridCol w="297656">
                  <a:extLst>
                    <a:ext uri="{9D8B030D-6E8A-4147-A177-3AD203B41FA5}">
                      <a16:colId xmlns:a16="http://schemas.microsoft.com/office/drawing/2014/main" val="512580366"/>
                    </a:ext>
                  </a:extLst>
                </a:gridCol>
                <a:gridCol w="297656">
                  <a:extLst>
                    <a:ext uri="{9D8B030D-6E8A-4147-A177-3AD203B41FA5}">
                      <a16:colId xmlns:a16="http://schemas.microsoft.com/office/drawing/2014/main" val="2239638288"/>
                    </a:ext>
                  </a:extLst>
                </a:gridCol>
                <a:gridCol w="297656">
                  <a:extLst>
                    <a:ext uri="{9D8B030D-6E8A-4147-A177-3AD203B41FA5}">
                      <a16:colId xmlns:a16="http://schemas.microsoft.com/office/drawing/2014/main" val="915185447"/>
                    </a:ext>
                  </a:extLst>
                </a:gridCol>
                <a:gridCol w="297656">
                  <a:extLst>
                    <a:ext uri="{9D8B030D-6E8A-4147-A177-3AD203B41FA5}">
                      <a16:colId xmlns:a16="http://schemas.microsoft.com/office/drawing/2014/main" val="91163528"/>
                    </a:ext>
                  </a:extLst>
                </a:gridCol>
                <a:gridCol w="297656">
                  <a:extLst>
                    <a:ext uri="{9D8B030D-6E8A-4147-A177-3AD203B41FA5}">
                      <a16:colId xmlns:a16="http://schemas.microsoft.com/office/drawing/2014/main" val="1797419725"/>
                    </a:ext>
                  </a:extLst>
                </a:gridCol>
                <a:gridCol w="297656">
                  <a:extLst>
                    <a:ext uri="{9D8B030D-6E8A-4147-A177-3AD203B41FA5}">
                      <a16:colId xmlns:a16="http://schemas.microsoft.com/office/drawing/2014/main" val="4060933175"/>
                    </a:ext>
                  </a:extLst>
                </a:gridCol>
                <a:gridCol w="297656">
                  <a:extLst>
                    <a:ext uri="{9D8B030D-6E8A-4147-A177-3AD203B41FA5}">
                      <a16:colId xmlns:a16="http://schemas.microsoft.com/office/drawing/2014/main" val="2496769292"/>
                    </a:ext>
                  </a:extLst>
                </a:gridCol>
                <a:gridCol w="297656">
                  <a:extLst>
                    <a:ext uri="{9D8B030D-6E8A-4147-A177-3AD203B41FA5}">
                      <a16:colId xmlns:a16="http://schemas.microsoft.com/office/drawing/2014/main" val="3771364161"/>
                    </a:ext>
                  </a:extLst>
                </a:gridCol>
                <a:gridCol w="297656">
                  <a:extLst>
                    <a:ext uri="{9D8B030D-6E8A-4147-A177-3AD203B41FA5}">
                      <a16:colId xmlns:a16="http://schemas.microsoft.com/office/drawing/2014/main" val="1045505648"/>
                    </a:ext>
                  </a:extLst>
                </a:gridCol>
                <a:gridCol w="297656">
                  <a:extLst>
                    <a:ext uri="{9D8B030D-6E8A-4147-A177-3AD203B41FA5}">
                      <a16:colId xmlns:a16="http://schemas.microsoft.com/office/drawing/2014/main" val="285543278"/>
                    </a:ext>
                  </a:extLst>
                </a:gridCol>
                <a:gridCol w="297656">
                  <a:extLst>
                    <a:ext uri="{9D8B030D-6E8A-4147-A177-3AD203B41FA5}">
                      <a16:colId xmlns:a16="http://schemas.microsoft.com/office/drawing/2014/main" val="1529561394"/>
                    </a:ext>
                  </a:extLst>
                </a:gridCol>
                <a:gridCol w="297656">
                  <a:extLst>
                    <a:ext uri="{9D8B030D-6E8A-4147-A177-3AD203B41FA5}">
                      <a16:colId xmlns:a16="http://schemas.microsoft.com/office/drawing/2014/main" val="4053711116"/>
                    </a:ext>
                  </a:extLst>
                </a:gridCol>
                <a:gridCol w="297656">
                  <a:extLst>
                    <a:ext uri="{9D8B030D-6E8A-4147-A177-3AD203B41FA5}">
                      <a16:colId xmlns:a16="http://schemas.microsoft.com/office/drawing/2014/main" val="1663475353"/>
                    </a:ext>
                  </a:extLst>
                </a:gridCol>
                <a:gridCol w="297656">
                  <a:extLst>
                    <a:ext uri="{9D8B030D-6E8A-4147-A177-3AD203B41FA5}">
                      <a16:colId xmlns:a16="http://schemas.microsoft.com/office/drawing/2014/main" val="676798204"/>
                    </a:ext>
                  </a:extLst>
                </a:gridCol>
                <a:gridCol w="297656">
                  <a:extLst>
                    <a:ext uri="{9D8B030D-6E8A-4147-A177-3AD203B41FA5}">
                      <a16:colId xmlns:a16="http://schemas.microsoft.com/office/drawing/2014/main" val="3441163694"/>
                    </a:ext>
                  </a:extLst>
                </a:gridCol>
                <a:gridCol w="297656">
                  <a:extLst>
                    <a:ext uri="{9D8B030D-6E8A-4147-A177-3AD203B41FA5}">
                      <a16:colId xmlns:a16="http://schemas.microsoft.com/office/drawing/2014/main" val="3730609091"/>
                    </a:ext>
                  </a:extLst>
                </a:gridCol>
                <a:gridCol w="297656">
                  <a:extLst>
                    <a:ext uri="{9D8B030D-6E8A-4147-A177-3AD203B41FA5}">
                      <a16:colId xmlns:a16="http://schemas.microsoft.com/office/drawing/2014/main" val="3830013491"/>
                    </a:ext>
                  </a:extLst>
                </a:gridCol>
                <a:gridCol w="297656">
                  <a:extLst>
                    <a:ext uri="{9D8B030D-6E8A-4147-A177-3AD203B41FA5}">
                      <a16:colId xmlns:a16="http://schemas.microsoft.com/office/drawing/2014/main" val="2314275018"/>
                    </a:ext>
                  </a:extLst>
                </a:gridCol>
                <a:gridCol w="297656">
                  <a:extLst>
                    <a:ext uri="{9D8B030D-6E8A-4147-A177-3AD203B41FA5}">
                      <a16:colId xmlns:a16="http://schemas.microsoft.com/office/drawing/2014/main" val="1543289853"/>
                    </a:ext>
                  </a:extLst>
                </a:gridCol>
                <a:gridCol w="297656">
                  <a:extLst>
                    <a:ext uri="{9D8B030D-6E8A-4147-A177-3AD203B41FA5}">
                      <a16:colId xmlns:a16="http://schemas.microsoft.com/office/drawing/2014/main" val="371194106"/>
                    </a:ext>
                  </a:extLst>
                </a:gridCol>
                <a:gridCol w="297656">
                  <a:extLst>
                    <a:ext uri="{9D8B030D-6E8A-4147-A177-3AD203B41FA5}">
                      <a16:colId xmlns:a16="http://schemas.microsoft.com/office/drawing/2014/main" val="1546526648"/>
                    </a:ext>
                  </a:extLst>
                </a:gridCol>
                <a:gridCol w="297656">
                  <a:extLst>
                    <a:ext uri="{9D8B030D-6E8A-4147-A177-3AD203B41FA5}">
                      <a16:colId xmlns:a16="http://schemas.microsoft.com/office/drawing/2014/main" val="2225780224"/>
                    </a:ext>
                  </a:extLst>
                </a:gridCol>
                <a:gridCol w="297656">
                  <a:extLst>
                    <a:ext uri="{9D8B030D-6E8A-4147-A177-3AD203B41FA5}">
                      <a16:colId xmlns:a16="http://schemas.microsoft.com/office/drawing/2014/main" val="1692862041"/>
                    </a:ext>
                  </a:extLst>
                </a:gridCol>
                <a:gridCol w="297656">
                  <a:extLst>
                    <a:ext uri="{9D8B030D-6E8A-4147-A177-3AD203B41FA5}">
                      <a16:colId xmlns:a16="http://schemas.microsoft.com/office/drawing/2014/main" val="2056690439"/>
                    </a:ext>
                  </a:extLst>
                </a:gridCol>
                <a:gridCol w="297656">
                  <a:extLst>
                    <a:ext uri="{9D8B030D-6E8A-4147-A177-3AD203B41FA5}">
                      <a16:colId xmlns:a16="http://schemas.microsoft.com/office/drawing/2014/main" val="1692627817"/>
                    </a:ext>
                  </a:extLst>
                </a:gridCol>
                <a:gridCol w="297656">
                  <a:extLst>
                    <a:ext uri="{9D8B030D-6E8A-4147-A177-3AD203B41FA5}">
                      <a16:colId xmlns:a16="http://schemas.microsoft.com/office/drawing/2014/main" val="82020130"/>
                    </a:ext>
                  </a:extLst>
                </a:gridCol>
                <a:gridCol w="297656">
                  <a:extLst>
                    <a:ext uri="{9D8B030D-6E8A-4147-A177-3AD203B41FA5}">
                      <a16:colId xmlns:a16="http://schemas.microsoft.com/office/drawing/2014/main" val="1685824537"/>
                    </a:ext>
                  </a:extLst>
                </a:gridCol>
                <a:gridCol w="297656">
                  <a:extLst>
                    <a:ext uri="{9D8B030D-6E8A-4147-A177-3AD203B41FA5}">
                      <a16:colId xmlns:a16="http://schemas.microsoft.com/office/drawing/2014/main" val="3556682330"/>
                    </a:ext>
                  </a:extLst>
                </a:gridCol>
                <a:gridCol w="297656">
                  <a:extLst>
                    <a:ext uri="{9D8B030D-6E8A-4147-A177-3AD203B41FA5}">
                      <a16:colId xmlns:a16="http://schemas.microsoft.com/office/drawing/2014/main" val="4196733237"/>
                    </a:ext>
                  </a:extLst>
                </a:gridCol>
                <a:gridCol w="297656">
                  <a:extLst>
                    <a:ext uri="{9D8B030D-6E8A-4147-A177-3AD203B41FA5}">
                      <a16:colId xmlns:a16="http://schemas.microsoft.com/office/drawing/2014/main" val="487806261"/>
                    </a:ext>
                  </a:extLst>
                </a:gridCol>
                <a:gridCol w="297656">
                  <a:extLst>
                    <a:ext uri="{9D8B030D-6E8A-4147-A177-3AD203B41FA5}">
                      <a16:colId xmlns:a16="http://schemas.microsoft.com/office/drawing/2014/main" val="362822185"/>
                    </a:ext>
                  </a:extLst>
                </a:gridCol>
              </a:tblGrid>
              <a:tr h="463731">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000000"/>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err="1">
                          <a:solidFill>
                            <a:srgbClr val="000000"/>
                          </a:solidFill>
                          <a:effectLst/>
                          <a:latin typeface="Calibri" panose="020F0502020204030204" pitchFamily="34" charset="0"/>
                        </a:rPr>
                        <a:t>Avg</a:t>
                      </a:r>
                      <a:endParaRPr lang="en-GB"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a:solidFill>
                            <a:srgbClr val="000000"/>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787243951"/>
                  </a:ext>
                </a:extLst>
              </a:tr>
              <a:tr h="463731">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000000"/>
                          </a:solidFill>
                          <a:effectLst/>
                          <a:latin typeface="Calibri" panose="020F0502020204030204" pitchFamily="34" charset="0"/>
                        </a:rPr>
                        <a:t>13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FFFFFF"/>
                          </a:solidFill>
                          <a:effectLst/>
                          <a:latin typeface="Calibri" panose="020F0502020204030204" pitchFamily="34" charset="0"/>
                        </a:rPr>
                        <a:t>23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25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1317654944"/>
                  </a:ext>
                </a:extLst>
              </a:tr>
              <a:tr h="463731">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123858506"/>
                  </a:ext>
                </a:extLst>
              </a:tr>
              <a:tr h="463731">
                <a:tc>
                  <a:txBody>
                    <a:bodyPr/>
                    <a:lstStyle/>
                    <a:p>
                      <a:pPr algn="ctr" rtl="0" fontAlgn="ctr"/>
                      <a:r>
                        <a:rPr lang="en-GB" sz="1100" b="0" i="0" u="none" strike="noStrike">
                          <a:solidFill>
                            <a:srgbClr val="000000"/>
                          </a:solidFill>
                          <a:effectLst/>
                          <a:latin typeface="Calibri" panose="020F0502020204030204" pitchFamily="34" charset="0"/>
                        </a:rPr>
                        <a:t>WP2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2994823278"/>
                  </a:ext>
                </a:extLst>
              </a:tr>
              <a:tr h="463731">
                <a:tc>
                  <a:txBody>
                    <a:bodyPr/>
                    <a:lstStyle/>
                    <a:p>
                      <a:pPr algn="ctr" rtl="0" fontAlgn="ctr"/>
                      <a:r>
                        <a:rPr lang="en-GB" sz="1100" b="0" i="0" u="none" strike="noStrike">
                          <a:solidFill>
                            <a:srgbClr val="000000"/>
                          </a:solidFill>
                          <a:effectLst/>
                          <a:latin typeface="Calibri" panose="020F0502020204030204" pitchFamily="34" charset="0"/>
                        </a:rPr>
                        <a:t>WP3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2649667239"/>
                  </a:ext>
                </a:extLst>
              </a:tr>
            </a:tbl>
          </a:graphicData>
        </a:graphic>
      </p:graphicFrame>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831388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4: Introduction of digital &amp; sustainable academic mobility</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SUA, co-lead: CEPS</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0" name="Rectangle 9"/>
          <p:cNvSpPr/>
          <p:nvPr/>
        </p:nvSpPr>
        <p:spPr>
          <a:xfrm>
            <a:off x="4754356" y="1019742"/>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381180" y="1218288"/>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27865295"/>
              </p:ext>
            </p:extLst>
          </p:nvPr>
        </p:nvGraphicFramePr>
        <p:xfrm>
          <a:off x="254455" y="1653493"/>
          <a:ext cx="5862568" cy="3102180"/>
        </p:xfrm>
        <a:graphic>
          <a:graphicData uri="http://schemas.openxmlformats.org/drawingml/2006/table">
            <a:tbl>
              <a:tblPr firstRow="1" firstCol="1" lastRow="1" lastCol="1" bandRow="1" bandCol="1"/>
              <a:tblGrid>
                <a:gridCol w="470759">
                  <a:extLst>
                    <a:ext uri="{9D8B030D-6E8A-4147-A177-3AD203B41FA5}">
                      <a16:colId xmlns:a16="http://schemas.microsoft.com/office/drawing/2014/main" val="933080707"/>
                    </a:ext>
                  </a:extLst>
                </a:gridCol>
                <a:gridCol w="5391809">
                  <a:extLst>
                    <a:ext uri="{9D8B030D-6E8A-4147-A177-3AD203B41FA5}">
                      <a16:colId xmlns:a16="http://schemas.microsoft.com/office/drawing/2014/main" val="2849808707"/>
                    </a:ext>
                  </a:extLst>
                </a:gridCol>
              </a:tblGrid>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T4.1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for administrative and teaching staff on student and staff mobility</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25391509"/>
                  </a:ext>
                </a:extLst>
              </a:tr>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T4.2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for student parliaments and organizations on their support role in preparing student for mobility or hosting student mobility</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891602225"/>
                  </a:ext>
                </a:extLst>
              </a:tr>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T4.3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sending/hosting mobility e-guidelines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45361100"/>
                  </a:ext>
                </a:extLst>
              </a:tr>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T4.4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69527760"/>
                  </a:ext>
                </a:extLst>
              </a:tr>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T4.5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e-Mentoring of administrative staff regarding hosting/sending students and staff</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4563601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96916749"/>
              </p:ext>
            </p:extLst>
          </p:nvPr>
        </p:nvGraphicFramePr>
        <p:xfrm>
          <a:off x="1048511" y="4923327"/>
          <a:ext cx="10094977" cy="1650893"/>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615480542"/>
                    </a:ext>
                  </a:extLst>
                </a:gridCol>
                <a:gridCol w="1324461">
                  <a:extLst>
                    <a:ext uri="{9D8B030D-6E8A-4147-A177-3AD203B41FA5}">
                      <a16:colId xmlns:a16="http://schemas.microsoft.com/office/drawing/2014/main" val="2816288712"/>
                    </a:ext>
                  </a:extLst>
                </a:gridCol>
                <a:gridCol w="1019593">
                  <a:extLst>
                    <a:ext uri="{9D8B030D-6E8A-4147-A177-3AD203B41FA5}">
                      <a16:colId xmlns:a16="http://schemas.microsoft.com/office/drawing/2014/main" val="4160496700"/>
                    </a:ext>
                  </a:extLst>
                </a:gridCol>
                <a:gridCol w="1225530">
                  <a:extLst>
                    <a:ext uri="{9D8B030D-6E8A-4147-A177-3AD203B41FA5}">
                      <a16:colId xmlns:a16="http://schemas.microsoft.com/office/drawing/2014/main" val="2195874870"/>
                    </a:ext>
                  </a:extLst>
                </a:gridCol>
                <a:gridCol w="2447022">
                  <a:extLst>
                    <a:ext uri="{9D8B030D-6E8A-4147-A177-3AD203B41FA5}">
                      <a16:colId xmlns:a16="http://schemas.microsoft.com/office/drawing/2014/main" val="1503055006"/>
                    </a:ext>
                  </a:extLst>
                </a:gridCol>
                <a:gridCol w="1019593">
                  <a:extLst>
                    <a:ext uri="{9D8B030D-6E8A-4147-A177-3AD203B41FA5}">
                      <a16:colId xmlns:a16="http://schemas.microsoft.com/office/drawing/2014/main" val="1223450313"/>
                    </a:ext>
                  </a:extLst>
                </a:gridCol>
                <a:gridCol w="1627310">
                  <a:extLst>
                    <a:ext uri="{9D8B030D-6E8A-4147-A177-3AD203B41FA5}">
                      <a16:colId xmlns:a16="http://schemas.microsoft.com/office/drawing/2014/main" val="460869533"/>
                    </a:ext>
                  </a:extLst>
                </a:gridCol>
              </a:tblGrid>
              <a:tr h="676595">
                <a:tc>
                  <a:txBody>
                    <a:bodyPr/>
                    <a:lstStyle/>
                    <a:p>
                      <a:pPr algn="ctr">
                        <a:spcBef>
                          <a:spcPts val="600"/>
                        </a:spcBef>
                        <a:spcAft>
                          <a:spcPts val="0"/>
                        </a:spcAft>
                      </a:pPr>
                      <a:r>
                        <a:rPr lang="en-I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Name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Package No</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a:t>
                      </a: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Beneficiary</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a:t>
                      </a:r>
                      <a:r>
                        <a:rPr lang="fr-BE" sz="1000" dirty="0" err="1">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a:t>
                      </a: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 </a:t>
                      </a:r>
                      <a:r>
                        <a:rPr lang="fr-BE" sz="1000" dirty="0" err="1">
                          <a:solidFill>
                            <a:srgbClr val="808080"/>
                          </a:solidFill>
                          <a:effectLst/>
                          <a:latin typeface="Arial" panose="020B0604020202020204" pitchFamily="34" charset="0"/>
                          <a:ea typeface="Times New Roman" panose="02020603050405020304" pitchFamily="18" charset="0"/>
                          <a:cs typeface="Arial" panose="020B0604020202020204" pitchFamily="34" charset="0"/>
                        </a:rPr>
                        <a:t>number</a:t>
                      </a: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of </a:t>
                      </a: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Verification</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821861192"/>
                  </a:ext>
                </a:extLst>
              </a:tr>
              <a:tr h="974298">
                <a:tc>
                  <a:txBody>
                    <a:bodyPr/>
                    <a:lstStyle/>
                    <a:p>
                      <a:pPr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Created sending/hosting mobility e-guidelines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Prepared sending/hosting mobility guidelines comprising necessary steps in a successful realization of digital academic mobility.</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M21</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Adopted and published e-guidelines on sending/hosting staff/students mobility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8516212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952474049"/>
              </p:ext>
            </p:extLst>
          </p:nvPr>
        </p:nvGraphicFramePr>
        <p:xfrm>
          <a:off x="6432331" y="1653494"/>
          <a:ext cx="5403093" cy="3102180"/>
        </p:xfrm>
        <a:graphic>
          <a:graphicData uri="http://schemas.openxmlformats.org/drawingml/2006/table">
            <a:tbl>
              <a:tblPr firstRow="1" firstCol="1" lastRow="1" lastCol="1" bandRow="1" bandCol="1"/>
              <a:tblGrid>
                <a:gridCol w="725214">
                  <a:extLst>
                    <a:ext uri="{9D8B030D-6E8A-4147-A177-3AD203B41FA5}">
                      <a16:colId xmlns:a16="http://schemas.microsoft.com/office/drawing/2014/main" val="1249625681"/>
                    </a:ext>
                  </a:extLst>
                </a:gridCol>
                <a:gridCol w="4677879">
                  <a:extLst>
                    <a:ext uri="{9D8B030D-6E8A-4147-A177-3AD203B41FA5}">
                      <a16:colId xmlns:a16="http://schemas.microsoft.com/office/drawing/2014/main" val="1813878639"/>
                    </a:ext>
                  </a:extLst>
                </a:gridCol>
              </a:tblGrid>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Administrative and teaching staff trained on student and staff mobility</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945980457"/>
                  </a:ext>
                </a:extLst>
              </a:tr>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Student parliaments and organizations trained on student mobility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955012768"/>
                  </a:ext>
                </a:extLst>
              </a:tr>
              <a:tr h="310218">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D4.3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E-guidelines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543272676"/>
                  </a:ext>
                </a:extLst>
              </a:tr>
              <a:tr h="620436">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D4.4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Administrative and management staff learned about mobility practices </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64667576"/>
                  </a:ext>
                </a:extLst>
              </a:tr>
              <a:tr h="930654">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EU partner HEIs provided 6 months e-mentoring support to administrative staff at 4 WB partner HEIs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257583597"/>
                  </a:ext>
                </a:extLst>
              </a:tr>
            </a:tbl>
          </a:graphicData>
        </a:graphic>
      </p:graphicFrame>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6405654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35930617"/>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for administrative and teaching staff on student and staff mobility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the course of M?, a two-day virtual seminar will be </a:t>
                      </a:r>
                      <a:r>
                        <a:rPr lang="en-US" sz="12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organised</a:t>
                      </a: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for administrative and teaching staff on the topic of digital and sustainable student and staff mobility. The staff will be introduced to the concept of digital mobility: how it is different from traditional academic mobility (advantages and disadvantages), what rules and regulations need to be in place to implement it (credit mobility; evaluation of activities, monitoring mechanisms, etc.); rights and obligations of hosting and sending institutions; rights and obligations of mobility participants, etc. </a:t>
                      </a:r>
                    </a:p>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training is planned to last for 2 days (5 hours per day). It is intended for 24 participants in total, and it is expected that at least 30% will be women.</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4: Introduction of digital &amp; sustainable academic mobility</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SUA, co-lead: CEPS</a:t>
            </a:r>
            <a:endParaRPr lang="en-GB" sz="2400" dirty="0">
              <a:solidFill>
                <a:srgbClr val="C0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620111156"/>
              </p:ext>
            </p:extLst>
          </p:nvPr>
        </p:nvGraphicFramePr>
        <p:xfrm>
          <a:off x="1137793" y="4439023"/>
          <a:ext cx="9495790" cy="2240280"/>
        </p:xfrm>
        <a:graphic>
          <a:graphicData uri="http://schemas.openxmlformats.org/drawingml/2006/table">
            <a:tbl>
              <a:tblPr firstRow="1" firstCol="1" bandRow="1"/>
              <a:tblGrid>
                <a:gridCol w="1169670">
                  <a:extLst>
                    <a:ext uri="{9D8B030D-6E8A-4147-A177-3AD203B41FA5}">
                      <a16:colId xmlns:a16="http://schemas.microsoft.com/office/drawing/2014/main" val="3224055532"/>
                    </a:ext>
                  </a:extLst>
                </a:gridCol>
                <a:gridCol w="1260475">
                  <a:extLst>
                    <a:ext uri="{9D8B030D-6E8A-4147-A177-3AD203B41FA5}">
                      <a16:colId xmlns:a16="http://schemas.microsoft.com/office/drawing/2014/main" val="3184776479"/>
                    </a:ext>
                  </a:extLst>
                </a:gridCol>
                <a:gridCol w="1215390">
                  <a:extLst>
                    <a:ext uri="{9D8B030D-6E8A-4147-A177-3AD203B41FA5}">
                      <a16:colId xmlns:a16="http://schemas.microsoft.com/office/drawing/2014/main" val="565923568"/>
                    </a:ext>
                  </a:extLst>
                </a:gridCol>
                <a:gridCol w="697712">
                  <a:extLst>
                    <a:ext uri="{9D8B030D-6E8A-4147-A177-3AD203B41FA5}">
                      <a16:colId xmlns:a16="http://schemas.microsoft.com/office/drawing/2014/main" val="3502438688"/>
                    </a:ext>
                  </a:extLst>
                </a:gridCol>
                <a:gridCol w="2396358">
                  <a:extLst>
                    <a:ext uri="{9D8B030D-6E8A-4147-A177-3AD203B41FA5}">
                      <a16:colId xmlns:a16="http://schemas.microsoft.com/office/drawing/2014/main" val="1881110056"/>
                    </a:ext>
                  </a:extLst>
                </a:gridCol>
                <a:gridCol w="804042">
                  <a:extLst>
                    <a:ext uri="{9D8B030D-6E8A-4147-A177-3AD203B41FA5}">
                      <a16:colId xmlns:a16="http://schemas.microsoft.com/office/drawing/2014/main" val="1233352690"/>
                    </a:ext>
                  </a:extLst>
                </a:gridCol>
                <a:gridCol w="692303">
                  <a:extLst>
                    <a:ext uri="{9D8B030D-6E8A-4147-A177-3AD203B41FA5}">
                      <a16:colId xmlns:a16="http://schemas.microsoft.com/office/drawing/2014/main" val="556414844"/>
                    </a:ext>
                  </a:extLst>
                </a:gridCol>
                <a:gridCol w="1259840">
                  <a:extLst>
                    <a:ext uri="{9D8B030D-6E8A-4147-A177-3AD203B41FA5}">
                      <a16:colId xmlns:a16="http://schemas.microsoft.com/office/drawing/2014/main" val="357860913"/>
                    </a:ext>
                  </a:extLst>
                </a:gridCol>
              </a:tblGrid>
              <a:tr h="0">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342168245"/>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995478608"/>
                  </a:ext>
                </a:extLst>
              </a:tr>
              <a:tr h="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E4.1</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facilitated by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delivered with the intention of training the administrative and teaching staff on student and staff mobility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T4.1)</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training will introduce the staff to the concept of digital mobility: how it is different from traditional academic mobility (advantages and disadvantages), what rules and regulations need to be in place to implement it (credit mobility; evaluation of activities, monitoring mechanisms, etc.); rights and obligations of hosting and sending institutions; rights and obligations of mobility participants, etc.</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24</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(6 UBN, 6 SVEHERC, 6 CEPS, 6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29314380"/>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3334926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368138803"/>
              </p:ext>
            </p:extLst>
          </p:nvPr>
        </p:nvGraphicFramePr>
        <p:xfrm>
          <a:off x="838200" y="1453038"/>
          <a:ext cx="10094976" cy="2567169"/>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9918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167986">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for student parliaments and organizations on their support role in preparing student for mobility or hosting student mobility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the course of M?, a two-day virtual seminar will be </a:t>
                      </a:r>
                      <a:r>
                        <a:rPr lang="en-US" sz="12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organised</a:t>
                      </a: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for student parliament and organizations on their support role in preparing student for mobility or hosting student mobility. The participants will be introduced to the concept of digital mobility: how it is different from traditional academic mobility (advantages and disadvantages), what rules and regulations need to followed to implement it (credit mobility; evaluation of activities, monitoring mechanisms, etc.); rights and obligations of mobility participants, etc. </a:t>
                      </a:r>
                    </a:p>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training is planned to last for 2 days (5 hours per day). It is intended for 36 participants in total, and it is expected that at least 30% will be women.</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4: Introduction of digital &amp; sustainable academic mobility</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SUA, co-lead: CEPS</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457072070"/>
              </p:ext>
            </p:extLst>
          </p:nvPr>
        </p:nvGraphicFramePr>
        <p:xfrm>
          <a:off x="1153559" y="4382822"/>
          <a:ext cx="9495790" cy="2087880"/>
        </p:xfrm>
        <a:graphic>
          <a:graphicData uri="http://schemas.openxmlformats.org/drawingml/2006/table">
            <a:tbl>
              <a:tblPr firstRow="1" firstCol="1" bandRow="1"/>
              <a:tblGrid>
                <a:gridCol w="1169670">
                  <a:extLst>
                    <a:ext uri="{9D8B030D-6E8A-4147-A177-3AD203B41FA5}">
                      <a16:colId xmlns:a16="http://schemas.microsoft.com/office/drawing/2014/main" val="2227321196"/>
                    </a:ext>
                  </a:extLst>
                </a:gridCol>
                <a:gridCol w="1260475">
                  <a:extLst>
                    <a:ext uri="{9D8B030D-6E8A-4147-A177-3AD203B41FA5}">
                      <a16:colId xmlns:a16="http://schemas.microsoft.com/office/drawing/2014/main" val="1973924135"/>
                    </a:ext>
                  </a:extLst>
                </a:gridCol>
                <a:gridCol w="1215390">
                  <a:extLst>
                    <a:ext uri="{9D8B030D-6E8A-4147-A177-3AD203B41FA5}">
                      <a16:colId xmlns:a16="http://schemas.microsoft.com/office/drawing/2014/main" val="563106007"/>
                    </a:ext>
                  </a:extLst>
                </a:gridCol>
                <a:gridCol w="687306">
                  <a:extLst>
                    <a:ext uri="{9D8B030D-6E8A-4147-A177-3AD203B41FA5}">
                      <a16:colId xmlns:a16="http://schemas.microsoft.com/office/drawing/2014/main" val="4022549206"/>
                    </a:ext>
                  </a:extLst>
                </a:gridCol>
                <a:gridCol w="2490952">
                  <a:extLst>
                    <a:ext uri="{9D8B030D-6E8A-4147-A177-3AD203B41FA5}">
                      <a16:colId xmlns:a16="http://schemas.microsoft.com/office/drawing/2014/main" val="4133822159"/>
                    </a:ext>
                  </a:extLst>
                </a:gridCol>
                <a:gridCol w="709448">
                  <a:extLst>
                    <a:ext uri="{9D8B030D-6E8A-4147-A177-3AD203B41FA5}">
                      <a16:colId xmlns:a16="http://schemas.microsoft.com/office/drawing/2014/main" val="980180076"/>
                    </a:ext>
                  </a:extLst>
                </a:gridCol>
                <a:gridCol w="702709">
                  <a:extLst>
                    <a:ext uri="{9D8B030D-6E8A-4147-A177-3AD203B41FA5}">
                      <a16:colId xmlns:a16="http://schemas.microsoft.com/office/drawing/2014/main" val="2333716763"/>
                    </a:ext>
                  </a:extLst>
                </a:gridCol>
                <a:gridCol w="1259840">
                  <a:extLst>
                    <a:ext uri="{9D8B030D-6E8A-4147-A177-3AD203B41FA5}">
                      <a16:colId xmlns:a16="http://schemas.microsoft.com/office/drawing/2014/main" val="1975760579"/>
                    </a:ext>
                  </a:extLst>
                </a:gridCol>
              </a:tblGrid>
              <a:tr h="159585">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560107491"/>
                  </a:ext>
                </a:extLst>
              </a:tr>
              <a:tr h="398963">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66207195"/>
                  </a:ext>
                </a:extLst>
              </a:tr>
              <a:tr h="1396372">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E4.2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facilitated by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delivered with the intention of training the student parliaments and organisation on student and staff mobility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T4.2)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training will introduce student parliaments and organisations to the concept of digital mobility: how it is different from traditional academic mobility (advantages and disadvantages), what rules and regulations need to be in place to implement it (credit mobility; evaluation of activities, monitoring mechanisms, etc.); rights and obligations of mobility participants, etc.</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36</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(9 UBN, 9 SVEHERC, 9 CEPS, 9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733167173"/>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0998344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765013240"/>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sending/hosting mobility e-guidelines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Upon finishing the foreseen training sessions for administrative and teaching staff, SUA will lead the activity of preparing sending/hosting e-guidelines. These guidelines will be used by the administrative and teaching staff as a useful resource on how to prepare, realize and finalize digital and sustainable student/staff mobility. The e-guidelines will cover minimum the following sections: the notion of digital academic mobility and the need for such mobility form; rules and regulations to be followed in order to send/host staff and students; rules and regulations to be followed during the mobility period; rights and obligations of hosting and sending institutions; rights and obligations of mobility participants, etc. The guidelines will be published in English, as well as in Bosnian and Montenegrin.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4: Introduction of digital &amp; sustainable academic mobility</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SUA, co-lead: CEPS</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2699577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766396701"/>
              </p:ext>
            </p:extLst>
          </p:nvPr>
        </p:nvGraphicFramePr>
        <p:xfrm>
          <a:off x="838200" y="1453038"/>
          <a:ext cx="10094976" cy="2504107"/>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89377">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114730">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study visit will be organized and hosted by SUA and it will take place in Slovakia. Sixteen staff members will learn on-site about preparing staff/student for mobility or hosting staff/student mobility. The host SUA is a higher education institution quite versed in all forms of student/staff mobility and an established green university with a large number of academic activities successfully transferred to the virtual realm.</a:t>
                      </a:r>
                    </a:p>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will take place in M? and it will gather 16 participants (4 per target partner university). It is expected that 30% of participants will be women.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4: Introduction of digital &amp; sustainable academic mobility</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SUA, co-lead: CEPS</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845441426"/>
              </p:ext>
            </p:extLst>
          </p:nvPr>
        </p:nvGraphicFramePr>
        <p:xfrm>
          <a:off x="1348105" y="4272460"/>
          <a:ext cx="9495790" cy="2240280"/>
        </p:xfrm>
        <a:graphic>
          <a:graphicData uri="http://schemas.openxmlformats.org/drawingml/2006/table">
            <a:tbl>
              <a:tblPr firstRow="1" firstCol="1" bandRow="1"/>
              <a:tblGrid>
                <a:gridCol w="1169670">
                  <a:extLst>
                    <a:ext uri="{9D8B030D-6E8A-4147-A177-3AD203B41FA5}">
                      <a16:colId xmlns:a16="http://schemas.microsoft.com/office/drawing/2014/main" val="3916390269"/>
                    </a:ext>
                  </a:extLst>
                </a:gridCol>
                <a:gridCol w="1260475">
                  <a:extLst>
                    <a:ext uri="{9D8B030D-6E8A-4147-A177-3AD203B41FA5}">
                      <a16:colId xmlns:a16="http://schemas.microsoft.com/office/drawing/2014/main" val="208000685"/>
                    </a:ext>
                  </a:extLst>
                </a:gridCol>
                <a:gridCol w="1215390">
                  <a:extLst>
                    <a:ext uri="{9D8B030D-6E8A-4147-A177-3AD203B41FA5}">
                      <a16:colId xmlns:a16="http://schemas.microsoft.com/office/drawing/2014/main" val="2885952585"/>
                    </a:ext>
                  </a:extLst>
                </a:gridCol>
                <a:gridCol w="760774">
                  <a:extLst>
                    <a:ext uri="{9D8B030D-6E8A-4147-A177-3AD203B41FA5}">
                      <a16:colId xmlns:a16="http://schemas.microsoft.com/office/drawing/2014/main" val="4289423679"/>
                    </a:ext>
                  </a:extLst>
                </a:gridCol>
                <a:gridCol w="2380593">
                  <a:extLst>
                    <a:ext uri="{9D8B030D-6E8A-4147-A177-3AD203B41FA5}">
                      <a16:colId xmlns:a16="http://schemas.microsoft.com/office/drawing/2014/main" val="3955634605"/>
                    </a:ext>
                  </a:extLst>
                </a:gridCol>
                <a:gridCol w="725214">
                  <a:extLst>
                    <a:ext uri="{9D8B030D-6E8A-4147-A177-3AD203B41FA5}">
                      <a16:colId xmlns:a16="http://schemas.microsoft.com/office/drawing/2014/main" val="374221992"/>
                    </a:ext>
                  </a:extLst>
                </a:gridCol>
                <a:gridCol w="723834">
                  <a:extLst>
                    <a:ext uri="{9D8B030D-6E8A-4147-A177-3AD203B41FA5}">
                      <a16:colId xmlns:a16="http://schemas.microsoft.com/office/drawing/2014/main" val="2093409490"/>
                    </a:ext>
                  </a:extLst>
                </a:gridCol>
                <a:gridCol w="1259840">
                  <a:extLst>
                    <a:ext uri="{9D8B030D-6E8A-4147-A177-3AD203B41FA5}">
                      <a16:colId xmlns:a16="http://schemas.microsoft.com/office/drawing/2014/main" val="3501487827"/>
                    </a:ext>
                  </a:extLst>
                </a:gridCol>
              </a:tblGrid>
              <a:tr h="0">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434693035"/>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162642928"/>
                  </a:ext>
                </a:extLst>
              </a:tr>
              <a:tr h="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E4.3</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facilitated by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delivered with the aim of enabling administrative and management staff to learn about mobility practices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4.4)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workshop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and study visit will be organised to enable the HEIs non-staff to learn on-site about preparing staff/student for mobility or hosting staff/student mobility. The host SUA is a higher education institution quite versed in all forms of student/staff mobility and an established green university with a large number of academic activities successfully transferred to the virtual realm.</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Nitra, SK</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5</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16</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UBN, 4 SVEHERC, 4 CEPS, 4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32515449"/>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6141445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82569245"/>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e-Mentoring of administrative staff regarding hosting/sending students and staff</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E-mentoring for administrative staff will be conducted in M? and it will gather 16 participants (4 per target HEI). This form of guided mentoring will take place online by resorting to online software/platforms. This form of mentoring is another example of green practice and it serves to assist the administrative staff in their professional growth through professional dialogue and exchange of opinions and experiences in relation to academic mobility and/or digital academic mobility.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4: Introduction of digital &amp; sustainable academic mobility</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SUA, co-lead: CEPS</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9724087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1809218" y="3621639"/>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160359035"/>
              </p:ext>
            </p:extLst>
          </p:nvPr>
        </p:nvGraphicFramePr>
        <p:xfrm>
          <a:off x="1048511" y="5217243"/>
          <a:ext cx="10094977" cy="1650893"/>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615480542"/>
                    </a:ext>
                  </a:extLst>
                </a:gridCol>
                <a:gridCol w="1324461">
                  <a:extLst>
                    <a:ext uri="{9D8B030D-6E8A-4147-A177-3AD203B41FA5}">
                      <a16:colId xmlns:a16="http://schemas.microsoft.com/office/drawing/2014/main" val="2816288712"/>
                    </a:ext>
                  </a:extLst>
                </a:gridCol>
                <a:gridCol w="1019593">
                  <a:extLst>
                    <a:ext uri="{9D8B030D-6E8A-4147-A177-3AD203B41FA5}">
                      <a16:colId xmlns:a16="http://schemas.microsoft.com/office/drawing/2014/main" val="4160496700"/>
                    </a:ext>
                  </a:extLst>
                </a:gridCol>
                <a:gridCol w="1225530">
                  <a:extLst>
                    <a:ext uri="{9D8B030D-6E8A-4147-A177-3AD203B41FA5}">
                      <a16:colId xmlns:a16="http://schemas.microsoft.com/office/drawing/2014/main" val="2195874870"/>
                    </a:ext>
                  </a:extLst>
                </a:gridCol>
                <a:gridCol w="2447022">
                  <a:extLst>
                    <a:ext uri="{9D8B030D-6E8A-4147-A177-3AD203B41FA5}">
                      <a16:colId xmlns:a16="http://schemas.microsoft.com/office/drawing/2014/main" val="1503055006"/>
                    </a:ext>
                  </a:extLst>
                </a:gridCol>
                <a:gridCol w="1019593">
                  <a:extLst>
                    <a:ext uri="{9D8B030D-6E8A-4147-A177-3AD203B41FA5}">
                      <a16:colId xmlns:a16="http://schemas.microsoft.com/office/drawing/2014/main" val="1223450313"/>
                    </a:ext>
                  </a:extLst>
                </a:gridCol>
                <a:gridCol w="1627310">
                  <a:extLst>
                    <a:ext uri="{9D8B030D-6E8A-4147-A177-3AD203B41FA5}">
                      <a16:colId xmlns:a16="http://schemas.microsoft.com/office/drawing/2014/main" val="460869533"/>
                    </a:ext>
                  </a:extLst>
                </a:gridCol>
              </a:tblGrid>
              <a:tr h="676595">
                <a:tc>
                  <a:txBody>
                    <a:bodyPr/>
                    <a:lstStyle/>
                    <a:p>
                      <a:pPr algn="ctr">
                        <a:spcBef>
                          <a:spcPts val="600"/>
                        </a:spcBef>
                        <a:spcAft>
                          <a:spcPts val="0"/>
                        </a:spcAft>
                      </a:pPr>
                      <a:r>
                        <a:rPr lang="en-I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Name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Package No</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a:t>
                      </a: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Beneficiary</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a:t>
                      </a:r>
                      <a:r>
                        <a:rPr lang="fr-BE" sz="1000" dirty="0" err="1">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a:t>
                      </a: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 </a:t>
                      </a:r>
                      <a:r>
                        <a:rPr lang="fr-BE" sz="1000" dirty="0" err="1">
                          <a:solidFill>
                            <a:srgbClr val="808080"/>
                          </a:solidFill>
                          <a:effectLst/>
                          <a:latin typeface="Arial" panose="020B0604020202020204" pitchFamily="34" charset="0"/>
                          <a:ea typeface="Times New Roman" panose="02020603050405020304" pitchFamily="18" charset="0"/>
                          <a:cs typeface="Arial" panose="020B0604020202020204" pitchFamily="34" charset="0"/>
                        </a:rPr>
                        <a:t>number</a:t>
                      </a: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of </a:t>
                      </a: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Verification</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821861192"/>
                  </a:ext>
                </a:extLst>
              </a:tr>
              <a:tr h="974298">
                <a:tc>
                  <a:txBody>
                    <a:bodyPr/>
                    <a:lstStyle/>
                    <a:p>
                      <a:pPr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Created sending/hosting mobility e-guidelines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Prepared sending/hosting mobility guidelines comprising necessary steps in a successful realization of digital academic mobility.</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M21</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Adopted and published e-guidelines on sending/hosting staff/students mobility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8516212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05460965"/>
              </p:ext>
            </p:extLst>
          </p:nvPr>
        </p:nvGraphicFramePr>
        <p:xfrm>
          <a:off x="3263462" y="2890158"/>
          <a:ext cx="5403093" cy="2060900"/>
        </p:xfrm>
        <a:graphic>
          <a:graphicData uri="http://schemas.openxmlformats.org/drawingml/2006/table">
            <a:tbl>
              <a:tblPr firstRow="1" firstCol="1" lastRow="1" lastCol="1" bandRow="1" bandCol="1"/>
              <a:tblGrid>
                <a:gridCol w="725214">
                  <a:extLst>
                    <a:ext uri="{9D8B030D-6E8A-4147-A177-3AD203B41FA5}">
                      <a16:colId xmlns:a16="http://schemas.microsoft.com/office/drawing/2014/main" val="1249625681"/>
                    </a:ext>
                  </a:extLst>
                </a:gridCol>
                <a:gridCol w="4677879">
                  <a:extLst>
                    <a:ext uri="{9D8B030D-6E8A-4147-A177-3AD203B41FA5}">
                      <a16:colId xmlns:a16="http://schemas.microsoft.com/office/drawing/2014/main" val="1813878639"/>
                    </a:ext>
                  </a:extLst>
                </a:gridCol>
              </a:tblGrid>
              <a:tr h="41218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Administrative and teaching staff trained on student and staff mobility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945980457"/>
                  </a:ext>
                </a:extLst>
              </a:tr>
              <a:tr h="41218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Student parliaments and organizations trained on student mobility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955012768"/>
                  </a:ext>
                </a:extLst>
              </a:tr>
              <a:tr h="206090">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D4.3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E-guidelines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543272676"/>
                  </a:ext>
                </a:extLst>
              </a:tr>
              <a:tr h="412180">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D4.4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Administrative and management staff learned about mobility practices </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64667576"/>
                  </a:ext>
                </a:extLst>
              </a:tr>
              <a:tr h="61827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EU partner HEIs provided 6 months e-mentoring support to administrative staff at 4 WB partner HEIs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257583597"/>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55654946"/>
              </p:ext>
            </p:extLst>
          </p:nvPr>
        </p:nvGraphicFramePr>
        <p:xfrm>
          <a:off x="364315" y="385171"/>
          <a:ext cx="11429991" cy="2281194"/>
        </p:xfrm>
        <a:graphic>
          <a:graphicData uri="http://schemas.openxmlformats.org/drawingml/2006/table">
            <a:tbl>
              <a:tblPr/>
              <a:tblGrid>
                <a:gridCol w="714375">
                  <a:extLst>
                    <a:ext uri="{9D8B030D-6E8A-4147-A177-3AD203B41FA5}">
                      <a16:colId xmlns:a16="http://schemas.microsoft.com/office/drawing/2014/main" val="2277850455"/>
                    </a:ext>
                  </a:extLst>
                </a:gridCol>
                <a:gridCol w="297656">
                  <a:extLst>
                    <a:ext uri="{9D8B030D-6E8A-4147-A177-3AD203B41FA5}">
                      <a16:colId xmlns:a16="http://schemas.microsoft.com/office/drawing/2014/main" val="2872364454"/>
                    </a:ext>
                  </a:extLst>
                </a:gridCol>
                <a:gridCol w="297656">
                  <a:extLst>
                    <a:ext uri="{9D8B030D-6E8A-4147-A177-3AD203B41FA5}">
                      <a16:colId xmlns:a16="http://schemas.microsoft.com/office/drawing/2014/main" val="1606276738"/>
                    </a:ext>
                  </a:extLst>
                </a:gridCol>
                <a:gridCol w="297656">
                  <a:extLst>
                    <a:ext uri="{9D8B030D-6E8A-4147-A177-3AD203B41FA5}">
                      <a16:colId xmlns:a16="http://schemas.microsoft.com/office/drawing/2014/main" val="2914620697"/>
                    </a:ext>
                  </a:extLst>
                </a:gridCol>
                <a:gridCol w="297656">
                  <a:extLst>
                    <a:ext uri="{9D8B030D-6E8A-4147-A177-3AD203B41FA5}">
                      <a16:colId xmlns:a16="http://schemas.microsoft.com/office/drawing/2014/main" val="457111019"/>
                    </a:ext>
                  </a:extLst>
                </a:gridCol>
                <a:gridCol w="297656">
                  <a:extLst>
                    <a:ext uri="{9D8B030D-6E8A-4147-A177-3AD203B41FA5}">
                      <a16:colId xmlns:a16="http://schemas.microsoft.com/office/drawing/2014/main" val="3644519122"/>
                    </a:ext>
                  </a:extLst>
                </a:gridCol>
                <a:gridCol w="297656">
                  <a:extLst>
                    <a:ext uri="{9D8B030D-6E8A-4147-A177-3AD203B41FA5}">
                      <a16:colId xmlns:a16="http://schemas.microsoft.com/office/drawing/2014/main" val="2788965343"/>
                    </a:ext>
                  </a:extLst>
                </a:gridCol>
                <a:gridCol w="297656">
                  <a:extLst>
                    <a:ext uri="{9D8B030D-6E8A-4147-A177-3AD203B41FA5}">
                      <a16:colId xmlns:a16="http://schemas.microsoft.com/office/drawing/2014/main" val="857639901"/>
                    </a:ext>
                  </a:extLst>
                </a:gridCol>
                <a:gridCol w="297656">
                  <a:extLst>
                    <a:ext uri="{9D8B030D-6E8A-4147-A177-3AD203B41FA5}">
                      <a16:colId xmlns:a16="http://schemas.microsoft.com/office/drawing/2014/main" val="219692979"/>
                    </a:ext>
                  </a:extLst>
                </a:gridCol>
                <a:gridCol w="297656">
                  <a:extLst>
                    <a:ext uri="{9D8B030D-6E8A-4147-A177-3AD203B41FA5}">
                      <a16:colId xmlns:a16="http://schemas.microsoft.com/office/drawing/2014/main" val="2358561880"/>
                    </a:ext>
                  </a:extLst>
                </a:gridCol>
                <a:gridCol w="297656">
                  <a:extLst>
                    <a:ext uri="{9D8B030D-6E8A-4147-A177-3AD203B41FA5}">
                      <a16:colId xmlns:a16="http://schemas.microsoft.com/office/drawing/2014/main" val="3493679873"/>
                    </a:ext>
                  </a:extLst>
                </a:gridCol>
                <a:gridCol w="297656">
                  <a:extLst>
                    <a:ext uri="{9D8B030D-6E8A-4147-A177-3AD203B41FA5}">
                      <a16:colId xmlns:a16="http://schemas.microsoft.com/office/drawing/2014/main" val="1802337931"/>
                    </a:ext>
                  </a:extLst>
                </a:gridCol>
                <a:gridCol w="297656">
                  <a:extLst>
                    <a:ext uri="{9D8B030D-6E8A-4147-A177-3AD203B41FA5}">
                      <a16:colId xmlns:a16="http://schemas.microsoft.com/office/drawing/2014/main" val="263911674"/>
                    </a:ext>
                  </a:extLst>
                </a:gridCol>
                <a:gridCol w="297656">
                  <a:extLst>
                    <a:ext uri="{9D8B030D-6E8A-4147-A177-3AD203B41FA5}">
                      <a16:colId xmlns:a16="http://schemas.microsoft.com/office/drawing/2014/main" val="2811862902"/>
                    </a:ext>
                  </a:extLst>
                </a:gridCol>
                <a:gridCol w="297656">
                  <a:extLst>
                    <a:ext uri="{9D8B030D-6E8A-4147-A177-3AD203B41FA5}">
                      <a16:colId xmlns:a16="http://schemas.microsoft.com/office/drawing/2014/main" val="737494390"/>
                    </a:ext>
                  </a:extLst>
                </a:gridCol>
                <a:gridCol w="297656">
                  <a:extLst>
                    <a:ext uri="{9D8B030D-6E8A-4147-A177-3AD203B41FA5}">
                      <a16:colId xmlns:a16="http://schemas.microsoft.com/office/drawing/2014/main" val="2631157855"/>
                    </a:ext>
                  </a:extLst>
                </a:gridCol>
                <a:gridCol w="297656">
                  <a:extLst>
                    <a:ext uri="{9D8B030D-6E8A-4147-A177-3AD203B41FA5}">
                      <a16:colId xmlns:a16="http://schemas.microsoft.com/office/drawing/2014/main" val="1818470524"/>
                    </a:ext>
                  </a:extLst>
                </a:gridCol>
                <a:gridCol w="297656">
                  <a:extLst>
                    <a:ext uri="{9D8B030D-6E8A-4147-A177-3AD203B41FA5}">
                      <a16:colId xmlns:a16="http://schemas.microsoft.com/office/drawing/2014/main" val="473738751"/>
                    </a:ext>
                  </a:extLst>
                </a:gridCol>
                <a:gridCol w="297656">
                  <a:extLst>
                    <a:ext uri="{9D8B030D-6E8A-4147-A177-3AD203B41FA5}">
                      <a16:colId xmlns:a16="http://schemas.microsoft.com/office/drawing/2014/main" val="4224885373"/>
                    </a:ext>
                  </a:extLst>
                </a:gridCol>
                <a:gridCol w="297656">
                  <a:extLst>
                    <a:ext uri="{9D8B030D-6E8A-4147-A177-3AD203B41FA5}">
                      <a16:colId xmlns:a16="http://schemas.microsoft.com/office/drawing/2014/main" val="3786437696"/>
                    </a:ext>
                  </a:extLst>
                </a:gridCol>
                <a:gridCol w="297656">
                  <a:extLst>
                    <a:ext uri="{9D8B030D-6E8A-4147-A177-3AD203B41FA5}">
                      <a16:colId xmlns:a16="http://schemas.microsoft.com/office/drawing/2014/main" val="3875440499"/>
                    </a:ext>
                  </a:extLst>
                </a:gridCol>
                <a:gridCol w="297656">
                  <a:extLst>
                    <a:ext uri="{9D8B030D-6E8A-4147-A177-3AD203B41FA5}">
                      <a16:colId xmlns:a16="http://schemas.microsoft.com/office/drawing/2014/main" val="1735541026"/>
                    </a:ext>
                  </a:extLst>
                </a:gridCol>
                <a:gridCol w="297656">
                  <a:extLst>
                    <a:ext uri="{9D8B030D-6E8A-4147-A177-3AD203B41FA5}">
                      <a16:colId xmlns:a16="http://schemas.microsoft.com/office/drawing/2014/main" val="3610818717"/>
                    </a:ext>
                  </a:extLst>
                </a:gridCol>
                <a:gridCol w="297656">
                  <a:extLst>
                    <a:ext uri="{9D8B030D-6E8A-4147-A177-3AD203B41FA5}">
                      <a16:colId xmlns:a16="http://schemas.microsoft.com/office/drawing/2014/main" val="1344798200"/>
                    </a:ext>
                  </a:extLst>
                </a:gridCol>
                <a:gridCol w="297656">
                  <a:extLst>
                    <a:ext uri="{9D8B030D-6E8A-4147-A177-3AD203B41FA5}">
                      <a16:colId xmlns:a16="http://schemas.microsoft.com/office/drawing/2014/main" val="2637245693"/>
                    </a:ext>
                  </a:extLst>
                </a:gridCol>
                <a:gridCol w="297656">
                  <a:extLst>
                    <a:ext uri="{9D8B030D-6E8A-4147-A177-3AD203B41FA5}">
                      <a16:colId xmlns:a16="http://schemas.microsoft.com/office/drawing/2014/main" val="1280451481"/>
                    </a:ext>
                  </a:extLst>
                </a:gridCol>
                <a:gridCol w="297656">
                  <a:extLst>
                    <a:ext uri="{9D8B030D-6E8A-4147-A177-3AD203B41FA5}">
                      <a16:colId xmlns:a16="http://schemas.microsoft.com/office/drawing/2014/main" val="4165184169"/>
                    </a:ext>
                  </a:extLst>
                </a:gridCol>
                <a:gridCol w="297656">
                  <a:extLst>
                    <a:ext uri="{9D8B030D-6E8A-4147-A177-3AD203B41FA5}">
                      <a16:colId xmlns:a16="http://schemas.microsoft.com/office/drawing/2014/main" val="1286917625"/>
                    </a:ext>
                  </a:extLst>
                </a:gridCol>
                <a:gridCol w="297656">
                  <a:extLst>
                    <a:ext uri="{9D8B030D-6E8A-4147-A177-3AD203B41FA5}">
                      <a16:colId xmlns:a16="http://schemas.microsoft.com/office/drawing/2014/main" val="1654557498"/>
                    </a:ext>
                  </a:extLst>
                </a:gridCol>
                <a:gridCol w="297656">
                  <a:extLst>
                    <a:ext uri="{9D8B030D-6E8A-4147-A177-3AD203B41FA5}">
                      <a16:colId xmlns:a16="http://schemas.microsoft.com/office/drawing/2014/main" val="468168797"/>
                    </a:ext>
                  </a:extLst>
                </a:gridCol>
                <a:gridCol w="297656">
                  <a:extLst>
                    <a:ext uri="{9D8B030D-6E8A-4147-A177-3AD203B41FA5}">
                      <a16:colId xmlns:a16="http://schemas.microsoft.com/office/drawing/2014/main" val="448036626"/>
                    </a:ext>
                  </a:extLst>
                </a:gridCol>
                <a:gridCol w="297656">
                  <a:extLst>
                    <a:ext uri="{9D8B030D-6E8A-4147-A177-3AD203B41FA5}">
                      <a16:colId xmlns:a16="http://schemas.microsoft.com/office/drawing/2014/main" val="3747466055"/>
                    </a:ext>
                  </a:extLst>
                </a:gridCol>
                <a:gridCol w="297656">
                  <a:extLst>
                    <a:ext uri="{9D8B030D-6E8A-4147-A177-3AD203B41FA5}">
                      <a16:colId xmlns:a16="http://schemas.microsoft.com/office/drawing/2014/main" val="2538991610"/>
                    </a:ext>
                  </a:extLst>
                </a:gridCol>
                <a:gridCol w="297656">
                  <a:extLst>
                    <a:ext uri="{9D8B030D-6E8A-4147-A177-3AD203B41FA5}">
                      <a16:colId xmlns:a16="http://schemas.microsoft.com/office/drawing/2014/main" val="581786017"/>
                    </a:ext>
                  </a:extLst>
                </a:gridCol>
                <a:gridCol w="297656">
                  <a:extLst>
                    <a:ext uri="{9D8B030D-6E8A-4147-A177-3AD203B41FA5}">
                      <a16:colId xmlns:a16="http://schemas.microsoft.com/office/drawing/2014/main" val="1891144152"/>
                    </a:ext>
                  </a:extLst>
                </a:gridCol>
                <a:gridCol w="297656">
                  <a:extLst>
                    <a:ext uri="{9D8B030D-6E8A-4147-A177-3AD203B41FA5}">
                      <a16:colId xmlns:a16="http://schemas.microsoft.com/office/drawing/2014/main" val="2915384034"/>
                    </a:ext>
                  </a:extLst>
                </a:gridCol>
                <a:gridCol w="297656">
                  <a:extLst>
                    <a:ext uri="{9D8B030D-6E8A-4147-A177-3AD203B41FA5}">
                      <a16:colId xmlns:a16="http://schemas.microsoft.com/office/drawing/2014/main" val="2784084747"/>
                    </a:ext>
                  </a:extLst>
                </a:gridCol>
              </a:tblGrid>
              <a:tr h="380199">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000000"/>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err="1">
                          <a:solidFill>
                            <a:srgbClr val="000000"/>
                          </a:solidFill>
                          <a:effectLst/>
                          <a:latin typeface="Calibri" panose="020F0502020204030204" pitchFamily="34" charset="0"/>
                        </a:rPr>
                        <a:t>Avg</a:t>
                      </a:r>
                      <a:endParaRPr lang="en-GB"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a:solidFill>
                            <a:srgbClr val="000000"/>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1257065681"/>
                  </a:ext>
                </a:extLst>
              </a:tr>
              <a:tr h="380199">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000000"/>
                          </a:solidFill>
                          <a:effectLst/>
                          <a:latin typeface="Calibri" panose="020F0502020204030204" pitchFamily="34" charset="0"/>
                        </a:rPr>
                        <a:t>13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FFFFFF"/>
                          </a:solidFill>
                          <a:effectLst/>
                          <a:latin typeface="Calibri" panose="020F0502020204030204" pitchFamily="34" charset="0"/>
                        </a:rPr>
                        <a:t>23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25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2244665643"/>
                  </a:ext>
                </a:extLst>
              </a:tr>
              <a:tr h="380199">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438298290"/>
                  </a:ext>
                </a:extLst>
              </a:tr>
              <a:tr h="380199">
                <a:tc>
                  <a:txBody>
                    <a:bodyPr/>
                    <a:lstStyle/>
                    <a:p>
                      <a:pPr algn="ctr" rtl="0" fontAlgn="ctr"/>
                      <a:r>
                        <a:rPr lang="en-GB" sz="1100" b="0" i="0" u="none" strike="noStrike">
                          <a:solidFill>
                            <a:srgbClr val="000000"/>
                          </a:solidFill>
                          <a:effectLst/>
                          <a:latin typeface="Calibri" panose="020F0502020204030204" pitchFamily="34" charset="0"/>
                        </a:rPr>
                        <a:t>WP2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1966003990"/>
                  </a:ext>
                </a:extLst>
              </a:tr>
              <a:tr h="380199">
                <a:tc>
                  <a:txBody>
                    <a:bodyPr/>
                    <a:lstStyle/>
                    <a:p>
                      <a:pPr algn="ctr" rtl="0" fontAlgn="ctr"/>
                      <a:r>
                        <a:rPr lang="en-GB" sz="1100" b="0" i="0" u="none" strike="noStrike">
                          <a:solidFill>
                            <a:srgbClr val="000000"/>
                          </a:solidFill>
                          <a:effectLst/>
                          <a:latin typeface="Calibri" panose="020F0502020204030204" pitchFamily="34" charset="0"/>
                        </a:rPr>
                        <a:t>WP3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2482480153"/>
                  </a:ext>
                </a:extLst>
              </a:tr>
              <a:tr h="380199">
                <a:tc>
                  <a:txBody>
                    <a:bodyPr/>
                    <a:lstStyle/>
                    <a:p>
                      <a:pPr algn="ctr" rtl="0" fontAlgn="ctr"/>
                      <a:r>
                        <a:rPr lang="en-GB" sz="1100" b="0" i="0" u="none" strike="noStrike">
                          <a:solidFill>
                            <a:srgbClr val="000000"/>
                          </a:solidFill>
                          <a:effectLst/>
                          <a:latin typeface="Calibri" panose="020F0502020204030204" pitchFamily="34" charset="0"/>
                        </a:rPr>
                        <a:t>WP4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2476234772"/>
                  </a:ext>
                </a:extLst>
              </a:tr>
            </a:tbl>
          </a:graphicData>
        </a:graphic>
      </p:graphicFrame>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89128" y="6550883"/>
            <a:ext cx="1202871" cy="307116"/>
          </a:xfrm>
          <a:prstGeom prst="rect">
            <a:avLst/>
          </a:prstGeom>
        </p:spPr>
      </p:pic>
    </p:spTree>
    <p:extLst>
      <p:ext uri="{BB962C8B-B14F-4D97-AF65-F5344CB8AC3E}">
        <p14:creationId xmlns:p14="http://schemas.microsoft.com/office/powerpoint/2010/main" val="21411785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CEPS, co-lead: SECCG</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0" name="Rectangle 9"/>
          <p:cNvSpPr/>
          <p:nvPr/>
        </p:nvSpPr>
        <p:spPr>
          <a:xfrm>
            <a:off x="4975077" y="1161636"/>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332194" y="792303"/>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7523746"/>
              </p:ext>
            </p:extLst>
          </p:nvPr>
        </p:nvGraphicFramePr>
        <p:xfrm>
          <a:off x="378372" y="1595322"/>
          <a:ext cx="5691877" cy="3013690"/>
        </p:xfrm>
        <a:graphic>
          <a:graphicData uri="http://schemas.openxmlformats.org/drawingml/2006/table">
            <a:tbl>
              <a:tblPr firstRow="1" firstCol="1" lastRow="1" lastCol="1" bandRow="1" bandCol="1"/>
              <a:tblGrid>
                <a:gridCol w="1380933">
                  <a:extLst>
                    <a:ext uri="{9D8B030D-6E8A-4147-A177-3AD203B41FA5}">
                      <a16:colId xmlns:a16="http://schemas.microsoft.com/office/drawing/2014/main" val="307367331"/>
                    </a:ext>
                  </a:extLst>
                </a:gridCol>
                <a:gridCol w="4310944">
                  <a:extLst>
                    <a:ext uri="{9D8B030D-6E8A-4147-A177-3AD203B41FA5}">
                      <a16:colId xmlns:a16="http://schemas.microsoft.com/office/drawing/2014/main" val="3713701832"/>
                    </a:ext>
                  </a:extLst>
                </a:gridCol>
              </a:tblGrid>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Maintenance and promotion of </a:t>
                      </a:r>
                      <a:r>
                        <a:rPr lang="en-GB" sz="14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website </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243942092"/>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policy brief </a:t>
                      </a:r>
                      <a:r>
                        <a:rPr lang="en-GB" sz="14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4078379"/>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Adoption of ‘’Towards green university’’ strategy</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48607283"/>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T5.4</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Promotion of policy brief ‘’Towards green university’’ across HE and the society</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037274918"/>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T5.5</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Publication of annual e-newsletter ‘’Towards green university’’</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80411095"/>
                  </a:ext>
                </a:extLst>
              </a:tr>
              <a:tr h="345529">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T5.6</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Local institutional training sessions on recycling culture, green energy sources, infrastructure</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558631631"/>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T5.7</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Organization of green university innovation hackathons competitions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54035609"/>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T5.8</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Final promotional conferences ‘’Towards green university’’</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0888732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14455900"/>
              </p:ext>
            </p:extLst>
          </p:nvPr>
        </p:nvGraphicFramePr>
        <p:xfrm>
          <a:off x="1213103" y="4968240"/>
          <a:ext cx="10094977" cy="188976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3110105679"/>
                    </a:ext>
                  </a:extLst>
                </a:gridCol>
                <a:gridCol w="1324461">
                  <a:extLst>
                    <a:ext uri="{9D8B030D-6E8A-4147-A177-3AD203B41FA5}">
                      <a16:colId xmlns:a16="http://schemas.microsoft.com/office/drawing/2014/main" val="3359113181"/>
                    </a:ext>
                  </a:extLst>
                </a:gridCol>
                <a:gridCol w="1019593">
                  <a:extLst>
                    <a:ext uri="{9D8B030D-6E8A-4147-A177-3AD203B41FA5}">
                      <a16:colId xmlns:a16="http://schemas.microsoft.com/office/drawing/2014/main" val="2080421877"/>
                    </a:ext>
                  </a:extLst>
                </a:gridCol>
                <a:gridCol w="1225530">
                  <a:extLst>
                    <a:ext uri="{9D8B030D-6E8A-4147-A177-3AD203B41FA5}">
                      <a16:colId xmlns:a16="http://schemas.microsoft.com/office/drawing/2014/main" val="1065091094"/>
                    </a:ext>
                  </a:extLst>
                </a:gridCol>
                <a:gridCol w="2447022">
                  <a:extLst>
                    <a:ext uri="{9D8B030D-6E8A-4147-A177-3AD203B41FA5}">
                      <a16:colId xmlns:a16="http://schemas.microsoft.com/office/drawing/2014/main" val="2193504086"/>
                    </a:ext>
                  </a:extLst>
                </a:gridCol>
                <a:gridCol w="1019593">
                  <a:extLst>
                    <a:ext uri="{9D8B030D-6E8A-4147-A177-3AD203B41FA5}">
                      <a16:colId xmlns:a16="http://schemas.microsoft.com/office/drawing/2014/main" val="218335887"/>
                    </a:ext>
                  </a:extLst>
                </a:gridCol>
                <a:gridCol w="1627310">
                  <a:extLst>
                    <a:ext uri="{9D8B030D-6E8A-4147-A177-3AD203B41FA5}">
                      <a16:colId xmlns:a16="http://schemas.microsoft.com/office/drawing/2014/main" val="250873302"/>
                    </a:ext>
                  </a:extLst>
                </a:gridCol>
              </a:tblGrid>
              <a:tr h="0">
                <a:tc>
                  <a:txBody>
                    <a:bodyPr/>
                    <a:lstStyle/>
                    <a:p>
                      <a:pPr algn="ctr">
                        <a:spcBef>
                          <a:spcPts val="600"/>
                        </a:spcBef>
                        <a:spcAft>
                          <a:spcPts val="0"/>
                        </a:spcAft>
                      </a:pPr>
                      <a:r>
                        <a:rPr lang="en-I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4013910528"/>
                  </a:ext>
                </a:extLst>
              </a:tr>
              <a:tr h="0">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Adopted </a:t>
                      </a:r>
                      <a:r>
                        <a:rPr lang="en-GB" sz="9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SVEHERC</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9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is an all-encompassing document that summarizes the key steps towards the project´s overall aim which is creating green universities and embracing the concept of green transition.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M27</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Official decisions of Senates of four target universities on adopting the </a:t>
                      </a:r>
                      <a:r>
                        <a:rPr lang="en-GB" sz="9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67303111"/>
                  </a:ext>
                </a:extLst>
              </a:tr>
              <a:tr h="0">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a:t>
                      </a:r>
                      <a:r>
                        <a:rPr lang="en-GB" sz="9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policy brief across HE and the society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SVEHERC</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Policy brief is one step further towards green transition in the Western Balkans region as it offers valuable recommendations and pathways which could lead to further expansion and promotion of green ideas and practices across the region.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M24</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Published policy brief document.</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5236576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137398151"/>
              </p:ext>
            </p:extLst>
          </p:nvPr>
        </p:nvGraphicFramePr>
        <p:xfrm>
          <a:off x="6495394" y="1200785"/>
          <a:ext cx="5322576" cy="2515569"/>
        </p:xfrm>
        <a:graphic>
          <a:graphicData uri="http://schemas.openxmlformats.org/drawingml/2006/table">
            <a:tbl>
              <a:tblPr firstRow="1" firstCol="1" lastRow="1" lastCol="1" bandRow="1" bandCol="1"/>
              <a:tblGrid>
                <a:gridCol w="725213">
                  <a:extLst>
                    <a:ext uri="{9D8B030D-6E8A-4147-A177-3AD203B41FA5}">
                      <a16:colId xmlns:a16="http://schemas.microsoft.com/office/drawing/2014/main" val="2374758156"/>
                    </a:ext>
                  </a:extLst>
                </a:gridCol>
                <a:gridCol w="4597363">
                  <a:extLst>
                    <a:ext uri="{9D8B030D-6E8A-4147-A177-3AD203B41FA5}">
                      <a16:colId xmlns:a16="http://schemas.microsoft.com/office/drawing/2014/main" val="3096155982"/>
                    </a:ext>
                  </a:extLst>
                </a:gridCol>
              </a:tblGrid>
              <a:tr h="340683">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Website recognized by the specific and general communities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86346850"/>
                  </a:ext>
                </a:extLst>
              </a:tr>
              <a:tr h="340683">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Stakeholders made aware of green university policy</a:t>
                      </a:r>
                      <a:r>
                        <a:rPr lang="en-GB" sz="14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77366208"/>
                  </a:ext>
                </a:extLst>
              </a:tr>
              <a:tr h="340683">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E-newsletter </a:t>
                      </a:r>
                      <a:r>
                        <a:rPr lang="en-GB" sz="14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92710430"/>
                  </a:ext>
                </a:extLst>
              </a:tr>
              <a:tr h="410007">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D5.4</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Aft>
                          <a:spcPts val="10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WB Partner institution teaching and administrative &amp; technical staff trained on recycling culture, green energy sources,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infrastructure</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668478751"/>
                  </a:ext>
                </a:extLst>
              </a:tr>
              <a:tr h="340683">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D5.5</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institutional hackathon reports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368393883"/>
                  </a:ext>
                </a:extLst>
              </a:tr>
              <a:tr h="340683">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D5.6</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conference reports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5267264"/>
                  </a:ext>
                </a:extLst>
              </a:tr>
            </a:tbl>
          </a:graphicData>
        </a:graphic>
      </p:graphicFrame>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351436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365125"/>
            <a:ext cx="110998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General objective</a:t>
            </a:r>
            <a:endParaRPr lang="en-GB" sz="2400" b="1" dirty="0">
              <a:solidFill>
                <a:srgbClr val="C0000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48662642"/>
              </p:ext>
            </p:extLst>
          </p:nvPr>
        </p:nvGraphicFramePr>
        <p:xfrm>
          <a:off x="1813560" y="1226820"/>
          <a:ext cx="8610600" cy="4404360"/>
        </p:xfrm>
        <a:graphic>
          <a:graphicData uri="http://schemas.openxmlformats.org/drawingml/2006/table">
            <a:tbl>
              <a:tblPr/>
              <a:tblGrid>
                <a:gridCol w="2153409">
                  <a:extLst>
                    <a:ext uri="{9D8B030D-6E8A-4147-A177-3AD203B41FA5}">
                      <a16:colId xmlns:a16="http://schemas.microsoft.com/office/drawing/2014/main" val="2748336882"/>
                    </a:ext>
                  </a:extLst>
                </a:gridCol>
                <a:gridCol w="2726437">
                  <a:extLst>
                    <a:ext uri="{9D8B030D-6E8A-4147-A177-3AD203B41FA5}">
                      <a16:colId xmlns:a16="http://schemas.microsoft.com/office/drawing/2014/main" val="2391555742"/>
                    </a:ext>
                  </a:extLst>
                </a:gridCol>
                <a:gridCol w="2152397">
                  <a:extLst>
                    <a:ext uri="{9D8B030D-6E8A-4147-A177-3AD203B41FA5}">
                      <a16:colId xmlns:a16="http://schemas.microsoft.com/office/drawing/2014/main" val="3929464684"/>
                    </a:ext>
                  </a:extLst>
                </a:gridCol>
                <a:gridCol w="1578357">
                  <a:extLst>
                    <a:ext uri="{9D8B030D-6E8A-4147-A177-3AD203B41FA5}">
                      <a16:colId xmlns:a16="http://schemas.microsoft.com/office/drawing/2014/main" val="1356623947"/>
                    </a:ext>
                  </a:extLst>
                </a:gridCol>
              </a:tblGrid>
              <a:tr h="1299975">
                <a:tc>
                  <a:txBody>
                    <a:bodyPr/>
                    <a:lstStyle/>
                    <a:p>
                      <a:pPr algn="ctr">
                        <a:spcAft>
                          <a:spcPts val="0"/>
                        </a:spcAft>
                      </a:pPr>
                      <a:r>
                        <a:rPr lang="en-GB"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NARRATIVE SUMMARY OF THE INTERVENTION LOGIC</a:t>
                      </a:r>
                      <a:endParaRPr lang="en-GB" sz="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OBJECTIVELY VERIFIABLE INDICATORS</a:t>
                      </a:r>
                      <a:endParaRPr lang="en-GB" sz="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MEANS OF VERIFICATION</a:t>
                      </a:r>
                      <a:endParaRPr lang="en-GB" sz="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IMPORTANT ASSUMPTIONS AND PREREQUISITES</a:t>
                      </a:r>
                      <a:endParaRPr lang="en-GB" sz="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val="3729863692"/>
                  </a:ext>
                </a:extLst>
              </a:tr>
              <a:tr h="3104385">
                <a:tc>
                  <a:txBody>
                    <a:bodyPr/>
                    <a:lstStyle/>
                    <a:p>
                      <a:pPr>
                        <a:spcAft>
                          <a:spcPts val="0"/>
                        </a:spcAft>
                      </a:pPr>
                      <a:r>
                        <a:rPr lang="en-GB" sz="14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Goal (general objective)</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 assist Western Balkans green transition efforts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 Evidence of green transition mechanisms in place at </a:t>
                      </a:r>
                      <a:r>
                        <a:rPr lang="en-GB" sz="14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Uni</a:t>
                      </a: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campuses until 2025</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Evidence of green learning culture and support provision at HEIs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Students and staff indicate overall satisfaction with introduced transformation measures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 Partner HEIs annual reports, external evaluation report</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Optimized Partner </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services and mechanism on Campus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progress evaluations, external evaluation, partner HEIs self-evaluation reports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0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Agenda and EU Green Deal remain highly in political agendas of Western Balkans potential candidate and candidate states </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4813259"/>
                  </a:ext>
                </a:extLst>
              </a:tr>
            </a:tbl>
          </a:graphicData>
        </a:graphic>
      </p:graphicFrame>
      <p:pic>
        <p:nvPicPr>
          <p:cNvPr id="7" name="Picture 6"/>
          <p:cNvPicPr>
            <a:picLocks noChangeAspect="1"/>
          </p:cNvPicPr>
          <p:nvPr/>
        </p:nvPicPr>
        <p:blipFill>
          <a:blip r:embed="rId2"/>
          <a:stretch>
            <a:fillRect/>
          </a:stretch>
        </p:blipFill>
        <p:spPr>
          <a:xfrm>
            <a:off x="10424160" y="9367"/>
            <a:ext cx="1767840" cy="55063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6927907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088844722"/>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Maintenance and promotion of Towards green university website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Project website will be regularly updated with project-related information (communication and dissemination activities, latest achievements, results and milestones, etc.). Information will be uploaded by designated administrators (2 with full access to website parameters) of the project Dissemination team. Project website will contain suitable Erasmus +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Programme</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logo, as well as other required funding and ownership symbols. Links will be created towards individual partner´ websites and the content will be presented in English and/or local partner languages (Bosnian and Montenegrin). Data will be uploaded whenever opportunity presents itself, on average 3 per month.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0427408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139667476"/>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policy brief Towards green university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 policy brief Towards green university is to be led by P2 and P6 and developed jointly by the partnership. The policy brief will comprise the summary of the main project topic, which is the creation of green universities as well as recommendations, best options and justified reasons on a path towards greening one´s universities. The policy brief is intended for all those who are interested in creating a policy framework for prospective green universities, green communities and green transition in general. Target groups are as follows: autonomous higher education bodies, ministries, government advisors, civil servants, etc. Policy brief aims to secure the sustainability of the project idea by recommending it to a wider community. The policy brief will be available in three languages (English, Bosnian, Montenegrin).</a:t>
                      </a:r>
                    </a:p>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It is planned to distribute the policy brief among minimum 200 recipients.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4804417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171922620"/>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Adoption of ‘’Towards green university’’ strategy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During M? of project implementation four strategy documents devised by four target HEIs in collaboration with the partnership will be adopted by four University Senates of target HEIs. Strategies will consequently be incorporated in four statutes of target HEIs thus making the strategy the official policy of the afore-mentioned universities at hand.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2774589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140782675"/>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Promotion of policy brief ‘’Towards green university’’ across HE and the society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policy brief Towards green university will be promoted though various communication and dissemination activities: project website, individual HEIs websites and social network profiles, all available local and national media in the four target countries, and across Western Balkans, during the final promotional conference, in the newsletter, etc.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5972965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714043378"/>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Publication of annual e-newsletter ‘’Towards green university’’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Three annual newsletters will be published in the course of the project, and they will continue to be published even after the project lifetime. The newsletter will contain relevant and principal information relating to the project and its achievements. The e-newsletter will be 4-8 pages long and it will contain inputs and contributions from all partner institutions. The e-newsletter will be available in English, Bosnian and Montenegrin. It will be published on the project website and individual websites of all partner institutions.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3538699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417931346"/>
              </p:ext>
            </p:extLst>
          </p:nvPr>
        </p:nvGraphicFramePr>
        <p:xfrm>
          <a:off x="838200" y="1453038"/>
          <a:ext cx="10094976" cy="223609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4770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888391">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5.6</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Local institutional training sessions on recycling culture, green energy sources, infrastructure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sessions are intended for all stakeholders (teaching, administrative, technical and management staff, student organizations members) at four target HEIs who have the opportunity to further share the knowledge and skills, organize campaigns and animate wider community to participate in the green transition conceived by the GROWTH. Twelve training session in total have been planned at four target universities and they will include 12 participants each. It is expected that 30% will be female participants.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918500525"/>
              </p:ext>
            </p:extLst>
          </p:nvPr>
        </p:nvGraphicFramePr>
        <p:xfrm>
          <a:off x="1137793" y="3926919"/>
          <a:ext cx="9495790" cy="2667000"/>
        </p:xfrm>
        <a:graphic>
          <a:graphicData uri="http://schemas.openxmlformats.org/drawingml/2006/table">
            <a:tbl>
              <a:tblPr firstRow="1" firstCol="1" bandRow="1"/>
              <a:tblGrid>
                <a:gridCol w="1169670">
                  <a:extLst>
                    <a:ext uri="{9D8B030D-6E8A-4147-A177-3AD203B41FA5}">
                      <a16:colId xmlns:a16="http://schemas.microsoft.com/office/drawing/2014/main" val="1209521913"/>
                    </a:ext>
                  </a:extLst>
                </a:gridCol>
                <a:gridCol w="1260475">
                  <a:extLst>
                    <a:ext uri="{9D8B030D-6E8A-4147-A177-3AD203B41FA5}">
                      <a16:colId xmlns:a16="http://schemas.microsoft.com/office/drawing/2014/main" val="1132999428"/>
                    </a:ext>
                  </a:extLst>
                </a:gridCol>
                <a:gridCol w="1215390">
                  <a:extLst>
                    <a:ext uri="{9D8B030D-6E8A-4147-A177-3AD203B41FA5}">
                      <a16:colId xmlns:a16="http://schemas.microsoft.com/office/drawing/2014/main" val="3636301400"/>
                    </a:ext>
                  </a:extLst>
                </a:gridCol>
                <a:gridCol w="655775">
                  <a:extLst>
                    <a:ext uri="{9D8B030D-6E8A-4147-A177-3AD203B41FA5}">
                      <a16:colId xmlns:a16="http://schemas.microsoft.com/office/drawing/2014/main" val="2487528345"/>
                    </a:ext>
                  </a:extLst>
                </a:gridCol>
                <a:gridCol w="2632842">
                  <a:extLst>
                    <a:ext uri="{9D8B030D-6E8A-4147-A177-3AD203B41FA5}">
                      <a16:colId xmlns:a16="http://schemas.microsoft.com/office/drawing/2014/main" val="938813790"/>
                    </a:ext>
                  </a:extLst>
                </a:gridCol>
                <a:gridCol w="867103">
                  <a:extLst>
                    <a:ext uri="{9D8B030D-6E8A-4147-A177-3AD203B41FA5}">
                      <a16:colId xmlns:a16="http://schemas.microsoft.com/office/drawing/2014/main" val="2535852658"/>
                    </a:ext>
                  </a:extLst>
                </a:gridCol>
                <a:gridCol w="772511">
                  <a:extLst>
                    <a:ext uri="{9D8B030D-6E8A-4147-A177-3AD203B41FA5}">
                      <a16:colId xmlns:a16="http://schemas.microsoft.com/office/drawing/2014/main" val="1409398515"/>
                    </a:ext>
                  </a:extLst>
                </a:gridCol>
                <a:gridCol w="922024">
                  <a:extLst>
                    <a:ext uri="{9D8B030D-6E8A-4147-A177-3AD203B41FA5}">
                      <a16:colId xmlns:a16="http://schemas.microsoft.com/office/drawing/2014/main" val="2906996611"/>
                    </a:ext>
                  </a:extLst>
                </a:gridCol>
              </a:tblGrid>
              <a:tr h="0">
                <a:tc rowSpan="2">
                  <a:txBody>
                    <a:bodyPr/>
                    <a:lstStyle/>
                    <a:p>
                      <a:pPr algn="ctr">
                        <a:spcBef>
                          <a:spcPts val="600"/>
                        </a:spcBef>
                        <a:spcAft>
                          <a:spcPts val="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018019836"/>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849726280"/>
                  </a:ext>
                </a:extLst>
              </a:tr>
              <a:tr h="0">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E5.1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facilitated by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Teaching and non-teaching staff of</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for teaching and non-teaching staff at four HEIs on recycling culture, green energy sources, infrastructure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5.6)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sessions are intended for all stakeholders (teaching, administrative, technical and management staff, student organizations members) at four target HEIs who will thus gain the opportunity to further share the knowledge and skills, organize campaigns and animate wider community to participate in the green transition conceived by the GROWTH.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 144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(36 UBN, 36 SVEHERC, 36 CEPS, 36 AUB)</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89968093"/>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717982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178302425"/>
              </p:ext>
            </p:extLst>
          </p:nvPr>
        </p:nvGraphicFramePr>
        <p:xfrm>
          <a:off x="838200" y="1453039"/>
          <a:ext cx="10094976" cy="2015376"/>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1338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701994">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5.7</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Organization of green university innovation hackathons competitions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Four green innovation hackathons have been planned, one at each target HEI. It is expected that there will be 60 participants in total. They will gather around previously jointly devised green goals and ideas with the aim of creating a solution/product the character of which will be environmentally friendly, which will testify to the green university orientation and which will be usable in the refurnished green university habitat. Hackathons have the character of competitions, whereby the best idea will be rewarded and promoted within the project dissemination campaign and beyond.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387298204"/>
              </p:ext>
            </p:extLst>
          </p:nvPr>
        </p:nvGraphicFramePr>
        <p:xfrm>
          <a:off x="1137793" y="3824173"/>
          <a:ext cx="9495790" cy="2766060"/>
        </p:xfrm>
        <a:graphic>
          <a:graphicData uri="http://schemas.openxmlformats.org/drawingml/2006/table">
            <a:tbl>
              <a:tblPr firstRow="1" firstCol="1" bandRow="1"/>
              <a:tblGrid>
                <a:gridCol w="1169670">
                  <a:extLst>
                    <a:ext uri="{9D8B030D-6E8A-4147-A177-3AD203B41FA5}">
                      <a16:colId xmlns:a16="http://schemas.microsoft.com/office/drawing/2014/main" val="3239217873"/>
                    </a:ext>
                  </a:extLst>
                </a:gridCol>
                <a:gridCol w="1260475">
                  <a:extLst>
                    <a:ext uri="{9D8B030D-6E8A-4147-A177-3AD203B41FA5}">
                      <a16:colId xmlns:a16="http://schemas.microsoft.com/office/drawing/2014/main" val="989688556"/>
                    </a:ext>
                  </a:extLst>
                </a:gridCol>
                <a:gridCol w="1215390">
                  <a:extLst>
                    <a:ext uri="{9D8B030D-6E8A-4147-A177-3AD203B41FA5}">
                      <a16:colId xmlns:a16="http://schemas.microsoft.com/office/drawing/2014/main" val="3526975635"/>
                    </a:ext>
                  </a:extLst>
                </a:gridCol>
                <a:gridCol w="797665">
                  <a:extLst>
                    <a:ext uri="{9D8B030D-6E8A-4147-A177-3AD203B41FA5}">
                      <a16:colId xmlns:a16="http://schemas.microsoft.com/office/drawing/2014/main" val="1351716532"/>
                    </a:ext>
                  </a:extLst>
                </a:gridCol>
                <a:gridCol w="2427890">
                  <a:extLst>
                    <a:ext uri="{9D8B030D-6E8A-4147-A177-3AD203B41FA5}">
                      <a16:colId xmlns:a16="http://schemas.microsoft.com/office/drawing/2014/main" val="2915297886"/>
                    </a:ext>
                  </a:extLst>
                </a:gridCol>
                <a:gridCol w="709448">
                  <a:extLst>
                    <a:ext uri="{9D8B030D-6E8A-4147-A177-3AD203B41FA5}">
                      <a16:colId xmlns:a16="http://schemas.microsoft.com/office/drawing/2014/main" val="978583256"/>
                    </a:ext>
                  </a:extLst>
                </a:gridCol>
                <a:gridCol w="655412">
                  <a:extLst>
                    <a:ext uri="{9D8B030D-6E8A-4147-A177-3AD203B41FA5}">
                      <a16:colId xmlns:a16="http://schemas.microsoft.com/office/drawing/2014/main" val="3762843452"/>
                    </a:ext>
                  </a:extLst>
                </a:gridCol>
                <a:gridCol w="1259840">
                  <a:extLst>
                    <a:ext uri="{9D8B030D-6E8A-4147-A177-3AD203B41FA5}">
                      <a16:colId xmlns:a16="http://schemas.microsoft.com/office/drawing/2014/main" val="15384427"/>
                    </a:ext>
                  </a:extLst>
                </a:gridCol>
              </a:tblGrid>
              <a:tr h="0">
                <a:tc rowSpan="2">
                  <a:txBody>
                    <a:bodyPr/>
                    <a:lstStyle/>
                    <a:p>
                      <a:pPr algn="ctr">
                        <a:spcBef>
                          <a:spcPts val="600"/>
                        </a:spcBef>
                        <a:spcAft>
                          <a:spcPts val="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799571548"/>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366483659"/>
                  </a:ext>
                </a:extLst>
              </a:tr>
              <a:tr h="0">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E5.2</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Competition and dissemination event delivered by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students, teaching staff, researchers, non-teaching staff, local community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Competition for HEI stakeholders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5.7)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Competition and dissemination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Competition is organised with the aim of creating a solution/product the character of which will be environmentally friendly, which will testify to the green university orientation and which will be usable in the refurnished green university habitat.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 60</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(20 UBN, 20 SVEHERC, 20 CEPS, 20 AUB)</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95385382"/>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41408871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714655020"/>
              </p:ext>
            </p:extLst>
          </p:nvPr>
        </p:nvGraphicFramePr>
        <p:xfrm>
          <a:off x="1048512" y="1232320"/>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5.8</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Final promotional conferences ‘’Towards green university’’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the end of the project, during M36, partner HEIs will host the national dissemination conferences that will have a hybrid form. Two such conferences are planned by the GROWTH proposal and they are planned to gather minimum 120 participants (60 in the physical environment, and at least 60 more in the virtual environment). The conferences are a kind of multiplier events which will serve to showcase and promote project results relating to newly established green practices at four target universities in Western Balkans. By displaying project achievements, conferences will contribute to further raising awareness of climate change, share examples of good practice, pinpoint the barriers and limitations and provide recommendations for future actions. </a:t>
                      </a:r>
                    </a:p>
                    <a:p>
                      <a:pPr algn="l">
                        <a:spcBef>
                          <a:spcPts val="600"/>
                        </a:spcBef>
                        <a:spcAft>
                          <a:spcPts val="60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Presenters will be selected from various fields, social and cultural groups: teaching and non-teaching staff, students, university heads and managers, representatives of local self-government and other policy makers, representatives of different groups with fewer opportunities (female participants, persons with physical disabilities, persons from remote/inaccessible regions). They will be invited through and open call, and participation of the afore-mentioned persons with fewer opportunities among speakers and presenters will be </a:t>
                      </a:r>
                      <a:r>
                        <a:rPr lang="en-US" sz="11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favoured</a:t>
                      </a: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809665351"/>
              </p:ext>
            </p:extLst>
          </p:nvPr>
        </p:nvGraphicFramePr>
        <p:xfrm>
          <a:off x="1363871" y="4256695"/>
          <a:ext cx="9495790" cy="2392680"/>
        </p:xfrm>
        <a:graphic>
          <a:graphicData uri="http://schemas.openxmlformats.org/drawingml/2006/table">
            <a:tbl>
              <a:tblPr firstRow="1" firstCol="1" bandRow="1"/>
              <a:tblGrid>
                <a:gridCol w="890598">
                  <a:extLst>
                    <a:ext uri="{9D8B030D-6E8A-4147-A177-3AD203B41FA5}">
                      <a16:colId xmlns:a16="http://schemas.microsoft.com/office/drawing/2014/main" val="4185483012"/>
                    </a:ext>
                  </a:extLst>
                </a:gridCol>
                <a:gridCol w="1539547">
                  <a:extLst>
                    <a:ext uri="{9D8B030D-6E8A-4147-A177-3AD203B41FA5}">
                      <a16:colId xmlns:a16="http://schemas.microsoft.com/office/drawing/2014/main" val="3175560329"/>
                    </a:ext>
                  </a:extLst>
                </a:gridCol>
                <a:gridCol w="793750">
                  <a:extLst>
                    <a:ext uri="{9D8B030D-6E8A-4147-A177-3AD203B41FA5}">
                      <a16:colId xmlns:a16="http://schemas.microsoft.com/office/drawing/2014/main" val="2709003237"/>
                    </a:ext>
                  </a:extLst>
                </a:gridCol>
                <a:gridCol w="804041">
                  <a:extLst>
                    <a:ext uri="{9D8B030D-6E8A-4147-A177-3AD203B41FA5}">
                      <a16:colId xmlns:a16="http://schemas.microsoft.com/office/drawing/2014/main" val="4144940320"/>
                    </a:ext>
                  </a:extLst>
                </a:gridCol>
                <a:gridCol w="3058511">
                  <a:extLst>
                    <a:ext uri="{9D8B030D-6E8A-4147-A177-3AD203B41FA5}">
                      <a16:colId xmlns:a16="http://schemas.microsoft.com/office/drawing/2014/main" val="720125132"/>
                    </a:ext>
                  </a:extLst>
                </a:gridCol>
                <a:gridCol w="961696">
                  <a:extLst>
                    <a:ext uri="{9D8B030D-6E8A-4147-A177-3AD203B41FA5}">
                      <a16:colId xmlns:a16="http://schemas.microsoft.com/office/drawing/2014/main" val="605392729"/>
                    </a:ext>
                  </a:extLst>
                </a:gridCol>
                <a:gridCol w="677918">
                  <a:extLst>
                    <a:ext uri="{9D8B030D-6E8A-4147-A177-3AD203B41FA5}">
                      <a16:colId xmlns:a16="http://schemas.microsoft.com/office/drawing/2014/main" val="3905073762"/>
                    </a:ext>
                  </a:extLst>
                </a:gridCol>
                <a:gridCol w="769729">
                  <a:extLst>
                    <a:ext uri="{9D8B030D-6E8A-4147-A177-3AD203B41FA5}">
                      <a16:colId xmlns:a16="http://schemas.microsoft.com/office/drawing/2014/main" val="3995017332"/>
                    </a:ext>
                  </a:extLst>
                </a:gridCol>
              </a:tblGrid>
              <a:tr h="0">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309815834"/>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26645342"/>
                  </a:ext>
                </a:extLst>
              </a:tr>
              <a:tr h="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E5.3</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Conference hosted by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students, HE management, teaching staff, researchers, policy makers, non-teaching staff, local community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dissemination conferences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5.8)</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Conference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conferences are organised as multiplier events to showcase and promote project results relating to newly established green practices at four target universities in Western Balkans and contribute to further raising awareness of climate change, share examples of good practice, pinpoint the barriers and limitations and provide recommendations for future actions.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1</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Total:150</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043127082"/>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719969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80468" y="3202716"/>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694531905"/>
              </p:ext>
            </p:extLst>
          </p:nvPr>
        </p:nvGraphicFramePr>
        <p:xfrm>
          <a:off x="1213103" y="4447976"/>
          <a:ext cx="10094977" cy="240792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3110105679"/>
                    </a:ext>
                  </a:extLst>
                </a:gridCol>
                <a:gridCol w="1324461">
                  <a:extLst>
                    <a:ext uri="{9D8B030D-6E8A-4147-A177-3AD203B41FA5}">
                      <a16:colId xmlns:a16="http://schemas.microsoft.com/office/drawing/2014/main" val="3359113181"/>
                    </a:ext>
                  </a:extLst>
                </a:gridCol>
                <a:gridCol w="1019593">
                  <a:extLst>
                    <a:ext uri="{9D8B030D-6E8A-4147-A177-3AD203B41FA5}">
                      <a16:colId xmlns:a16="http://schemas.microsoft.com/office/drawing/2014/main" val="2080421877"/>
                    </a:ext>
                  </a:extLst>
                </a:gridCol>
                <a:gridCol w="1225530">
                  <a:extLst>
                    <a:ext uri="{9D8B030D-6E8A-4147-A177-3AD203B41FA5}">
                      <a16:colId xmlns:a16="http://schemas.microsoft.com/office/drawing/2014/main" val="1065091094"/>
                    </a:ext>
                  </a:extLst>
                </a:gridCol>
                <a:gridCol w="2447022">
                  <a:extLst>
                    <a:ext uri="{9D8B030D-6E8A-4147-A177-3AD203B41FA5}">
                      <a16:colId xmlns:a16="http://schemas.microsoft.com/office/drawing/2014/main" val="2193504086"/>
                    </a:ext>
                  </a:extLst>
                </a:gridCol>
                <a:gridCol w="1019593">
                  <a:extLst>
                    <a:ext uri="{9D8B030D-6E8A-4147-A177-3AD203B41FA5}">
                      <a16:colId xmlns:a16="http://schemas.microsoft.com/office/drawing/2014/main" val="218335887"/>
                    </a:ext>
                  </a:extLst>
                </a:gridCol>
                <a:gridCol w="1627310">
                  <a:extLst>
                    <a:ext uri="{9D8B030D-6E8A-4147-A177-3AD203B41FA5}">
                      <a16:colId xmlns:a16="http://schemas.microsoft.com/office/drawing/2014/main" val="250873302"/>
                    </a:ext>
                  </a:extLst>
                </a:gridCol>
              </a:tblGrid>
              <a:tr h="403250">
                <a:tc>
                  <a:txBody>
                    <a:bodyPr/>
                    <a:lstStyle/>
                    <a:p>
                      <a:pPr algn="ctr">
                        <a:spcBef>
                          <a:spcPts val="600"/>
                        </a:spcBef>
                        <a:spcAft>
                          <a:spcPts val="0"/>
                        </a:spcAft>
                      </a:pPr>
                      <a:r>
                        <a:rPr lang="en-I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4013910528"/>
                  </a:ext>
                </a:extLst>
              </a:tr>
              <a:tr h="72585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MS5</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Adopted </a:t>
                      </a:r>
                      <a:r>
                        <a:rPr lang="en-GB" sz="10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WP5</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SVEHERC</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is an all-encompassing document that summarizes the key steps towards the project´s overall aim which is creating green universities and embracing the concept of green transition.</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M27</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Official decisions of Senates of four target universities on adopting the </a:t>
                      </a:r>
                      <a:r>
                        <a:rPr lang="en-GB" sz="10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67303111"/>
                  </a:ext>
                </a:extLst>
              </a:tr>
              <a:tr h="87102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MS6</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a:t>
                      </a:r>
                      <a:r>
                        <a:rPr lang="en-GB" sz="10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policy brief across HE and the society</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WP5</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SVEHERC</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Policy brief is one step further towards green transition in the Western Balkans region as it offers valuable recommendations and pathways which could lead to further expansion and promotion of green ideas and practices across the region. </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M24</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Published policy brief document.</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5236576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15280246"/>
              </p:ext>
            </p:extLst>
          </p:nvPr>
        </p:nvGraphicFramePr>
        <p:xfrm>
          <a:off x="3434712" y="2393169"/>
          <a:ext cx="5322576" cy="1988426"/>
        </p:xfrm>
        <a:graphic>
          <a:graphicData uri="http://schemas.openxmlformats.org/drawingml/2006/table">
            <a:tbl>
              <a:tblPr firstRow="1" firstCol="1" lastRow="1" lastCol="1" bandRow="1" bandCol="1"/>
              <a:tblGrid>
                <a:gridCol w="725213">
                  <a:extLst>
                    <a:ext uri="{9D8B030D-6E8A-4147-A177-3AD203B41FA5}">
                      <a16:colId xmlns:a16="http://schemas.microsoft.com/office/drawing/2014/main" val="2374758156"/>
                    </a:ext>
                  </a:extLst>
                </a:gridCol>
                <a:gridCol w="4597363">
                  <a:extLst>
                    <a:ext uri="{9D8B030D-6E8A-4147-A177-3AD203B41FA5}">
                      <a16:colId xmlns:a16="http://schemas.microsoft.com/office/drawing/2014/main" val="3096155982"/>
                    </a:ext>
                  </a:extLst>
                </a:gridCol>
              </a:tblGrid>
              <a:tr h="359366">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Website recognized by the specific and general communities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86346850"/>
                  </a:ext>
                </a:extLst>
              </a:tr>
              <a:tr h="359366">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D5.2</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Stakeholders made aware of green university policy</a:t>
                      </a:r>
                      <a:r>
                        <a:rPr lang="en-GB" sz="11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77366208"/>
                  </a:ext>
                </a:extLst>
              </a:tr>
              <a:tr h="243548">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E-newsletter </a:t>
                      </a:r>
                      <a:r>
                        <a:rPr lang="en-GB" sz="11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92710430"/>
                  </a:ext>
                </a:extLst>
              </a:tr>
              <a:tr h="539050">
                <a:tc>
                  <a:txBody>
                    <a:bodyPr/>
                    <a:lstStyle/>
                    <a:p>
                      <a:pPr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Aft>
                          <a:spcPts val="10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WB Partner institution teaching and administrative &amp; technical staff trained on recycling culture, green energy sources, </a:t>
                      </a:r>
                      <a:r>
                        <a:rPr lang="en-GB"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infrastructure</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668478751"/>
                  </a:ext>
                </a:extLst>
              </a:tr>
              <a:tr h="243548">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D5.5</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institutional hackathon reports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368393883"/>
                  </a:ext>
                </a:extLst>
              </a:tr>
              <a:tr h="243548">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D5.6</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conference reports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526726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00943138"/>
              </p:ext>
            </p:extLst>
          </p:nvPr>
        </p:nvGraphicFramePr>
        <p:xfrm>
          <a:off x="1186158" y="0"/>
          <a:ext cx="9573966" cy="2326787"/>
        </p:xfrm>
        <a:graphic>
          <a:graphicData uri="http://schemas.openxmlformats.org/drawingml/2006/table">
            <a:tbl>
              <a:tblPr/>
              <a:tblGrid>
                <a:gridCol w="598374">
                  <a:extLst>
                    <a:ext uri="{9D8B030D-6E8A-4147-A177-3AD203B41FA5}">
                      <a16:colId xmlns:a16="http://schemas.microsoft.com/office/drawing/2014/main" val="2208034542"/>
                    </a:ext>
                  </a:extLst>
                </a:gridCol>
                <a:gridCol w="249322">
                  <a:extLst>
                    <a:ext uri="{9D8B030D-6E8A-4147-A177-3AD203B41FA5}">
                      <a16:colId xmlns:a16="http://schemas.microsoft.com/office/drawing/2014/main" val="3845352431"/>
                    </a:ext>
                  </a:extLst>
                </a:gridCol>
                <a:gridCol w="249322">
                  <a:extLst>
                    <a:ext uri="{9D8B030D-6E8A-4147-A177-3AD203B41FA5}">
                      <a16:colId xmlns:a16="http://schemas.microsoft.com/office/drawing/2014/main" val="1567164477"/>
                    </a:ext>
                  </a:extLst>
                </a:gridCol>
                <a:gridCol w="249322">
                  <a:extLst>
                    <a:ext uri="{9D8B030D-6E8A-4147-A177-3AD203B41FA5}">
                      <a16:colId xmlns:a16="http://schemas.microsoft.com/office/drawing/2014/main" val="2602588702"/>
                    </a:ext>
                  </a:extLst>
                </a:gridCol>
                <a:gridCol w="249322">
                  <a:extLst>
                    <a:ext uri="{9D8B030D-6E8A-4147-A177-3AD203B41FA5}">
                      <a16:colId xmlns:a16="http://schemas.microsoft.com/office/drawing/2014/main" val="2891841651"/>
                    </a:ext>
                  </a:extLst>
                </a:gridCol>
                <a:gridCol w="249322">
                  <a:extLst>
                    <a:ext uri="{9D8B030D-6E8A-4147-A177-3AD203B41FA5}">
                      <a16:colId xmlns:a16="http://schemas.microsoft.com/office/drawing/2014/main" val="688372121"/>
                    </a:ext>
                  </a:extLst>
                </a:gridCol>
                <a:gridCol w="249322">
                  <a:extLst>
                    <a:ext uri="{9D8B030D-6E8A-4147-A177-3AD203B41FA5}">
                      <a16:colId xmlns:a16="http://schemas.microsoft.com/office/drawing/2014/main" val="757187928"/>
                    </a:ext>
                  </a:extLst>
                </a:gridCol>
                <a:gridCol w="249322">
                  <a:extLst>
                    <a:ext uri="{9D8B030D-6E8A-4147-A177-3AD203B41FA5}">
                      <a16:colId xmlns:a16="http://schemas.microsoft.com/office/drawing/2014/main" val="376846891"/>
                    </a:ext>
                  </a:extLst>
                </a:gridCol>
                <a:gridCol w="249322">
                  <a:extLst>
                    <a:ext uri="{9D8B030D-6E8A-4147-A177-3AD203B41FA5}">
                      <a16:colId xmlns:a16="http://schemas.microsoft.com/office/drawing/2014/main" val="2883247357"/>
                    </a:ext>
                  </a:extLst>
                </a:gridCol>
                <a:gridCol w="249322">
                  <a:extLst>
                    <a:ext uri="{9D8B030D-6E8A-4147-A177-3AD203B41FA5}">
                      <a16:colId xmlns:a16="http://schemas.microsoft.com/office/drawing/2014/main" val="2402959077"/>
                    </a:ext>
                  </a:extLst>
                </a:gridCol>
                <a:gridCol w="249322">
                  <a:extLst>
                    <a:ext uri="{9D8B030D-6E8A-4147-A177-3AD203B41FA5}">
                      <a16:colId xmlns:a16="http://schemas.microsoft.com/office/drawing/2014/main" val="2049877450"/>
                    </a:ext>
                  </a:extLst>
                </a:gridCol>
                <a:gridCol w="249322">
                  <a:extLst>
                    <a:ext uri="{9D8B030D-6E8A-4147-A177-3AD203B41FA5}">
                      <a16:colId xmlns:a16="http://schemas.microsoft.com/office/drawing/2014/main" val="3563050702"/>
                    </a:ext>
                  </a:extLst>
                </a:gridCol>
                <a:gridCol w="249322">
                  <a:extLst>
                    <a:ext uri="{9D8B030D-6E8A-4147-A177-3AD203B41FA5}">
                      <a16:colId xmlns:a16="http://schemas.microsoft.com/office/drawing/2014/main" val="159760871"/>
                    </a:ext>
                  </a:extLst>
                </a:gridCol>
                <a:gridCol w="249322">
                  <a:extLst>
                    <a:ext uri="{9D8B030D-6E8A-4147-A177-3AD203B41FA5}">
                      <a16:colId xmlns:a16="http://schemas.microsoft.com/office/drawing/2014/main" val="145910571"/>
                    </a:ext>
                  </a:extLst>
                </a:gridCol>
                <a:gridCol w="249322">
                  <a:extLst>
                    <a:ext uri="{9D8B030D-6E8A-4147-A177-3AD203B41FA5}">
                      <a16:colId xmlns:a16="http://schemas.microsoft.com/office/drawing/2014/main" val="406236254"/>
                    </a:ext>
                  </a:extLst>
                </a:gridCol>
                <a:gridCol w="249322">
                  <a:extLst>
                    <a:ext uri="{9D8B030D-6E8A-4147-A177-3AD203B41FA5}">
                      <a16:colId xmlns:a16="http://schemas.microsoft.com/office/drawing/2014/main" val="3595598840"/>
                    </a:ext>
                  </a:extLst>
                </a:gridCol>
                <a:gridCol w="249322">
                  <a:extLst>
                    <a:ext uri="{9D8B030D-6E8A-4147-A177-3AD203B41FA5}">
                      <a16:colId xmlns:a16="http://schemas.microsoft.com/office/drawing/2014/main" val="1620282471"/>
                    </a:ext>
                  </a:extLst>
                </a:gridCol>
                <a:gridCol w="249322">
                  <a:extLst>
                    <a:ext uri="{9D8B030D-6E8A-4147-A177-3AD203B41FA5}">
                      <a16:colId xmlns:a16="http://schemas.microsoft.com/office/drawing/2014/main" val="4007716164"/>
                    </a:ext>
                  </a:extLst>
                </a:gridCol>
                <a:gridCol w="249322">
                  <a:extLst>
                    <a:ext uri="{9D8B030D-6E8A-4147-A177-3AD203B41FA5}">
                      <a16:colId xmlns:a16="http://schemas.microsoft.com/office/drawing/2014/main" val="1858310832"/>
                    </a:ext>
                  </a:extLst>
                </a:gridCol>
                <a:gridCol w="249322">
                  <a:extLst>
                    <a:ext uri="{9D8B030D-6E8A-4147-A177-3AD203B41FA5}">
                      <a16:colId xmlns:a16="http://schemas.microsoft.com/office/drawing/2014/main" val="2926302159"/>
                    </a:ext>
                  </a:extLst>
                </a:gridCol>
                <a:gridCol w="249322">
                  <a:extLst>
                    <a:ext uri="{9D8B030D-6E8A-4147-A177-3AD203B41FA5}">
                      <a16:colId xmlns:a16="http://schemas.microsoft.com/office/drawing/2014/main" val="1809379691"/>
                    </a:ext>
                  </a:extLst>
                </a:gridCol>
                <a:gridCol w="249322">
                  <a:extLst>
                    <a:ext uri="{9D8B030D-6E8A-4147-A177-3AD203B41FA5}">
                      <a16:colId xmlns:a16="http://schemas.microsoft.com/office/drawing/2014/main" val="2982640493"/>
                    </a:ext>
                  </a:extLst>
                </a:gridCol>
                <a:gridCol w="249322">
                  <a:extLst>
                    <a:ext uri="{9D8B030D-6E8A-4147-A177-3AD203B41FA5}">
                      <a16:colId xmlns:a16="http://schemas.microsoft.com/office/drawing/2014/main" val="4291277406"/>
                    </a:ext>
                  </a:extLst>
                </a:gridCol>
                <a:gridCol w="249322">
                  <a:extLst>
                    <a:ext uri="{9D8B030D-6E8A-4147-A177-3AD203B41FA5}">
                      <a16:colId xmlns:a16="http://schemas.microsoft.com/office/drawing/2014/main" val="233358006"/>
                    </a:ext>
                  </a:extLst>
                </a:gridCol>
                <a:gridCol w="249322">
                  <a:extLst>
                    <a:ext uri="{9D8B030D-6E8A-4147-A177-3AD203B41FA5}">
                      <a16:colId xmlns:a16="http://schemas.microsoft.com/office/drawing/2014/main" val="4220185037"/>
                    </a:ext>
                  </a:extLst>
                </a:gridCol>
                <a:gridCol w="249322">
                  <a:extLst>
                    <a:ext uri="{9D8B030D-6E8A-4147-A177-3AD203B41FA5}">
                      <a16:colId xmlns:a16="http://schemas.microsoft.com/office/drawing/2014/main" val="842352163"/>
                    </a:ext>
                  </a:extLst>
                </a:gridCol>
                <a:gridCol w="249322">
                  <a:extLst>
                    <a:ext uri="{9D8B030D-6E8A-4147-A177-3AD203B41FA5}">
                      <a16:colId xmlns:a16="http://schemas.microsoft.com/office/drawing/2014/main" val="1625591559"/>
                    </a:ext>
                  </a:extLst>
                </a:gridCol>
                <a:gridCol w="249322">
                  <a:extLst>
                    <a:ext uri="{9D8B030D-6E8A-4147-A177-3AD203B41FA5}">
                      <a16:colId xmlns:a16="http://schemas.microsoft.com/office/drawing/2014/main" val="3825923551"/>
                    </a:ext>
                  </a:extLst>
                </a:gridCol>
                <a:gridCol w="249322">
                  <a:extLst>
                    <a:ext uri="{9D8B030D-6E8A-4147-A177-3AD203B41FA5}">
                      <a16:colId xmlns:a16="http://schemas.microsoft.com/office/drawing/2014/main" val="319516975"/>
                    </a:ext>
                  </a:extLst>
                </a:gridCol>
                <a:gridCol w="249322">
                  <a:extLst>
                    <a:ext uri="{9D8B030D-6E8A-4147-A177-3AD203B41FA5}">
                      <a16:colId xmlns:a16="http://schemas.microsoft.com/office/drawing/2014/main" val="3820211234"/>
                    </a:ext>
                  </a:extLst>
                </a:gridCol>
                <a:gridCol w="249322">
                  <a:extLst>
                    <a:ext uri="{9D8B030D-6E8A-4147-A177-3AD203B41FA5}">
                      <a16:colId xmlns:a16="http://schemas.microsoft.com/office/drawing/2014/main" val="2904132277"/>
                    </a:ext>
                  </a:extLst>
                </a:gridCol>
                <a:gridCol w="249322">
                  <a:extLst>
                    <a:ext uri="{9D8B030D-6E8A-4147-A177-3AD203B41FA5}">
                      <a16:colId xmlns:a16="http://schemas.microsoft.com/office/drawing/2014/main" val="493590781"/>
                    </a:ext>
                  </a:extLst>
                </a:gridCol>
                <a:gridCol w="249322">
                  <a:extLst>
                    <a:ext uri="{9D8B030D-6E8A-4147-A177-3AD203B41FA5}">
                      <a16:colId xmlns:a16="http://schemas.microsoft.com/office/drawing/2014/main" val="2620123706"/>
                    </a:ext>
                  </a:extLst>
                </a:gridCol>
                <a:gridCol w="249322">
                  <a:extLst>
                    <a:ext uri="{9D8B030D-6E8A-4147-A177-3AD203B41FA5}">
                      <a16:colId xmlns:a16="http://schemas.microsoft.com/office/drawing/2014/main" val="2332003249"/>
                    </a:ext>
                  </a:extLst>
                </a:gridCol>
                <a:gridCol w="249322">
                  <a:extLst>
                    <a:ext uri="{9D8B030D-6E8A-4147-A177-3AD203B41FA5}">
                      <a16:colId xmlns:a16="http://schemas.microsoft.com/office/drawing/2014/main" val="1373978333"/>
                    </a:ext>
                  </a:extLst>
                </a:gridCol>
                <a:gridCol w="249322">
                  <a:extLst>
                    <a:ext uri="{9D8B030D-6E8A-4147-A177-3AD203B41FA5}">
                      <a16:colId xmlns:a16="http://schemas.microsoft.com/office/drawing/2014/main" val="3905045154"/>
                    </a:ext>
                  </a:extLst>
                </a:gridCol>
                <a:gridCol w="249322">
                  <a:extLst>
                    <a:ext uri="{9D8B030D-6E8A-4147-A177-3AD203B41FA5}">
                      <a16:colId xmlns:a16="http://schemas.microsoft.com/office/drawing/2014/main" val="3455761727"/>
                    </a:ext>
                  </a:extLst>
                </a:gridCol>
              </a:tblGrid>
              <a:tr h="279215">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000000"/>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err="1">
                          <a:solidFill>
                            <a:srgbClr val="000000"/>
                          </a:solidFill>
                          <a:effectLst/>
                          <a:latin typeface="Calibri" panose="020F0502020204030204" pitchFamily="34" charset="0"/>
                        </a:rPr>
                        <a:t>Avg</a:t>
                      </a:r>
                      <a:endParaRPr lang="en-GB"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a:solidFill>
                            <a:srgbClr val="000000"/>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224286172"/>
                  </a:ext>
                </a:extLst>
              </a:tr>
              <a:tr h="385582">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000000"/>
                          </a:solidFill>
                          <a:effectLst/>
                          <a:latin typeface="Calibri" panose="020F0502020204030204" pitchFamily="34" charset="0"/>
                        </a:rPr>
                        <a:t>13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FFFFFF"/>
                          </a:solidFill>
                          <a:effectLst/>
                          <a:latin typeface="Calibri" panose="020F0502020204030204" pitchFamily="34" charset="0"/>
                        </a:rPr>
                        <a:t>23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3567104372"/>
                  </a:ext>
                </a:extLst>
              </a:tr>
              <a:tr h="332398">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770233681"/>
                  </a:ext>
                </a:extLst>
              </a:tr>
              <a:tr h="332398">
                <a:tc>
                  <a:txBody>
                    <a:bodyPr/>
                    <a:lstStyle/>
                    <a:p>
                      <a:pPr algn="ctr" rtl="0" fontAlgn="ctr"/>
                      <a:r>
                        <a:rPr lang="en-GB" sz="1100" b="0" i="0" u="none" strike="noStrike">
                          <a:solidFill>
                            <a:srgbClr val="000000"/>
                          </a:solidFill>
                          <a:effectLst/>
                          <a:latin typeface="Calibri" panose="020F0502020204030204" pitchFamily="34" charset="0"/>
                        </a:rPr>
                        <a:t>WP2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1446713240"/>
                  </a:ext>
                </a:extLst>
              </a:tr>
              <a:tr h="332398">
                <a:tc>
                  <a:txBody>
                    <a:bodyPr/>
                    <a:lstStyle/>
                    <a:p>
                      <a:pPr algn="ctr" rtl="0" fontAlgn="ctr"/>
                      <a:r>
                        <a:rPr lang="en-GB" sz="1100" b="0" i="0" u="none" strike="noStrike">
                          <a:solidFill>
                            <a:srgbClr val="000000"/>
                          </a:solidFill>
                          <a:effectLst/>
                          <a:latin typeface="Calibri" panose="020F0502020204030204" pitchFamily="34" charset="0"/>
                        </a:rPr>
                        <a:t>WP3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288145102"/>
                  </a:ext>
                </a:extLst>
              </a:tr>
              <a:tr h="332398">
                <a:tc>
                  <a:txBody>
                    <a:bodyPr/>
                    <a:lstStyle/>
                    <a:p>
                      <a:pPr algn="ctr" rtl="0" fontAlgn="ctr"/>
                      <a:r>
                        <a:rPr lang="en-GB" sz="1100" b="0" i="0" u="none" strike="noStrike">
                          <a:solidFill>
                            <a:srgbClr val="000000"/>
                          </a:solidFill>
                          <a:effectLst/>
                          <a:latin typeface="Calibri" panose="020F0502020204030204" pitchFamily="34" charset="0"/>
                        </a:rPr>
                        <a:t>WP4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861640712"/>
                  </a:ext>
                </a:extLst>
              </a:tr>
              <a:tr h="332398">
                <a:tc>
                  <a:txBody>
                    <a:bodyPr/>
                    <a:lstStyle/>
                    <a:p>
                      <a:pPr algn="ctr" rtl="0" fontAlgn="ctr"/>
                      <a:r>
                        <a:rPr lang="en-GB" sz="1100" b="0" i="0" u="none" strike="noStrike">
                          <a:solidFill>
                            <a:srgbClr val="000000"/>
                          </a:solidFill>
                          <a:effectLst/>
                          <a:latin typeface="Calibri" panose="020F0502020204030204" pitchFamily="34" charset="0"/>
                        </a:rPr>
                        <a:t>WP5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1776447158"/>
                  </a:ext>
                </a:extLst>
              </a:tr>
            </a:tbl>
          </a:graphicData>
        </a:graphic>
      </p:graphicFrame>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618216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0" name="Rectangle 9"/>
          <p:cNvSpPr/>
          <p:nvPr/>
        </p:nvSpPr>
        <p:spPr>
          <a:xfrm>
            <a:off x="4975077" y="1161636"/>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332194" y="1107619"/>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19313356"/>
              </p:ext>
            </p:extLst>
          </p:nvPr>
        </p:nvGraphicFramePr>
        <p:xfrm>
          <a:off x="759370" y="1579558"/>
          <a:ext cx="5232049" cy="2748870"/>
        </p:xfrm>
        <a:graphic>
          <a:graphicData uri="http://schemas.openxmlformats.org/drawingml/2006/table">
            <a:tbl>
              <a:tblPr firstRow="1" firstCol="1" lastRow="1" lastCol="1" bandRow="1" bandCol="1"/>
              <a:tblGrid>
                <a:gridCol w="517303">
                  <a:extLst>
                    <a:ext uri="{9D8B030D-6E8A-4147-A177-3AD203B41FA5}">
                      <a16:colId xmlns:a16="http://schemas.microsoft.com/office/drawing/2014/main" val="741795643"/>
                    </a:ext>
                  </a:extLst>
                </a:gridCol>
                <a:gridCol w="4714746">
                  <a:extLst>
                    <a:ext uri="{9D8B030D-6E8A-4147-A177-3AD203B41FA5}">
                      <a16:colId xmlns:a16="http://schemas.microsoft.com/office/drawing/2014/main" val="4021878105"/>
                    </a:ext>
                  </a:extLst>
                </a:gridCol>
              </a:tblGrid>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of coordination meetings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26691437"/>
                  </a:ext>
                </a:extLst>
              </a:tr>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of M&amp;E team meetings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59424967"/>
                  </a:ext>
                </a:extLst>
              </a:tr>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Internal verification of results and costs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87712598"/>
                  </a:ext>
                </a:extLst>
              </a:tr>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T6.4</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internal project evaluation</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448722160"/>
                  </a:ext>
                </a:extLst>
              </a:tr>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T6.5</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Independent project evaluation</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5146339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18179299"/>
              </p:ext>
            </p:extLst>
          </p:nvPr>
        </p:nvGraphicFramePr>
        <p:xfrm>
          <a:off x="1022760" y="4554927"/>
          <a:ext cx="10094977" cy="206502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796844888"/>
                    </a:ext>
                  </a:extLst>
                </a:gridCol>
                <a:gridCol w="1324461">
                  <a:extLst>
                    <a:ext uri="{9D8B030D-6E8A-4147-A177-3AD203B41FA5}">
                      <a16:colId xmlns:a16="http://schemas.microsoft.com/office/drawing/2014/main" val="970095792"/>
                    </a:ext>
                  </a:extLst>
                </a:gridCol>
                <a:gridCol w="1019593">
                  <a:extLst>
                    <a:ext uri="{9D8B030D-6E8A-4147-A177-3AD203B41FA5}">
                      <a16:colId xmlns:a16="http://schemas.microsoft.com/office/drawing/2014/main" val="3908348281"/>
                    </a:ext>
                  </a:extLst>
                </a:gridCol>
                <a:gridCol w="1225530">
                  <a:extLst>
                    <a:ext uri="{9D8B030D-6E8A-4147-A177-3AD203B41FA5}">
                      <a16:colId xmlns:a16="http://schemas.microsoft.com/office/drawing/2014/main" val="2818958554"/>
                    </a:ext>
                  </a:extLst>
                </a:gridCol>
                <a:gridCol w="2447022">
                  <a:extLst>
                    <a:ext uri="{9D8B030D-6E8A-4147-A177-3AD203B41FA5}">
                      <a16:colId xmlns:a16="http://schemas.microsoft.com/office/drawing/2014/main" val="556188635"/>
                    </a:ext>
                  </a:extLst>
                </a:gridCol>
                <a:gridCol w="1019593">
                  <a:extLst>
                    <a:ext uri="{9D8B030D-6E8A-4147-A177-3AD203B41FA5}">
                      <a16:colId xmlns:a16="http://schemas.microsoft.com/office/drawing/2014/main" val="4118786085"/>
                    </a:ext>
                  </a:extLst>
                </a:gridCol>
                <a:gridCol w="1627310">
                  <a:extLst>
                    <a:ext uri="{9D8B030D-6E8A-4147-A177-3AD203B41FA5}">
                      <a16:colId xmlns:a16="http://schemas.microsoft.com/office/drawing/2014/main" val="652623851"/>
                    </a:ext>
                  </a:extLst>
                </a:gridCol>
              </a:tblGrid>
              <a:tr h="0">
                <a:tc>
                  <a:txBody>
                    <a:bodyPr/>
                    <a:lstStyle/>
                    <a:p>
                      <a:pPr algn="ctr">
                        <a:spcBef>
                          <a:spcPts val="600"/>
                        </a:spcBef>
                        <a:spcAft>
                          <a:spcPts val="0"/>
                        </a:spcAft>
                      </a:pPr>
                      <a:r>
                        <a:rPr lang="en-I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787636103"/>
                  </a:ext>
                </a:extLst>
              </a:tr>
              <a:tr h="0">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MS7</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Produced mid-term internal evaluation report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WP6</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document will be produced after the first 18 months of project implementation. It will encompass full financial report, as well as detailed report on implemented project activities, possible challenges and/or delays. The report will inform the consortium of the current status of the project and provide them with insight into the project flow.</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M18</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report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7683542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64604744"/>
              </p:ext>
            </p:extLst>
          </p:nvPr>
        </p:nvGraphicFramePr>
        <p:xfrm>
          <a:off x="6653048" y="1530966"/>
          <a:ext cx="5133390" cy="2744648"/>
        </p:xfrm>
        <a:graphic>
          <a:graphicData uri="http://schemas.openxmlformats.org/drawingml/2006/table">
            <a:tbl>
              <a:tblPr firstRow="1" firstCol="1" lastRow="1" lastCol="1" bandRow="1" bandCol="1"/>
              <a:tblGrid>
                <a:gridCol w="646386">
                  <a:extLst>
                    <a:ext uri="{9D8B030D-6E8A-4147-A177-3AD203B41FA5}">
                      <a16:colId xmlns:a16="http://schemas.microsoft.com/office/drawing/2014/main" val="3857380642"/>
                    </a:ext>
                  </a:extLst>
                </a:gridCol>
                <a:gridCol w="4487004">
                  <a:extLst>
                    <a:ext uri="{9D8B030D-6E8A-4147-A177-3AD203B41FA5}">
                      <a16:colId xmlns:a16="http://schemas.microsoft.com/office/drawing/2014/main" val="1265221311"/>
                    </a:ext>
                  </a:extLst>
                </a:gridCol>
              </a:tblGrid>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Ensured regular project coordination</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163079034"/>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Ensured regular project quality control</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51109609"/>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Results and costs internally verified</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201099890"/>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D6.4</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Independent evaluation report</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900939512"/>
                  </a:ext>
                </a:extLst>
              </a:tr>
            </a:tbl>
          </a:graphicData>
        </a:graphic>
      </p:graphicFrame>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737461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365125"/>
            <a:ext cx="110998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Specific objectives</a:t>
            </a:r>
            <a:endParaRPr lang="en-GB" sz="2400" b="1" dirty="0">
              <a:solidFill>
                <a:srgbClr val="C00000"/>
              </a:solidFill>
            </a:endParaRPr>
          </a:p>
        </p:txBody>
      </p:sp>
      <p:pic>
        <p:nvPicPr>
          <p:cNvPr id="7" name="Picture 6"/>
          <p:cNvPicPr>
            <a:picLocks noChangeAspect="1"/>
          </p:cNvPicPr>
          <p:nvPr/>
        </p:nvPicPr>
        <p:blipFill>
          <a:blip r:embed="rId2"/>
          <a:stretch>
            <a:fillRect/>
          </a:stretch>
        </p:blipFill>
        <p:spPr>
          <a:xfrm>
            <a:off x="10424160" y="9367"/>
            <a:ext cx="1767840" cy="550639"/>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4167395772"/>
              </p:ext>
            </p:extLst>
          </p:nvPr>
        </p:nvGraphicFramePr>
        <p:xfrm>
          <a:off x="1935480" y="1770020"/>
          <a:ext cx="8183879" cy="5760720"/>
        </p:xfrm>
        <a:graphic>
          <a:graphicData uri="http://schemas.openxmlformats.org/drawingml/2006/table">
            <a:tbl>
              <a:tblPr/>
              <a:tblGrid>
                <a:gridCol w="2046691">
                  <a:extLst>
                    <a:ext uri="{9D8B030D-6E8A-4147-A177-3AD203B41FA5}">
                      <a16:colId xmlns:a16="http://schemas.microsoft.com/office/drawing/2014/main" val="1054370743"/>
                    </a:ext>
                  </a:extLst>
                </a:gridCol>
                <a:gridCol w="2591321">
                  <a:extLst>
                    <a:ext uri="{9D8B030D-6E8A-4147-A177-3AD203B41FA5}">
                      <a16:colId xmlns:a16="http://schemas.microsoft.com/office/drawing/2014/main" val="2707313643"/>
                    </a:ext>
                  </a:extLst>
                </a:gridCol>
                <a:gridCol w="2045730">
                  <a:extLst>
                    <a:ext uri="{9D8B030D-6E8A-4147-A177-3AD203B41FA5}">
                      <a16:colId xmlns:a16="http://schemas.microsoft.com/office/drawing/2014/main" val="4041929903"/>
                    </a:ext>
                  </a:extLst>
                </a:gridCol>
                <a:gridCol w="1500137">
                  <a:extLst>
                    <a:ext uri="{9D8B030D-6E8A-4147-A177-3AD203B41FA5}">
                      <a16:colId xmlns:a16="http://schemas.microsoft.com/office/drawing/2014/main" val="1946655981"/>
                    </a:ext>
                  </a:extLst>
                </a:gridCol>
              </a:tblGrid>
              <a:tr h="929148">
                <a:tc>
                  <a:txBody>
                    <a:bodyPr/>
                    <a:lstStyle/>
                    <a:p>
                      <a:pPr algn="ctr">
                        <a:spcAft>
                          <a:spcPts val="0"/>
                        </a:spcAft>
                      </a:pPr>
                      <a:r>
                        <a:rPr lang="en-GB" sz="9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NARRATIVE SUMMARY OF THE INTERVENTION LOGIC</a:t>
                      </a:r>
                      <a:endParaRPr lang="en-GB"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9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OBJECTIVELY VERIFIABLE INDICATORS</a:t>
                      </a:r>
                      <a:endParaRPr lang="en-GB"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9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MEANS OF VERIFICATION</a:t>
                      </a:r>
                      <a:endParaRPr lang="en-GB"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9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IMPORTANT ASSUMPTIONS AND PREREQUISITES</a:t>
                      </a:r>
                      <a:endParaRPr lang="en-GB"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val="1807612621"/>
                  </a:ext>
                </a:extLst>
              </a:tr>
              <a:tr h="4831572">
                <a:tc>
                  <a:txBody>
                    <a:bodyPr/>
                    <a:lstStyle/>
                    <a:p>
                      <a:pPr>
                        <a:spcAft>
                          <a:spcPts val="0"/>
                        </a:spcAft>
                      </a:pPr>
                      <a:r>
                        <a:rPr lang="en-GB" sz="12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Purpose (specific Objectives)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SO1) To make higher education and research in the Western Balkans more environmentally conscious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SO2) To introduce green education methodologies and practices in 4 partner higher education institutions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SOin1.1) Number of measures introduced at HEIs to support green transition in 2 partner countries (20)</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SOin1.2) Number of managements, teaching and non-teaching staff (120-150) improved competences on green transition and HEIs role in the process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SOin1.3) Number of partners HEIs implemented the principles of green transition (4)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SOin2.1) Number of partners HEIs optimized their working environment and learning tools and equipment (4)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SOin2.2) Number of partners HEIs adopted institutional policies ensuring green transition (4)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SOin2.3) Number of </a:t>
                      </a:r>
                      <a:r>
                        <a:rPr lang="en-GB" sz="12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teams created at partner HEIs (4) and number of trained teaching staff (48)</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SOin1.1) external evaluation report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SOin1.2) External evaluation report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SOin1.3) Partner HEIs annual reports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SOin2.1) Partner HEIs websites, external evaluation report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SOin2.2) Partner HEIs annual reports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SOin2.3) Partner HEIs annual reports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Assumption: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All HEIs leaders in the Western Balkans understand the needs for greening their campuses and buildings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tabLst>
                          <a:tab pos="937260" algn="l"/>
                        </a:tabLs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Assumption: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tabLst>
                          <a:tab pos="937260" algn="l"/>
                        </a:tabLs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All HEIs are ready to promote their success stories with local, national and transnational stakeholders and counterparts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tabLst>
                          <a:tab pos="937260" algn="l"/>
                        </a:tabLs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5555777"/>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7177684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2984295"/>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of coordination meetings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Coordination meetings will be virtual by nature and they will take place at a regular, previously established pace with the aim of coordinating and harmonizing project activities, tackling challenges and risks, communicating and exchanging updated information, making joint decisions and agreeing on the next steps. The project plans for 24 coordination meetings during the project lifetime with 70% of the consortium attending every meeting. Coordination reports will be produced bi-annually by the project coordinator. They will be available in English.</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5504965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740626474"/>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of M&amp;E team meetings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Team meetings for the purpose of monitoring and evaluation will be virtual by nature and they will follow up coordination meetings. The Quality Assurance team will have 24 meetings in the course of project lifetime and the project implementation segments scrutinized by these meetings will be as follows: the quality of activities, results, events, management.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3566140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851917428"/>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Internal verification of results and costs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One of very important project management segments is the internal verification which will be performed twice a year (every six months). The verification will be dealing with the budget expenditure and project results. Consortium members will be obliged to keep regular records and submit regular reports on the spent budget and activities performed. Every subsequent financial instalment will be conditioned by the timely submission of all necessary project reports. To that purpose the partnership will designate a special virtual drive to make the process swift and timely. The internal verification will be in charge of the coordinating institution assisted by HSWT.</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Upon finishing the report, all partners will be informed about the project advancement and further steps. The report will be available in English and local partner languages.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47175673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145157396"/>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internal project evaluation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internal project evaluation will take place halfway through the project implementation. This evaluation will encompass the first 18 months of the project and it is produced with the aim of a timely review of project progress in order to make necessary corrective actions. </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mid-term internal evaluation will be done by the coordinating institution on the basis of fully submitted project documentation (financial and of other nature) by each project partner to the virtual drive. </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mid-term evaluation report will be produced in English and it will be published on the project website.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1258973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921247281"/>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Independent project evaluation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External financial verification will be carried out by qualified independent auditor on a yearly basis.</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1880179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1" name="Rectangle 10"/>
          <p:cNvSpPr/>
          <p:nvPr/>
        </p:nvSpPr>
        <p:spPr>
          <a:xfrm>
            <a:off x="7182699" y="1211006"/>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18179299"/>
              </p:ext>
            </p:extLst>
          </p:nvPr>
        </p:nvGraphicFramePr>
        <p:xfrm>
          <a:off x="1022760" y="4554927"/>
          <a:ext cx="10094977" cy="206502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796844888"/>
                    </a:ext>
                  </a:extLst>
                </a:gridCol>
                <a:gridCol w="1324461">
                  <a:extLst>
                    <a:ext uri="{9D8B030D-6E8A-4147-A177-3AD203B41FA5}">
                      <a16:colId xmlns:a16="http://schemas.microsoft.com/office/drawing/2014/main" val="970095792"/>
                    </a:ext>
                  </a:extLst>
                </a:gridCol>
                <a:gridCol w="1019593">
                  <a:extLst>
                    <a:ext uri="{9D8B030D-6E8A-4147-A177-3AD203B41FA5}">
                      <a16:colId xmlns:a16="http://schemas.microsoft.com/office/drawing/2014/main" val="3908348281"/>
                    </a:ext>
                  </a:extLst>
                </a:gridCol>
                <a:gridCol w="1225530">
                  <a:extLst>
                    <a:ext uri="{9D8B030D-6E8A-4147-A177-3AD203B41FA5}">
                      <a16:colId xmlns:a16="http://schemas.microsoft.com/office/drawing/2014/main" val="2818958554"/>
                    </a:ext>
                  </a:extLst>
                </a:gridCol>
                <a:gridCol w="2447022">
                  <a:extLst>
                    <a:ext uri="{9D8B030D-6E8A-4147-A177-3AD203B41FA5}">
                      <a16:colId xmlns:a16="http://schemas.microsoft.com/office/drawing/2014/main" val="556188635"/>
                    </a:ext>
                  </a:extLst>
                </a:gridCol>
                <a:gridCol w="1019593">
                  <a:extLst>
                    <a:ext uri="{9D8B030D-6E8A-4147-A177-3AD203B41FA5}">
                      <a16:colId xmlns:a16="http://schemas.microsoft.com/office/drawing/2014/main" val="4118786085"/>
                    </a:ext>
                  </a:extLst>
                </a:gridCol>
                <a:gridCol w="1627310">
                  <a:extLst>
                    <a:ext uri="{9D8B030D-6E8A-4147-A177-3AD203B41FA5}">
                      <a16:colId xmlns:a16="http://schemas.microsoft.com/office/drawing/2014/main" val="652623851"/>
                    </a:ext>
                  </a:extLst>
                </a:gridCol>
              </a:tblGrid>
              <a:tr h="0">
                <a:tc>
                  <a:txBody>
                    <a:bodyPr/>
                    <a:lstStyle/>
                    <a:p>
                      <a:pPr algn="ctr">
                        <a:spcBef>
                          <a:spcPts val="600"/>
                        </a:spcBef>
                        <a:spcAft>
                          <a:spcPts val="0"/>
                        </a:spcAft>
                      </a:pPr>
                      <a:r>
                        <a:rPr lang="en-I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787636103"/>
                  </a:ext>
                </a:extLst>
              </a:tr>
              <a:tr h="0">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MS7</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Produced mid-term internal evaluation report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WP6</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document will be produced after the first 18 months of project implementation. It will encompass full financial report, as well as detailed report on implemented project activities, possible challenges and/or delays. The report will inform the consortium of the current status of the project and provide them with insight into the project flow.</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M18</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report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7683542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58470768"/>
              </p:ext>
            </p:extLst>
          </p:nvPr>
        </p:nvGraphicFramePr>
        <p:xfrm>
          <a:off x="3503553" y="1643615"/>
          <a:ext cx="5133390" cy="2744648"/>
        </p:xfrm>
        <a:graphic>
          <a:graphicData uri="http://schemas.openxmlformats.org/drawingml/2006/table">
            <a:tbl>
              <a:tblPr firstRow="1" firstCol="1" lastRow="1" lastCol="1" bandRow="1" bandCol="1"/>
              <a:tblGrid>
                <a:gridCol w="646386">
                  <a:extLst>
                    <a:ext uri="{9D8B030D-6E8A-4147-A177-3AD203B41FA5}">
                      <a16:colId xmlns:a16="http://schemas.microsoft.com/office/drawing/2014/main" val="3857380642"/>
                    </a:ext>
                  </a:extLst>
                </a:gridCol>
                <a:gridCol w="4487004">
                  <a:extLst>
                    <a:ext uri="{9D8B030D-6E8A-4147-A177-3AD203B41FA5}">
                      <a16:colId xmlns:a16="http://schemas.microsoft.com/office/drawing/2014/main" val="1265221311"/>
                    </a:ext>
                  </a:extLst>
                </a:gridCol>
              </a:tblGrid>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Ensured regular project coordination</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163079034"/>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Ensured regular project quality control</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51109609"/>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Results and costs internally verified</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201099890"/>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D6.4</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Independent evaluation report</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900939512"/>
                  </a:ext>
                </a:extLst>
              </a:tr>
            </a:tbl>
          </a:graphicData>
        </a:graphic>
      </p:graphicFrame>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42155978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53038"/>
            <a:ext cx="11109960" cy="5145882"/>
          </a:xfrm>
        </p:spPr>
        <p:txBody>
          <a:bodyPr>
            <a:normAutofit/>
          </a:bodyPr>
          <a:lstStyle/>
          <a:p>
            <a:pPr marL="0" indent="0">
              <a:lnSpc>
                <a:spcPct val="100000"/>
              </a:lnSpc>
              <a:spcBef>
                <a:spcPts val="0"/>
              </a:spcBef>
              <a:buNone/>
            </a:pPr>
            <a:endParaRPr lang="sr-Latn-BA" sz="2000" dirty="0" smtClean="0"/>
          </a:p>
          <a:p>
            <a:pPr>
              <a:lnSpc>
                <a:spcPct val="100000"/>
              </a:lnSpc>
              <a:spcBef>
                <a:spcPts val="0"/>
              </a:spcBef>
            </a:pPr>
            <a:endParaRPr lang="sr-Latn-BA" sz="2000" dirty="0"/>
          </a:p>
          <a:p>
            <a:pPr>
              <a:lnSpc>
                <a:spcPct val="100000"/>
              </a:lnSpc>
              <a:spcBef>
                <a:spcPts val="0"/>
              </a:spcBef>
            </a:pPr>
            <a:endParaRPr lang="sr-Latn-BA" sz="2000" dirty="0" smtClean="0"/>
          </a:p>
          <a:p>
            <a:pPr>
              <a:lnSpc>
                <a:spcPct val="100000"/>
              </a:lnSpc>
              <a:spcBef>
                <a:spcPts val="0"/>
              </a:spcBef>
            </a:pPr>
            <a:endParaRPr lang="sr-Latn-BA" sz="2000" dirty="0" smtClean="0"/>
          </a:p>
          <a:p>
            <a:pPr>
              <a:lnSpc>
                <a:spcPct val="100000"/>
              </a:lnSpc>
              <a:spcBef>
                <a:spcPts val="0"/>
              </a:spcBef>
            </a:pPr>
            <a:endParaRPr lang="en-GB" sz="2000" dirty="0"/>
          </a:p>
        </p:txBody>
      </p:sp>
      <p:graphicFrame>
        <p:nvGraphicFramePr>
          <p:cNvPr id="6" name="Table 5"/>
          <p:cNvGraphicFramePr>
            <a:graphicFrameLocks noGrp="1"/>
          </p:cNvGraphicFramePr>
          <p:nvPr>
            <p:extLst>
              <p:ext uri="{D42A27DB-BD31-4B8C-83A1-F6EECF244321}">
                <p14:modId xmlns:p14="http://schemas.microsoft.com/office/powerpoint/2010/main" val="2575810069"/>
              </p:ext>
            </p:extLst>
          </p:nvPr>
        </p:nvGraphicFramePr>
        <p:xfrm>
          <a:off x="518169" y="1737358"/>
          <a:ext cx="11429991" cy="4221480"/>
        </p:xfrm>
        <a:graphic>
          <a:graphicData uri="http://schemas.openxmlformats.org/drawingml/2006/table">
            <a:tbl>
              <a:tblPr/>
              <a:tblGrid>
                <a:gridCol w="714375">
                  <a:extLst>
                    <a:ext uri="{9D8B030D-6E8A-4147-A177-3AD203B41FA5}">
                      <a16:colId xmlns:a16="http://schemas.microsoft.com/office/drawing/2014/main" val="1123055310"/>
                    </a:ext>
                  </a:extLst>
                </a:gridCol>
                <a:gridCol w="297656">
                  <a:extLst>
                    <a:ext uri="{9D8B030D-6E8A-4147-A177-3AD203B41FA5}">
                      <a16:colId xmlns:a16="http://schemas.microsoft.com/office/drawing/2014/main" val="1770508420"/>
                    </a:ext>
                  </a:extLst>
                </a:gridCol>
                <a:gridCol w="297656">
                  <a:extLst>
                    <a:ext uri="{9D8B030D-6E8A-4147-A177-3AD203B41FA5}">
                      <a16:colId xmlns:a16="http://schemas.microsoft.com/office/drawing/2014/main" val="784144641"/>
                    </a:ext>
                  </a:extLst>
                </a:gridCol>
                <a:gridCol w="297656">
                  <a:extLst>
                    <a:ext uri="{9D8B030D-6E8A-4147-A177-3AD203B41FA5}">
                      <a16:colId xmlns:a16="http://schemas.microsoft.com/office/drawing/2014/main" val="1703982708"/>
                    </a:ext>
                  </a:extLst>
                </a:gridCol>
                <a:gridCol w="297656">
                  <a:extLst>
                    <a:ext uri="{9D8B030D-6E8A-4147-A177-3AD203B41FA5}">
                      <a16:colId xmlns:a16="http://schemas.microsoft.com/office/drawing/2014/main" val="1946008350"/>
                    </a:ext>
                  </a:extLst>
                </a:gridCol>
                <a:gridCol w="297656">
                  <a:extLst>
                    <a:ext uri="{9D8B030D-6E8A-4147-A177-3AD203B41FA5}">
                      <a16:colId xmlns:a16="http://schemas.microsoft.com/office/drawing/2014/main" val="3291353191"/>
                    </a:ext>
                  </a:extLst>
                </a:gridCol>
                <a:gridCol w="297656">
                  <a:extLst>
                    <a:ext uri="{9D8B030D-6E8A-4147-A177-3AD203B41FA5}">
                      <a16:colId xmlns:a16="http://schemas.microsoft.com/office/drawing/2014/main" val="1884347902"/>
                    </a:ext>
                  </a:extLst>
                </a:gridCol>
                <a:gridCol w="297656">
                  <a:extLst>
                    <a:ext uri="{9D8B030D-6E8A-4147-A177-3AD203B41FA5}">
                      <a16:colId xmlns:a16="http://schemas.microsoft.com/office/drawing/2014/main" val="2675521365"/>
                    </a:ext>
                  </a:extLst>
                </a:gridCol>
                <a:gridCol w="297656">
                  <a:extLst>
                    <a:ext uri="{9D8B030D-6E8A-4147-A177-3AD203B41FA5}">
                      <a16:colId xmlns:a16="http://schemas.microsoft.com/office/drawing/2014/main" val="1212195659"/>
                    </a:ext>
                  </a:extLst>
                </a:gridCol>
                <a:gridCol w="297656">
                  <a:extLst>
                    <a:ext uri="{9D8B030D-6E8A-4147-A177-3AD203B41FA5}">
                      <a16:colId xmlns:a16="http://schemas.microsoft.com/office/drawing/2014/main" val="3852581571"/>
                    </a:ext>
                  </a:extLst>
                </a:gridCol>
                <a:gridCol w="297656">
                  <a:extLst>
                    <a:ext uri="{9D8B030D-6E8A-4147-A177-3AD203B41FA5}">
                      <a16:colId xmlns:a16="http://schemas.microsoft.com/office/drawing/2014/main" val="3694825804"/>
                    </a:ext>
                  </a:extLst>
                </a:gridCol>
                <a:gridCol w="297656">
                  <a:extLst>
                    <a:ext uri="{9D8B030D-6E8A-4147-A177-3AD203B41FA5}">
                      <a16:colId xmlns:a16="http://schemas.microsoft.com/office/drawing/2014/main" val="2016062943"/>
                    </a:ext>
                  </a:extLst>
                </a:gridCol>
                <a:gridCol w="297656">
                  <a:extLst>
                    <a:ext uri="{9D8B030D-6E8A-4147-A177-3AD203B41FA5}">
                      <a16:colId xmlns:a16="http://schemas.microsoft.com/office/drawing/2014/main" val="4100937853"/>
                    </a:ext>
                  </a:extLst>
                </a:gridCol>
                <a:gridCol w="297656">
                  <a:extLst>
                    <a:ext uri="{9D8B030D-6E8A-4147-A177-3AD203B41FA5}">
                      <a16:colId xmlns:a16="http://schemas.microsoft.com/office/drawing/2014/main" val="1011176265"/>
                    </a:ext>
                  </a:extLst>
                </a:gridCol>
                <a:gridCol w="297656">
                  <a:extLst>
                    <a:ext uri="{9D8B030D-6E8A-4147-A177-3AD203B41FA5}">
                      <a16:colId xmlns:a16="http://schemas.microsoft.com/office/drawing/2014/main" val="2393634835"/>
                    </a:ext>
                  </a:extLst>
                </a:gridCol>
                <a:gridCol w="297656">
                  <a:extLst>
                    <a:ext uri="{9D8B030D-6E8A-4147-A177-3AD203B41FA5}">
                      <a16:colId xmlns:a16="http://schemas.microsoft.com/office/drawing/2014/main" val="2628160907"/>
                    </a:ext>
                  </a:extLst>
                </a:gridCol>
                <a:gridCol w="297656">
                  <a:extLst>
                    <a:ext uri="{9D8B030D-6E8A-4147-A177-3AD203B41FA5}">
                      <a16:colId xmlns:a16="http://schemas.microsoft.com/office/drawing/2014/main" val="273364636"/>
                    </a:ext>
                  </a:extLst>
                </a:gridCol>
                <a:gridCol w="297656">
                  <a:extLst>
                    <a:ext uri="{9D8B030D-6E8A-4147-A177-3AD203B41FA5}">
                      <a16:colId xmlns:a16="http://schemas.microsoft.com/office/drawing/2014/main" val="766850426"/>
                    </a:ext>
                  </a:extLst>
                </a:gridCol>
                <a:gridCol w="297656">
                  <a:extLst>
                    <a:ext uri="{9D8B030D-6E8A-4147-A177-3AD203B41FA5}">
                      <a16:colId xmlns:a16="http://schemas.microsoft.com/office/drawing/2014/main" val="3615767944"/>
                    </a:ext>
                  </a:extLst>
                </a:gridCol>
                <a:gridCol w="297656">
                  <a:extLst>
                    <a:ext uri="{9D8B030D-6E8A-4147-A177-3AD203B41FA5}">
                      <a16:colId xmlns:a16="http://schemas.microsoft.com/office/drawing/2014/main" val="1907487369"/>
                    </a:ext>
                  </a:extLst>
                </a:gridCol>
                <a:gridCol w="297656">
                  <a:extLst>
                    <a:ext uri="{9D8B030D-6E8A-4147-A177-3AD203B41FA5}">
                      <a16:colId xmlns:a16="http://schemas.microsoft.com/office/drawing/2014/main" val="1061199213"/>
                    </a:ext>
                  </a:extLst>
                </a:gridCol>
                <a:gridCol w="297656">
                  <a:extLst>
                    <a:ext uri="{9D8B030D-6E8A-4147-A177-3AD203B41FA5}">
                      <a16:colId xmlns:a16="http://schemas.microsoft.com/office/drawing/2014/main" val="1226233217"/>
                    </a:ext>
                  </a:extLst>
                </a:gridCol>
                <a:gridCol w="297656">
                  <a:extLst>
                    <a:ext uri="{9D8B030D-6E8A-4147-A177-3AD203B41FA5}">
                      <a16:colId xmlns:a16="http://schemas.microsoft.com/office/drawing/2014/main" val="1006130561"/>
                    </a:ext>
                  </a:extLst>
                </a:gridCol>
                <a:gridCol w="297656">
                  <a:extLst>
                    <a:ext uri="{9D8B030D-6E8A-4147-A177-3AD203B41FA5}">
                      <a16:colId xmlns:a16="http://schemas.microsoft.com/office/drawing/2014/main" val="3618628351"/>
                    </a:ext>
                  </a:extLst>
                </a:gridCol>
                <a:gridCol w="297656">
                  <a:extLst>
                    <a:ext uri="{9D8B030D-6E8A-4147-A177-3AD203B41FA5}">
                      <a16:colId xmlns:a16="http://schemas.microsoft.com/office/drawing/2014/main" val="1479532607"/>
                    </a:ext>
                  </a:extLst>
                </a:gridCol>
                <a:gridCol w="297656">
                  <a:extLst>
                    <a:ext uri="{9D8B030D-6E8A-4147-A177-3AD203B41FA5}">
                      <a16:colId xmlns:a16="http://schemas.microsoft.com/office/drawing/2014/main" val="1153103045"/>
                    </a:ext>
                  </a:extLst>
                </a:gridCol>
                <a:gridCol w="297656">
                  <a:extLst>
                    <a:ext uri="{9D8B030D-6E8A-4147-A177-3AD203B41FA5}">
                      <a16:colId xmlns:a16="http://schemas.microsoft.com/office/drawing/2014/main" val="2251326955"/>
                    </a:ext>
                  </a:extLst>
                </a:gridCol>
                <a:gridCol w="297656">
                  <a:extLst>
                    <a:ext uri="{9D8B030D-6E8A-4147-A177-3AD203B41FA5}">
                      <a16:colId xmlns:a16="http://schemas.microsoft.com/office/drawing/2014/main" val="3592204471"/>
                    </a:ext>
                  </a:extLst>
                </a:gridCol>
                <a:gridCol w="297656">
                  <a:extLst>
                    <a:ext uri="{9D8B030D-6E8A-4147-A177-3AD203B41FA5}">
                      <a16:colId xmlns:a16="http://schemas.microsoft.com/office/drawing/2014/main" val="489830851"/>
                    </a:ext>
                  </a:extLst>
                </a:gridCol>
                <a:gridCol w="297656">
                  <a:extLst>
                    <a:ext uri="{9D8B030D-6E8A-4147-A177-3AD203B41FA5}">
                      <a16:colId xmlns:a16="http://schemas.microsoft.com/office/drawing/2014/main" val="2660127570"/>
                    </a:ext>
                  </a:extLst>
                </a:gridCol>
                <a:gridCol w="297656">
                  <a:extLst>
                    <a:ext uri="{9D8B030D-6E8A-4147-A177-3AD203B41FA5}">
                      <a16:colId xmlns:a16="http://schemas.microsoft.com/office/drawing/2014/main" val="1700992458"/>
                    </a:ext>
                  </a:extLst>
                </a:gridCol>
                <a:gridCol w="297656">
                  <a:extLst>
                    <a:ext uri="{9D8B030D-6E8A-4147-A177-3AD203B41FA5}">
                      <a16:colId xmlns:a16="http://schemas.microsoft.com/office/drawing/2014/main" val="2496163578"/>
                    </a:ext>
                  </a:extLst>
                </a:gridCol>
                <a:gridCol w="297656">
                  <a:extLst>
                    <a:ext uri="{9D8B030D-6E8A-4147-A177-3AD203B41FA5}">
                      <a16:colId xmlns:a16="http://schemas.microsoft.com/office/drawing/2014/main" val="345209078"/>
                    </a:ext>
                  </a:extLst>
                </a:gridCol>
                <a:gridCol w="297656">
                  <a:extLst>
                    <a:ext uri="{9D8B030D-6E8A-4147-A177-3AD203B41FA5}">
                      <a16:colId xmlns:a16="http://schemas.microsoft.com/office/drawing/2014/main" val="3434481198"/>
                    </a:ext>
                  </a:extLst>
                </a:gridCol>
                <a:gridCol w="297656">
                  <a:extLst>
                    <a:ext uri="{9D8B030D-6E8A-4147-A177-3AD203B41FA5}">
                      <a16:colId xmlns:a16="http://schemas.microsoft.com/office/drawing/2014/main" val="3898770389"/>
                    </a:ext>
                  </a:extLst>
                </a:gridCol>
                <a:gridCol w="297656">
                  <a:extLst>
                    <a:ext uri="{9D8B030D-6E8A-4147-A177-3AD203B41FA5}">
                      <a16:colId xmlns:a16="http://schemas.microsoft.com/office/drawing/2014/main" val="1548408581"/>
                    </a:ext>
                  </a:extLst>
                </a:gridCol>
                <a:gridCol w="297656">
                  <a:extLst>
                    <a:ext uri="{9D8B030D-6E8A-4147-A177-3AD203B41FA5}">
                      <a16:colId xmlns:a16="http://schemas.microsoft.com/office/drawing/2014/main" val="620161140"/>
                    </a:ext>
                  </a:extLst>
                </a:gridCol>
              </a:tblGrid>
              <a:tr h="527685">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000000"/>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err="1">
                          <a:solidFill>
                            <a:srgbClr val="000000"/>
                          </a:solidFill>
                          <a:effectLst/>
                          <a:latin typeface="Calibri" panose="020F0502020204030204" pitchFamily="34" charset="0"/>
                        </a:rPr>
                        <a:t>Avg</a:t>
                      </a:r>
                      <a:endParaRPr lang="en-GB"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a:solidFill>
                            <a:srgbClr val="000000"/>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chemeClr val="tx1"/>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noFill/>
                  </a:tcPr>
                </a:tc>
                <a:tc>
                  <a:txBody>
                    <a:bodyPr/>
                    <a:lstStyle/>
                    <a:p>
                      <a:pPr algn="ctr" rtl="0" fontAlgn="ctr"/>
                      <a:r>
                        <a:rPr lang="en-GB" sz="1000" b="0" i="0" u="none" strike="noStrike" dirty="0">
                          <a:solidFill>
                            <a:schemeClr val="tx1"/>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noFill/>
                  </a:tcPr>
                </a:tc>
                <a:tc>
                  <a:txBody>
                    <a:bodyPr/>
                    <a:lstStyle/>
                    <a:p>
                      <a:pPr algn="ctr" rtl="0" fontAlgn="ctr"/>
                      <a:r>
                        <a:rPr lang="en-GB" sz="1000" b="0" i="0" u="none" strike="noStrike" dirty="0">
                          <a:solidFill>
                            <a:schemeClr val="tx1"/>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no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3240285859"/>
                  </a:ext>
                </a:extLst>
              </a:tr>
              <a:tr h="527685">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000000"/>
                          </a:solidFill>
                          <a:effectLst/>
                          <a:latin typeface="Calibri" panose="020F0502020204030204" pitchFamily="34" charset="0"/>
                        </a:rPr>
                        <a:t>13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chemeClr val="tx1"/>
                          </a:solidFill>
                          <a:effectLst/>
                          <a:latin typeface="Calibri" panose="020F0502020204030204" pitchFamily="34" charset="0"/>
                        </a:rPr>
                        <a:t>23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noFill/>
                  </a:tcPr>
                </a:tc>
                <a:tc>
                  <a:txBody>
                    <a:bodyPr/>
                    <a:lstStyle/>
                    <a:p>
                      <a:pPr algn="ctr" rtl="0" fontAlgn="ctr"/>
                      <a:r>
                        <a:rPr lang="en-GB" sz="1400" b="0" i="0" u="none" strike="noStrike" dirty="0">
                          <a:solidFill>
                            <a:schemeClr val="tx1"/>
                          </a:solidFill>
                          <a:effectLst/>
                          <a:latin typeface="Calibri" panose="020F0502020204030204" pitchFamily="34" charset="0"/>
                        </a:rPr>
                        <a:t>24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noFill/>
                  </a:tcPr>
                </a:tc>
                <a:tc>
                  <a:txBody>
                    <a:bodyPr/>
                    <a:lstStyle/>
                    <a:p>
                      <a:pPr algn="ctr" rtl="0" fontAlgn="ctr"/>
                      <a:r>
                        <a:rPr lang="en-GB" sz="1400" b="0" i="0" u="none" strike="noStrike" dirty="0">
                          <a:solidFill>
                            <a:schemeClr val="tx1"/>
                          </a:solidFill>
                          <a:effectLst/>
                          <a:latin typeface="Calibri" panose="020F0502020204030204" pitchFamily="34" charset="0"/>
                        </a:rPr>
                        <a:t>25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noFill/>
                  </a:tcPr>
                </a:tc>
                <a:tc>
                  <a:txBody>
                    <a:bodyPr/>
                    <a:lstStyle/>
                    <a:p>
                      <a:pPr algn="ctr" rtl="0" fontAlgn="ctr"/>
                      <a:r>
                        <a:rPr lang="en-GB" sz="1400" b="0" i="0" u="none" strike="noStrike" dirty="0">
                          <a:solidFill>
                            <a:srgbClr val="FFFFFF"/>
                          </a:solidFill>
                          <a:effectLst/>
                          <a:latin typeface="Calibri" panose="020F0502020204030204" pitchFamily="34" charset="0"/>
                        </a:rPr>
                        <a:t>26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155586966"/>
                  </a:ext>
                </a:extLst>
              </a:tr>
              <a:tr h="527685">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72040989"/>
                  </a:ext>
                </a:extLst>
              </a:tr>
              <a:tr h="527685">
                <a:tc>
                  <a:txBody>
                    <a:bodyPr/>
                    <a:lstStyle/>
                    <a:p>
                      <a:pPr algn="ctr" rtl="0" fontAlgn="ctr"/>
                      <a:r>
                        <a:rPr lang="en-GB" sz="1100" b="0" i="0" u="none" strike="noStrike">
                          <a:solidFill>
                            <a:srgbClr val="000000"/>
                          </a:solidFill>
                          <a:effectLst/>
                          <a:latin typeface="Calibri" panose="020F0502020204030204" pitchFamily="34" charset="0"/>
                        </a:rPr>
                        <a:t>WP2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282718731"/>
                  </a:ext>
                </a:extLst>
              </a:tr>
              <a:tr h="527685">
                <a:tc>
                  <a:txBody>
                    <a:bodyPr/>
                    <a:lstStyle/>
                    <a:p>
                      <a:pPr algn="ctr" rtl="0" fontAlgn="ctr"/>
                      <a:r>
                        <a:rPr lang="en-GB" sz="1100" b="0" i="0" u="none" strike="noStrike">
                          <a:solidFill>
                            <a:srgbClr val="000000"/>
                          </a:solidFill>
                          <a:effectLst/>
                          <a:latin typeface="Calibri" panose="020F0502020204030204" pitchFamily="34" charset="0"/>
                        </a:rPr>
                        <a:t>WP3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452197142"/>
                  </a:ext>
                </a:extLst>
              </a:tr>
              <a:tr h="527685">
                <a:tc>
                  <a:txBody>
                    <a:bodyPr/>
                    <a:lstStyle/>
                    <a:p>
                      <a:pPr algn="ctr" rtl="0" fontAlgn="ctr"/>
                      <a:r>
                        <a:rPr lang="en-GB" sz="1100" b="0" i="0" u="none" strike="noStrike">
                          <a:solidFill>
                            <a:srgbClr val="000000"/>
                          </a:solidFill>
                          <a:effectLst/>
                          <a:latin typeface="Calibri" panose="020F0502020204030204" pitchFamily="34" charset="0"/>
                        </a:rPr>
                        <a:t>WP4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534124882"/>
                  </a:ext>
                </a:extLst>
              </a:tr>
              <a:tr h="527685">
                <a:tc>
                  <a:txBody>
                    <a:bodyPr/>
                    <a:lstStyle/>
                    <a:p>
                      <a:pPr algn="ctr" rtl="0" fontAlgn="ctr"/>
                      <a:r>
                        <a:rPr lang="en-GB" sz="1100" b="0" i="0" u="none" strike="noStrike">
                          <a:solidFill>
                            <a:srgbClr val="000000"/>
                          </a:solidFill>
                          <a:effectLst/>
                          <a:latin typeface="Calibri" panose="020F0502020204030204" pitchFamily="34" charset="0"/>
                        </a:rPr>
                        <a:t>WP5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962836920"/>
                  </a:ext>
                </a:extLst>
              </a:tr>
              <a:tr h="527685">
                <a:tc>
                  <a:txBody>
                    <a:bodyPr/>
                    <a:lstStyle/>
                    <a:p>
                      <a:pPr algn="ctr" rtl="0" fontAlgn="ctr"/>
                      <a:r>
                        <a:rPr lang="en-GB" sz="1100" b="0" i="0" u="none" strike="noStrike">
                          <a:solidFill>
                            <a:srgbClr val="000000"/>
                          </a:solidFill>
                          <a:effectLst/>
                          <a:latin typeface="Calibri" panose="020F0502020204030204" pitchFamily="34" charset="0"/>
                        </a:rPr>
                        <a:t>WP6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198887731"/>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dirty="0" smtClean="0">
                <a:solidFill>
                  <a:srgbClr val="C00000"/>
                </a:solidFill>
              </a:rPr>
              <a:t>GROWTH 101083212</a:t>
            </a:r>
            <a:br>
              <a:rPr lang="sr-Latn-BA" sz="2400" dirty="0" smtClean="0">
                <a:solidFill>
                  <a:srgbClr val="C00000"/>
                </a:solidFill>
              </a:rPr>
            </a:br>
            <a:r>
              <a:rPr lang="sr-Latn-BA" sz="2400" b="1" dirty="0" smtClean="0">
                <a:solidFill>
                  <a:srgbClr val="C00000"/>
                </a:solidFill>
              </a:rPr>
              <a:t>Workplan </a:t>
            </a:r>
            <a:endParaRPr lang="en-GB" sz="2400" b="1" dirty="0">
              <a:solidFill>
                <a:srgbClr val="C00000"/>
              </a:solidFill>
            </a:endParaRPr>
          </a:p>
        </p:txBody>
      </p:sp>
      <p:pic>
        <p:nvPicPr>
          <p:cNvPr id="9" name="Picture 8"/>
          <p:cNvPicPr>
            <a:picLocks noChangeAspect="1"/>
          </p:cNvPicPr>
          <p:nvPr/>
        </p:nvPicPr>
        <p:blipFill>
          <a:blip r:embed="rId2"/>
          <a:stretch>
            <a:fillRect/>
          </a:stretch>
        </p:blipFill>
        <p:spPr>
          <a:xfrm>
            <a:off x="10424160" y="9367"/>
            <a:ext cx="1767840" cy="55063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710598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Governance Structure</a:t>
            </a:r>
            <a:endParaRPr lang="en-GB" sz="2400" b="1" dirty="0">
              <a:solidFill>
                <a:srgbClr val="C00000"/>
              </a:solidFill>
            </a:endParaRPr>
          </a:p>
        </p:txBody>
      </p:sp>
      <p:sp>
        <p:nvSpPr>
          <p:cNvPr id="7" name="TextBox 6"/>
          <p:cNvSpPr txBox="1"/>
          <p:nvPr/>
        </p:nvSpPr>
        <p:spPr>
          <a:xfrm>
            <a:off x="4983480" y="2590800"/>
            <a:ext cx="18745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Project Consortium Board (PCB)</a:t>
            </a:r>
          </a:p>
          <a:p>
            <a:pPr algn="ctr"/>
            <a:r>
              <a:rPr lang="sr-Latn-BA" sz="1400" dirty="0" smtClean="0"/>
              <a:t>8 partners</a:t>
            </a:r>
            <a:endParaRPr lang="en-GB" sz="1400" dirty="0"/>
          </a:p>
        </p:txBody>
      </p:sp>
      <p:sp>
        <p:nvSpPr>
          <p:cNvPr id="8" name="TextBox 7"/>
          <p:cNvSpPr txBox="1"/>
          <p:nvPr/>
        </p:nvSpPr>
        <p:spPr>
          <a:xfrm>
            <a:off x="4983480" y="1661160"/>
            <a:ext cx="188976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Project coordinator</a:t>
            </a:r>
          </a:p>
          <a:p>
            <a:pPr algn="ctr"/>
            <a:r>
              <a:rPr lang="sr-Latn-BA" sz="1400" dirty="0" smtClean="0"/>
              <a:t>(chair of PCB)</a:t>
            </a:r>
          </a:p>
          <a:p>
            <a:pPr algn="ctr"/>
            <a:r>
              <a:rPr lang="sr-Latn-BA" sz="1400" dirty="0" smtClean="0"/>
              <a:t>UBN</a:t>
            </a:r>
            <a:endParaRPr lang="en-GB" sz="1400" dirty="0"/>
          </a:p>
        </p:txBody>
      </p:sp>
      <p:sp>
        <p:nvSpPr>
          <p:cNvPr id="10" name="TextBox 9"/>
          <p:cNvSpPr txBox="1"/>
          <p:nvPr/>
        </p:nvSpPr>
        <p:spPr>
          <a:xfrm>
            <a:off x="451104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WP3</a:t>
            </a:r>
          </a:p>
          <a:p>
            <a:pPr algn="ctr"/>
            <a:endParaRPr lang="sr-Latn-BA" sz="1400" dirty="0" smtClean="0"/>
          </a:p>
          <a:p>
            <a:pPr algn="ctr"/>
            <a:r>
              <a:rPr lang="sr-Latn-BA" sz="1400" dirty="0" smtClean="0"/>
              <a:t>AVMSS</a:t>
            </a:r>
            <a:endParaRPr lang="en-GB" sz="1400" dirty="0"/>
          </a:p>
        </p:txBody>
      </p:sp>
      <p:sp>
        <p:nvSpPr>
          <p:cNvPr id="11" name="TextBox 10"/>
          <p:cNvSpPr txBox="1"/>
          <p:nvPr/>
        </p:nvSpPr>
        <p:spPr>
          <a:xfrm>
            <a:off x="301752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WP2</a:t>
            </a:r>
          </a:p>
          <a:p>
            <a:pPr algn="ctr"/>
            <a:endParaRPr lang="sr-Latn-BA" sz="1400" dirty="0" smtClean="0"/>
          </a:p>
          <a:p>
            <a:pPr algn="ctr"/>
            <a:r>
              <a:rPr lang="sr-Latn-BA" sz="1400" dirty="0" smtClean="0"/>
              <a:t>HSWT</a:t>
            </a:r>
            <a:endParaRPr lang="en-GB" sz="1400" dirty="0"/>
          </a:p>
        </p:txBody>
      </p:sp>
      <p:sp>
        <p:nvSpPr>
          <p:cNvPr id="12" name="TextBox 11"/>
          <p:cNvSpPr txBox="1"/>
          <p:nvPr/>
        </p:nvSpPr>
        <p:spPr>
          <a:xfrm>
            <a:off x="152400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WP1</a:t>
            </a:r>
          </a:p>
          <a:p>
            <a:pPr algn="ctr"/>
            <a:endParaRPr lang="sr-Latn-BA" sz="1400" dirty="0" smtClean="0"/>
          </a:p>
          <a:p>
            <a:pPr algn="ctr"/>
            <a:r>
              <a:rPr lang="sr-Latn-BA" sz="1400" dirty="0" smtClean="0"/>
              <a:t>UBN</a:t>
            </a:r>
            <a:endParaRPr lang="en-GB" sz="1400" dirty="0"/>
          </a:p>
        </p:txBody>
      </p:sp>
      <p:sp>
        <p:nvSpPr>
          <p:cNvPr id="17" name="TextBox 16"/>
          <p:cNvSpPr txBox="1"/>
          <p:nvPr/>
        </p:nvSpPr>
        <p:spPr>
          <a:xfrm>
            <a:off x="3954780" y="4419600"/>
            <a:ext cx="1874520" cy="7232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National coordinator</a:t>
            </a:r>
          </a:p>
          <a:p>
            <a:pPr algn="ctr"/>
            <a:r>
              <a:rPr lang="sr-Latn-BA" sz="1300" dirty="0" smtClean="0"/>
              <a:t>Bosnia and Herzegovina</a:t>
            </a:r>
          </a:p>
          <a:p>
            <a:pPr algn="ctr"/>
            <a:r>
              <a:rPr lang="sr-Latn-BA" sz="1400" dirty="0" smtClean="0"/>
              <a:t>UBN</a:t>
            </a:r>
            <a:endParaRPr lang="en-GB" sz="1400" dirty="0"/>
          </a:p>
        </p:txBody>
      </p:sp>
      <p:sp>
        <p:nvSpPr>
          <p:cNvPr id="19" name="TextBox 18"/>
          <p:cNvSpPr txBox="1"/>
          <p:nvPr/>
        </p:nvSpPr>
        <p:spPr>
          <a:xfrm>
            <a:off x="5920740" y="4404360"/>
            <a:ext cx="18745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National coordinator</a:t>
            </a:r>
          </a:p>
          <a:p>
            <a:pPr algn="ctr"/>
            <a:r>
              <a:rPr lang="sr-Latn-BA" sz="1400" dirty="0" smtClean="0"/>
              <a:t>Montenegro</a:t>
            </a:r>
          </a:p>
          <a:p>
            <a:pPr algn="ctr"/>
            <a:r>
              <a:rPr lang="sr-Latn-BA" sz="1400" dirty="0" smtClean="0"/>
              <a:t>AUB</a:t>
            </a:r>
            <a:endParaRPr lang="en-GB" sz="1400" dirty="0"/>
          </a:p>
        </p:txBody>
      </p:sp>
      <p:sp>
        <p:nvSpPr>
          <p:cNvPr id="21" name="TextBox 20"/>
          <p:cNvSpPr txBox="1"/>
          <p:nvPr/>
        </p:nvSpPr>
        <p:spPr>
          <a:xfrm>
            <a:off x="4884420" y="5303371"/>
            <a:ext cx="188976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Quality Assurance </a:t>
            </a:r>
          </a:p>
          <a:p>
            <a:pPr algn="ctr"/>
            <a:r>
              <a:rPr lang="sr-Latn-BA" sz="1400" smtClean="0"/>
              <a:t>Committee/ M&amp;E team</a:t>
            </a:r>
            <a:endParaRPr lang="sr-Latn-BA" sz="1400" dirty="0" smtClean="0"/>
          </a:p>
          <a:p>
            <a:pPr algn="ctr"/>
            <a:r>
              <a:rPr lang="sr-Latn-BA" sz="1400" dirty="0" smtClean="0"/>
              <a:t>8 partners</a:t>
            </a:r>
            <a:endParaRPr lang="en-GB" sz="1400" dirty="0"/>
          </a:p>
        </p:txBody>
      </p:sp>
      <p:sp>
        <p:nvSpPr>
          <p:cNvPr id="23" name="TextBox 22"/>
          <p:cNvSpPr txBox="1"/>
          <p:nvPr/>
        </p:nvSpPr>
        <p:spPr>
          <a:xfrm>
            <a:off x="897636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WP6</a:t>
            </a:r>
          </a:p>
          <a:p>
            <a:pPr algn="ctr"/>
            <a:endParaRPr lang="sr-Latn-BA" sz="1400" dirty="0" smtClean="0"/>
          </a:p>
          <a:p>
            <a:pPr algn="ctr"/>
            <a:r>
              <a:rPr lang="sr-Latn-BA" sz="1400" dirty="0" smtClean="0"/>
              <a:t>UBN</a:t>
            </a:r>
            <a:endParaRPr lang="en-GB" sz="1400" dirty="0"/>
          </a:p>
        </p:txBody>
      </p:sp>
      <p:sp>
        <p:nvSpPr>
          <p:cNvPr id="24" name="TextBox 23"/>
          <p:cNvSpPr txBox="1"/>
          <p:nvPr/>
        </p:nvSpPr>
        <p:spPr>
          <a:xfrm>
            <a:off x="748284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WP5</a:t>
            </a:r>
          </a:p>
          <a:p>
            <a:pPr algn="ctr"/>
            <a:endParaRPr lang="sr-Latn-BA" sz="1400" dirty="0" smtClean="0"/>
          </a:p>
          <a:p>
            <a:pPr algn="ctr"/>
            <a:r>
              <a:rPr lang="sr-Latn-BA" sz="1400" dirty="0" smtClean="0"/>
              <a:t>CEPS</a:t>
            </a:r>
            <a:endParaRPr lang="en-GB" sz="1400" dirty="0"/>
          </a:p>
        </p:txBody>
      </p:sp>
      <p:sp>
        <p:nvSpPr>
          <p:cNvPr id="25" name="TextBox 24"/>
          <p:cNvSpPr txBox="1"/>
          <p:nvPr/>
        </p:nvSpPr>
        <p:spPr>
          <a:xfrm>
            <a:off x="598932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WP4</a:t>
            </a:r>
          </a:p>
          <a:p>
            <a:pPr algn="ctr"/>
            <a:endParaRPr lang="sr-Latn-BA" sz="1400" dirty="0" smtClean="0"/>
          </a:p>
          <a:p>
            <a:pPr algn="ctr"/>
            <a:r>
              <a:rPr lang="sr-Latn-BA" sz="1400" dirty="0" smtClean="0"/>
              <a:t>SUA</a:t>
            </a:r>
            <a:endParaRPr lang="en-GB" sz="1400" dirty="0"/>
          </a:p>
        </p:txBody>
      </p:sp>
      <p:pic>
        <p:nvPicPr>
          <p:cNvPr id="26" name="Picture 25"/>
          <p:cNvPicPr>
            <a:picLocks noChangeAspect="1"/>
          </p:cNvPicPr>
          <p:nvPr/>
        </p:nvPicPr>
        <p:blipFill>
          <a:blip r:embed="rId2"/>
          <a:stretch>
            <a:fillRect/>
          </a:stretch>
        </p:blipFill>
        <p:spPr>
          <a:xfrm>
            <a:off x="10424160" y="9367"/>
            <a:ext cx="1767840" cy="550639"/>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543343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Workpackages Overview and Deliverables</a:t>
            </a:r>
            <a:endParaRPr lang="en-GB" sz="2400" b="1" dirty="0">
              <a:solidFill>
                <a:srgbClr val="C00000"/>
              </a:solidFill>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2525661051"/>
              </p:ext>
            </p:extLst>
          </p:nvPr>
        </p:nvGraphicFramePr>
        <p:xfrm>
          <a:off x="1249680" y="1264920"/>
          <a:ext cx="9692640" cy="4683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7040880" y="198120"/>
            <a:ext cx="2499360" cy="246221"/>
          </a:xfrm>
          <a:prstGeom prst="rect">
            <a:avLst/>
          </a:prstGeom>
          <a:noFill/>
        </p:spPr>
        <p:txBody>
          <a:bodyPr wrap="square" rtlCol="0">
            <a:spAutoFit/>
          </a:bodyPr>
          <a:lstStyle/>
          <a:p>
            <a:endParaRPr lang="en-GB" sz="1000" dirty="0"/>
          </a:p>
        </p:txBody>
      </p:sp>
      <p:graphicFrame>
        <p:nvGraphicFramePr>
          <p:cNvPr id="5" name="Table 4"/>
          <p:cNvGraphicFramePr>
            <a:graphicFrameLocks noGrp="1"/>
          </p:cNvGraphicFramePr>
          <p:nvPr>
            <p:extLst>
              <p:ext uri="{D42A27DB-BD31-4B8C-83A1-F6EECF244321}">
                <p14:modId xmlns:p14="http://schemas.microsoft.com/office/powerpoint/2010/main" val="2312234416"/>
              </p:ext>
            </p:extLst>
          </p:nvPr>
        </p:nvGraphicFramePr>
        <p:xfrm>
          <a:off x="6764794" y="198120"/>
          <a:ext cx="2520315" cy="1371600"/>
        </p:xfrm>
        <a:graphic>
          <a:graphicData uri="http://schemas.openxmlformats.org/drawingml/2006/table">
            <a:tbl>
              <a:tblPr>
                <a:tableStyleId>{5C22544A-7EE6-4342-B048-85BDC9FD1C3A}</a:tableStyleId>
              </a:tblPr>
              <a:tblGrid>
                <a:gridCol w="589598">
                  <a:extLst>
                    <a:ext uri="{9D8B030D-6E8A-4147-A177-3AD203B41FA5}">
                      <a16:colId xmlns:a16="http://schemas.microsoft.com/office/drawing/2014/main" val="1062832612"/>
                    </a:ext>
                  </a:extLst>
                </a:gridCol>
                <a:gridCol w="1930717">
                  <a:extLst>
                    <a:ext uri="{9D8B030D-6E8A-4147-A177-3AD203B41FA5}">
                      <a16:colId xmlns:a16="http://schemas.microsoft.com/office/drawing/2014/main" val="930368338"/>
                    </a:ext>
                  </a:extLst>
                </a:gridCol>
              </a:tblGrid>
              <a:tr h="0">
                <a:tc>
                  <a:txBody>
                    <a:bodyPr/>
                    <a:lstStyle/>
                    <a:p>
                      <a:pPr algn="ctr">
                        <a:spcBef>
                          <a:spcPts val="600"/>
                        </a:spcBef>
                        <a:spcAft>
                          <a:spcPts val="600"/>
                        </a:spcAft>
                      </a:pPr>
                      <a:r>
                        <a:rPr lang="en-GB" sz="900">
                          <a:effectLst/>
                        </a:rPr>
                        <a:t>D1.1.1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Project teams created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58249702"/>
                  </a:ext>
                </a:extLst>
              </a:tr>
              <a:tr h="0">
                <a:tc>
                  <a:txBody>
                    <a:bodyPr/>
                    <a:lstStyle/>
                    <a:p>
                      <a:pPr algn="ctr">
                        <a:spcBef>
                          <a:spcPts val="600"/>
                        </a:spcBef>
                        <a:spcAft>
                          <a:spcPts val="600"/>
                        </a:spcAft>
                      </a:pPr>
                      <a:r>
                        <a:rPr lang="en-GB" sz="900">
                          <a:effectLst/>
                        </a:rPr>
                        <a:t>D1.1.2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Implementation tools adopted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22361469"/>
                  </a:ext>
                </a:extLst>
              </a:tr>
              <a:tr h="0">
                <a:tc>
                  <a:txBody>
                    <a:bodyPr/>
                    <a:lstStyle/>
                    <a:p>
                      <a:pPr algn="ctr">
                        <a:spcBef>
                          <a:spcPts val="600"/>
                        </a:spcBef>
                        <a:spcAft>
                          <a:spcPts val="600"/>
                        </a:spcAft>
                      </a:pPr>
                      <a:r>
                        <a:rPr lang="en-GB" sz="900">
                          <a:effectLst/>
                        </a:rPr>
                        <a:t>D1.2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Teaching and administrative/technical staff improved project implementation, financial management and quality control skills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40986922"/>
                  </a:ext>
                </a:extLst>
              </a:tr>
              <a:tr h="0">
                <a:tc>
                  <a:txBody>
                    <a:bodyPr/>
                    <a:lstStyle/>
                    <a:p>
                      <a:pPr algn="ctr">
                        <a:spcBef>
                          <a:spcPts val="600"/>
                        </a:spcBef>
                        <a:spcAft>
                          <a:spcPts val="600"/>
                        </a:spcAft>
                      </a:pPr>
                      <a:r>
                        <a:rPr lang="en-GB" sz="900">
                          <a:effectLst/>
                        </a:rPr>
                        <a:t>D1.3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Website ’Towards green university’’ created for public use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545633"/>
                  </a:ext>
                </a:extLst>
              </a:tr>
              <a:tr h="0">
                <a:tc>
                  <a:txBody>
                    <a:bodyPr/>
                    <a:lstStyle/>
                    <a:p>
                      <a:pPr algn="ctr">
                        <a:spcBef>
                          <a:spcPts val="600"/>
                        </a:spcBef>
                        <a:spcAft>
                          <a:spcPts val="600"/>
                        </a:spcAft>
                      </a:pPr>
                      <a:r>
                        <a:rPr lang="en-GB" sz="900">
                          <a:effectLst/>
                        </a:rPr>
                        <a:t>D1.4.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Needs analysis update report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03897521"/>
                  </a:ext>
                </a:extLst>
              </a:tr>
              <a:tr h="0">
                <a:tc>
                  <a:txBody>
                    <a:bodyPr/>
                    <a:lstStyle/>
                    <a:p>
                      <a:pPr algn="ctr">
                        <a:spcBef>
                          <a:spcPts val="600"/>
                        </a:spcBef>
                        <a:spcAft>
                          <a:spcPts val="600"/>
                        </a:spcAft>
                      </a:pPr>
                      <a:r>
                        <a:rPr lang="en-GB" sz="900">
                          <a:effectLst/>
                        </a:rPr>
                        <a:t>D1.5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2 national conferences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3564094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67760901"/>
              </p:ext>
            </p:extLst>
          </p:nvPr>
        </p:nvGraphicFramePr>
        <p:xfrm>
          <a:off x="8392479" y="1719845"/>
          <a:ext cx="3195638" cy="2057400"/>
        </p:xfrm>
        <a:graphic>
          <a:graphicData uri="http://schemas.openxmlformats.org/drawingml/2006/table">
            <a:tbl>
              <a:tblPr>
                <a:tableStyleId>{5C22544A-7EE6-4342-B048-85BDC9FD1C3A}</a:tableStyleId>
              </a:tblPr>
              <a:tblGrid>
                <a:gridCol w="650964">
                  <a:extLst>
                    <a:ext uri="{9D8B030D-6E8A-4147-A177-3AD203B41FA5}">
                      <a16:colId xmlns:a16="http://schemas.microsoft.com/office/drawing/2014/main" val="3597340902"/>
                    </a:ext>
                  </a:extLst>
                </a:gridCol>
                <a:gridCol w="2544674">
                  <a:extLst>
                    <a:ext uri="{9D8B030D-6E8A-4147-A177-3AD203B41FA5}">
                      <a16:colId xmlns:a16="http://schemas.microsoft.com/office/drawing/2014/main" val="477930876"/>
                    </a:ext>
                  </a:extLst>
                </a:gridCol>
              </a:tblGrid>
              <a:tr h="0">
                <a:tc>
                  <a:txBody>
                    <a:bodyPr/>
                    <a:lstStyle/>
                    <a:p>
                      <a:pPr algn="ctr">
                        <a:spcBef>
                          <a:spcPts val="600"/>
                        </a:spcBef>
                        <a:spcAft>
                          <a:spcPts val="600"/>
                        </a:spcAft>
                      </a:pPr>
                      <a:r>
                        <a:rPr lang="en-GB" sz="900">
                          <a:effectLst/>
                        </a:rPr>
                        <a:t>D2.1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Management, teaching, admin. &amp; technical staff improved knowledge on climate-neutral universities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1015947"/>
                  </a:ext>
                </a:extLst>
              </a:tr>
              <a:tr h="0">
                <a:tc>
                  <a:txBody>
                    <a:bodyPr/>
                    <a:lstStyle/>
                    <a:p>
                      <a:pPr algn="ctr">
                        <a:spcBef>
                          <a:spcPts val="600"/>
                        </a:spcBef>
                        <a:spcAft>
                          <a:spcPts val="600"/>
                        </a:spcAft>
                      </a:pPr>
                      <a:r>
                        <a:rPr lang="en-GB" sz="900">
                          <a:effectLst/>
                        </a:rPr>
                        <a:t>D2.2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Equipment purchased and installed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87039441"/>
                  </a:ext>
                </a:extLst>
              </a:tr>
              <a:tr h="0">
                <a:tc>
                  <a:txBody>
                    <a:bodyPr/>
                    <a:lstStyle/>
                    <a:p>
                      <a:pPr algn="ctr">
                        <a:spcBef>
                          <a:spcPts val="600"/>
                        </a:spcBef>
                        <a:spcAft>
                          <a:spcPts val="600"/>
                        </a:spcAft>
                      </a:pPr>
                      <a:r>
                        <a:rPr lang="en-GB" sz="900">
                          <a:effectLst/>
                        </a:rPr>
                        <a:t>D2.3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Towards green university strategy prepared for adoption at 4 WB partner HEIs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31179505"/>
                  </a:ext>
                </a:extLst>
              </a:tr>
              <a:tr h="0">
                <a:tc>
                  <a:txBody>
                    <a:bodyPr/>
                    <a:lstStyle/>
                    <a:p>
                      <a:pPr algn="ctr">
                        <a:spcBef>
                          <a:spcPts val="600"/>
                        </a:spcBef>
                        <a:spcAft>
                          <a:spcPts val="600"/>
                        </a:spcAft>
                      </a:pPr>
                      <a:r>
                        <a:rPr lang="en-GB" sz="900">
                          <a:effectLst/>
                        </a:rPr>
                        <a:t>D2.4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E-manual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6999108"/>
                  </a:ext>
                </a:extLst>
              </a:tr>
              <a:tr h="0">
                <a:tc>
                  <a:txBody>
                    <a:bodyPr/>
                    <a:lstStyle/>
                    <a:p>
                      <a:pPr algn="ctr">
                        <a:spcBef>
                          <a:spcPts val="600"/>
                        </a:spcBef>
                        <a:spcAft>
                          <a:spcPts val="600"/>
                        </a:spcAft>
                      </a:pPr>
                      <a:r>
                        <a:rPr lang="en-GB" sz="900">
                          <a:effectLst/>
                        </a:rPr>
                        <a:t>D2.5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Teacher staff trained on ToT skills in 3 fields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77554802"/>
                  </a:ext>
                </a:extLst>
              </a:tr>
              <a:tr h="0">
                <a:tc>
                  <a:txBody>
                    <a:bodyPr/>
                    <a:lstStyle/>
                    <a:p>
                      <a:pPr algn="ctr">
                        <a:spcBef>
                          <a:spcPts val="600"/>
                        </a:spcBef>
                        <a:spcAft>
                          <a:spcPts val="600"/>
                        </a:spcAft>
                      </a:pPr>
                      <a:r>
                        <a:rPr lang="en-GB" sz="900">
                          <a:effectLst/>
                        </a:rPr>
                        <a:t>D2.6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Study visit and learning about recycling practices and renewable energy efforts carried out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1394774"/>
                  </a:ext>
                </a:extLst>
              </a:tr>
              <a:tr h="0">
                <a:tc>
                  <a:txBody>
                    <a:bodyPr/>
                    <a:lstStyle/>
                    <a:p>
                      <a:pPr algn="ctr">
                        <a:spcBef>
                          <a:spcPts val="600"/>
                        </a:spcBef>
                        <a:spcAft>
                          <a:spcPts val="600"/>
                        </a:spcAft>
                      </a:pPr>
                      <a:r>
                        <a:rPr lang="en-GB" sz="900">
                          <a:effectLst/>
                        </a:rPr>
                        <a:t>D2.7</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4 WB partner HEI buildings equipped with recycling points with instructions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63394155"/>
                  </a:ext>
                </a:extLst>
              </a:tr>
              <a:tr h="0">
                <a:tc>
                  <a:txBody>
                    <a:bodyPr/>
                    <a:lstStyle/>
                    <a:p>
                      <a:pPr algn="ctr">
                        <a:spcBef>
                          <a:spcPts val="600"/>
                        </a:spcBef>
                        <a:spcAft>
                          <a:spcPts val="600"/>
                        </a:spcAft>
                      </a:pPr>
                      <a:r>
                        <a:rPr lang="en-GB" sz="900">
                          <a:effectLst/>
                        </a:rPr>
                        <a:t>D2.8</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Open air classrooms created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6740235"/>
                  </a:ext>
                </a:extLst>
              </a:tr>
              <a:tr h="0">
                <a:tc>
                  <a:txBody>
                    <a:bodyPr/>
                    <a:lstStyle/>
                    <a:p>
                      <a:pPr algn="ctr">
                        <a:spcBef>
                          <a:spcPts val="600"/>
                        </a:spcBef>
                        <a:spcAft>
                          <a:spcPts val="600"/>
                        </a:spcAft>
                      </a:pPr>
                      <a:r>
                        <a:rPr lang="en-GB" sz="900">
                          <a:effectLst/>
                        </a:rPr>
                        <a:t>D2.9</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4 WB partner HEIs improved energy use systems on the campuses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8728090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37824283"/>
              </p:ext>
            </p:extLst>
          </p:nvPr>
        </p:nvGraphicFramePr>
        <p:xfrm>
          <a:off x="8392479" y="4351131"/>
          <a:ext cx="3027998" cy="1264127"/>
        </p:xfrm>
        <a:graphic>
          <a:graphicData uri="http://schemas.openxmlformats.org/drawingml/2006/table">
            <a:tbl>
              <a:tblPr>
                <a:tableStyleId>{5C22544A-7EE6-4342-B048-85BDC9FD1C3A}</a:tableStyleId>
              </a:tblPr>
              <a:tblGrid>
                <a:gridCol w="598505">
                  <a:extLst>
                    <a:ext uri="{9D8B030D-6E8A-4147-A177-3AD203B41FA5}">
                      <a16:colId xmlns:a16="http://schemas.microsoft.com/office/drawing/2014/main" val="3825416762"/>
                    </a:ext>
                  </a:extLst>
                </a:gridCol>
                <a:gridCol w="2429493">
                  <a:extLst>
                    <a:ext uri="{9D8B030D-6E8A-4147-A177-3AD203B41FA5}">
                      <a16:colId xmlns:a16="http://schemas.microsoft.com/office/drawing/2014/main" val="3821271383"/>
                    </a:ext>
                  </a:extLst>
                </a:gridCol>
              </a:tblGrid>
              <a:tr h="474047">
                <a:tc>
                  <a:txBody>
                    <a:bodyPr/>
                    <a:lstStyle/>
                    <a:p>
                      <a:pPr algn="ctr">
                        <a:spcBef>
                          <a:spcPts val="600"/>
                        </a:spcBef>
                        <a:spcAft>
                          <a:spcPts val="600"/>
                        </a:spcAft>
                      </a:pPr>
                      <a:r>
                        <a:rPr lang="en-GB" sz="900">
                          <a:effectLst/>
                        </a:rPr>
                        <a:t>D3.1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2.1) Management, teaching, adm2.8) in. &amp; technical staff improved knowledge on climate-neutral universities.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6019725"/>
                  </a:ext>
                </a:extLst>
              </a:tr>
              <a:tr h="158016">
                <a:tc>
                  <a:txBody>
                    <a:bodyPr/>
                    <a:lstStyle/>
                    <a:p>
                      <a:pPr algn="ctr">
                        <a:spcBef>
                          <a:spcPts val="600"/>
                        </a:spcBef>
                        <a:spcAft>
                          <a:spcPts val="600"/>
                        </a:spcAft>
                      </a:pPr>
                      <a:r>
                        <a:rPr lang="en-GB" sz="900">
                          <a:effectLst/>
                        </a:rPr>
                        <a:t>D3.2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Video tutorial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87497329"/>
                  </a:ext>
                </a:extLst>
              </a:tr>
              <a:tr h="316032">
                <a:tc>
                  <a:txBody>
                    <a:bodyPr/>
                    <a:lstStyle/>
                    <a:p>
                      <a:pPr algn="ctr">
                        <a:spcBef>
                          <a:spcPts val="600"/>
                        </a:spcBef>
                        <a:spcAft>
                          <a:spcPts val="600"/>
                        </a:spcAft>
                      </a:pPr>
                      <a:r>
                        <a:rPr lang="en-GB" sz="900">
                          <a:effectLst/>
                        </a:rPr>
                        <a:t>D3.3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Study visit and learning about student hackathons carried out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256075"/>
                  </a:ext>
                </a:extLst>
              </a:tr>
              <a:tr h="316032">
                <a:tc>
                  <a:txBody>
                    <a:bodyPr/>
                    <a:lstStyle/>
                    <a:p>
                      <a:pPr algn="ctr">
                        <a:spcBef>
                          <a:spcPts val="600"/>
                        </a:spcBef>
                        <a:spcAft>
                          <a:spcPts val="600"/>
                        </a:spcAft>
                      </a:pPr>
                      <a:r>
                        <a:rPr lang="en-GB" sz="900">
                          <a:effectLst/>
                        </a:rPr>
                        <a:t>D3.4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Green university innovation hackathons prepared for implementation</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6809079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49481179"/>
              </p:ext>
            </p:extLst>
          </p:nvPr>
        </p:nvGraphicFramePr>
        <p:xfrm>
          <a:off x="2251161" y="5542913"/>
          <a:ext cx="3210878" cy="1234440"/>
        </p:xfrm>
        <a:graphic>
          <a:graphicData uri="http://schemas.openxmlformats.org/drawingml/2006/table">
            <a:tbl>
              <a:tblPr>
                <a:tableStyleId>{5C22544A-7EE6-4342-B048-85BDC9FD1C3A}</a:tableStyleId>
              </a:tblPr>
              <a:tblGrid>
                <a:gridCol w="634653">
                  <a:extLst>
                    <a:ext uri="{9D8B030D-6E8A-4147-A177-3AD203B41FA5}">
                      <a16:colId xmlns:a16="http://schemas.microsoft.com/office/drawing/2014/main" val="1508685409"/>
                    </a:ext>
                  </a:extLst>
                </a:gridCol>
                <a:gridCol w="2576225">
                  <a:extLst>
                    <a:ext uri="{9D8B030D-6E8A-4147-A177-3AD203B41FA5}">
                      <a16:colId xmlns:a16="http://schemas.microsoft.com/office/drawing/2014/main" val="3702279346"/>
                    </a:ext>
                  </a:extLst>
                </a:gridCol>
              </a:tblGrid>
              <a:tr h="0">
                <a:tc>
                  <a:txBody>
                    <a:bodyPr/>
                    <a:lstStyle/>
                    <a:p>
                      <a:pPr algn="ctr">
                        <a:spcBef>
                          <a:spcPts val="600"/>
                        </a:spcBef>
                        <a:spcAft>
                          <a:spcPts val="600"/>
                        </a:spcAft>
                      </a:pPr>
                      <a:r>
                        <a:rPr lang="en-GB" sz="900">
                          <a:effectLst/>
                        </a:rPr>
                        <a:t>D4.1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Administrative and teaching staff trained on student and staff mobility</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36094096"/>
                  </a:ext>
                </a:extLst>
              </a:tr>
              <a:tr h="0">
                <a:tc>
                  <a:txBody>
                    <a:bodyPr/>
                    <a:lstStyle/>
                    <a:p>
                      <a:pPr algn="ctr">
                        <a:spcBef>
                          <a:spcPts val="600"/>
                        </a:spcBef>
                        <a:spcAft>
                          <a:spcPts val="600"/>
                        </a:spcAft>
                      </a:pPr>
                      <a:r>
                        <a:rPr lang="en-GB" sz="900">
                          <a:effectLst/>
                        </a:rPr>
                        <a:t>D4.2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Student parliaments and organizations trained on student mobility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54349645"/>
                  </a:ext>
                </a:extLst>
              </a:tr>
              <a:tr h="0">
                <a:tc>
                  <a:txBody>
                    <a:bodyPr/>
                    <a:lstStyle/>
                    <a:p>
                      <a:pPr algn="ctr">
                        <a:spcBef>
                          <a:spcPts val="600"/>
                        </a:spcBef>
                        <a:spcAft>
                          <a:spcPts val="600"/>
                        </a:spcAft>
                      </a:pPr>
                      <a:r>
                        <a:rPr lang="en-GB" sz="900">
                          <a:effectLst/>
                        </a:rPr>
                        <a:t>D4.3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E-guidelines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92596045"/>
                  </a:ext>
                </a:extLst>
              </a:tr>
              <a:tr h="0">
                <a:tc>
                  <a:txBody>
                    <a:bodyPr/>
                    <a:lstStyle/>
                    <a:p>
                      <a:pPr algn="ctr">
                        <a:spcBef>
                          <a:spcPts val="600"/>
                        </a:spcBef>
                        <a:spcAft>
                          <a:spcPts val="600"/>
                        </a:spcAft>
                      </a:pPr>
                      <a:r>
                        <a:rPr lang="en-GB" sz="900">
                          <a:effectLst/>
                        </a:rPr>
                        <a:t>D4.4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Administrative and management staff learned about mobility practices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4242930"/>
                  </a:ext>
                </a:extLst>
              </a:tr>
              <a:tr h="0">
                <a:tc>
                  <a:txBody>
                    <a:bodyPr/>
                    <a:lstStyle/>
                    <a:p>
                      <a:pPr algn="ctr">
                        <a:spcBef>
                          <a:spcPts val="600"/>
                        </a:spcBef>
                        <a:spcAft>
                          <a:spcPts val="600"/>
                        </a:spcAft>
                      </a:pPr>
                      <a:r>
                        <a:rPr lang="en-GB" sz="900">
                          <a:effectLst/>
                        </a:rPr>
                        <a:t>D4.5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3 EU partner HEIs provided 6 months e-mentoring support to administrative staff at 4 WB partner HEIs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0169377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735232473"/>
              </p:ext>
            </p:extLst>
          </p:nvPr>
        </p:nvGraphicFramePr>
        <p:xfrm>
          <a:off x="492440" y="3606641"/>
          <a:ext cx="3348038" cy="1371600"/>
        </p:xfrm>
        <a:graphic>
          <a:graphicData uri="http://schemas.openxmlformats.org/drawingml/2006/table">
            <a:tbl>
              <a:tblPr>
                <a:tableStyleId>{5C22544A-7EE6-4342-B048-85BDC9FD1C3A}</a:tableStyleId>
              </a:tblPr>
              <a:tblGrid>
                <a:gridCol w="682008">
                  <a:extLst>
                    <a:ext uri="{9D8B030D-6E8A-4147-A177-3AD203B41FA5}">
                      <a16:colId xmlns:a16="http://schemas.microsoft.com/office/drawing/2014/main" val="424236125"/>
                    </a:ext>
                  </a:extLst>
                </a:gridCol>
                <a:gridCol w="2666030">
                  <a:extLst>
                    <a:ext uri="{9D8B030D-6E8A-4147-A177-3AD203B41FA5}">
                      <a16:colId xmlns:a16="http://schemas.microsoft.com/office/drawing/2014/main" val="287117707"/>
                    </a:ext>
                  </a:extLst>
                </a:gridCol>
              </a:tblGrid>
              <a:tr h="0">
                <a:tc>
                  <a:txBody>
                    <a:bodyPr/>
                    <a:lstStyle/>
                    <a:p>
                      <a:pPr algn="ctr">
                        <a:spcBef>
                          <a:spcPts val="600"/>
                        </a:spcBef>
                        <a:spcAft>
                          <a:spcPts val="600"/>
                        </a:spcAft>
                      </a:pPr>
                      <a:r>
                        <a:rPr lang="en-GB" sz="900">
                          <a:effectLst/>
                        </a:rPr>
                        <a:t>D5.1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Website recognized by the specific and general communities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192789"/>
                  </a:ext>
                </a:extLst>
              </a:tr>
              <a:tr h="0">
                <a:tc>
                  <a:txBody>
                    <a:bodyPr/>
                    <a:lstStyle/>
                    <a:p>
                      <a:pPr algn="ctr">
                        <a:spcBef>
                          <a:spcPts val="600"/>
                        </a:spcBef>
                        <a:spcAft>
                          <a:spcPts val="600"/>
                        </a:spcAft>
                      </a:pPr>
                      <a:r>
                        <a:rPr lang="en-GB" sz="900">
                          <a:effectLst/>
                        </a:rPr>
                        <a:t>D5.2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Stakeholders made aware of green university policyTowards green university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84057381"/>
                  </a:ext>
                </a:extLst>
              </a:tr>
              <a:tr h="0">
                <a:tc>
                  <a:txBody>
                    <a:bodyPr/>
                    <a:lstStyle/>
                    <a:p>
                      <a:pPr algn="ctr">
                        <a:spcBef>
                          <a:spcPts val="600"/>
                        </a:spcBef>
                        <a:spcAft>
                          <a:spcPts val="600"/>
                        </a:spcAft>
                      </a:pPr>
                      <a:r>
                        <a:rPr lang="en-GB" sz="900">
                          <a:effectLst/>
                        </a:rPr>
                        <a:t>D5.3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E-newsletter Towards green university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2781324"/>
                  </a:ext>
                </a:extLst>
              </a:tr>
              <a:tr h="0">
                <a:tc>
                  <a:txBody>
                    <a:bodyPr/>
                    <a:lstStyle/>
                    <a:p>
                      <a:pPr algn="ctr">
                        <a:spcBef>
                          <a:spcPts val="600"/>
                        </a:spcBef>
                        <a:spcAft>
                          <a:spcPts val="600"/>
                        </a:spcAft>
                      </a:pPr>
                      <a:r>
                        <a:rPr lang="en-GB" sz="900">
                          <a:effectLst/>
                        </a:rPr>
                        <a:t>D5.4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1000"/>
                        </a:spcAft>
                      </a:pPr>
                      <a:r>
                        <a:rPr lang="en-GB" sz="900" dirty="0">
                          <a:effectLst/>
                        </a:rPr>
                        <a:t>WB Partner institution teaching and administrative &amp; technical staff trained on recycling culture, green energy sources, infrastructure</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41255595"/>
                  </a:ext>
                </a:extLst>
              </a:tr>
              <a:tr h="0">
                <a:tc>
                  <a:txBody>
                    <a:bodyPr/>
                    <a:lstStyle/>
                    <a:p>
                      <a:pPr algn="ctr">
                        <a:spcBef>
                          <a:spcPts val="600"/>
                        </a:spcBef>
                        <a:spcAft>
                          <a:spcPts val="600"/>
                        </a:spcAft>
                      </a:pPr>
                      <a:r>
                        <a:rPr lang="en-GB" sz="900">
                          <a:effectLst/>
                        </a:rPr>
                        <a:t>D5.5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4 institutional hackathon reports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65077672"/>
                  </a:ext>
                </a:extLst>
              </a:tr>
              <a:tr h="0">
                <a:tc>
                  <a:txBody>
                    <a:bodyPr/>
                    <a:lstStyle/>
                    <a:p>
                      <a:pPr algn="ctr">
                        <a:spcBef>
                          <a:spcPts val="600"/>
                        </a:spcBef>
                        <a:spcAft>
                          <a:spcPts val="600"/>
                        </a:spcAft>
                      </a:pPr>
                      <a:r>
                        <a:rPr lang="en-GB" sz="900">
                          <a:effectLst/>
                        </a:rPr>
                        <a:t>D5.6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2 national conference reports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21611256"/>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525079436"/>
              </p:ext>
            </p:extLst>
          </p:nvPr>
        </p:nvGraphicFramePr>
        <p:xfrm>
          <a:off x="729340" y="1701641"/>
          <a:ext cx="3078480" cy="723108"/>
        </p:xfrm>
        <a:graphic>
          <a:graphicData uri="http://schemas.openxmlformats.org/drawingml/2006/table">
            <a:tbl>
              <a:tblPr>
                <a:tableStyleId>{5C22544A-7EE6-4342-B048-85BDC9FD1C3A}</a:tableStyleId>
              </a:tblPr>
              <a:tblGrid>
                <a:gridCol w="664329">
                  <a:extLst>
                    <a:ext uri="{9D8B030D-6E8A-4147-A177-3AD203B41FA5}">
                      <a16:colId xmlns:a16="http://schemas.microsoft.com/office/drawing/2014/main" val="3206689476"/>
                    </a:ext>
                  </a:extLst>
                </a:gridCol>
                <a:gridCol w="2414151">
                  <a:extLst>
                    <a:ext uri="{9D8B030D-6E8A-4147-A177-3AD203B41FA5}">
                      <a16:colId xmlns:a16="http://schemas.microsoft.com/office/drawing/2014/main" val="3001818027"/>
                    </a:ext>
                  </a:extLst>
                </a:gridCol>
              </a:tblGrid>
              <a:tr h="180777">
                <a:tc>
                  <a:txBody>
                    <a:bodyPr/>
                    <a:lstStyle/>
                    <a:p>
                      <a:pPr algn="ctr">
                        <a:spcBef>
                          <a:spcPts val="600"/>
                        </a:spcBef>
                        <a:spcAft>
                          <a:spcPts val="600"/>
                        </a:spcAft>
                      </a:pPr>
                      <a:r>
                        <a:rPr lang="en-GB" sz="900">
                          <a:effectLst/>
                        </a:rPr>
                        <a:t>D6.1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Ensured regular project coordination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014007"/>
                  </a:ext>
                </a:extLst>
              </a:tr>
              <a:tr h="180777">
                <a:tc>
                  <a:txBody>
                    <a:bodyPr/>
                    <a:lstStyle/>
                    <a:p>
                      <a:pPr algn="ctr">
                        <a:spcBef>
                          <a:spcPts val="600"/>
                        </a:spcBef>
                        <a:spcAft>
                          <a:spcPts val="600"/>
                        </a:spcAft>
                      </a:pPr>
                      <a:r>
                        <a:rPr lang="en-GB" sz="900">
                          <a:effectLst/>
                        </a:rPr>
                        <a:t>D6.2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Ensured regular project quality control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2298884"/>
                  </a:ext>
                </a:extLst>
              </a:tr>
              <a:tr h="180777">
                <a:tc>
                  <a:txBody>
                    <a:bodyPr/>
                    <a:lstStyle/>
                    <a:p>
                      <a:pPr algn="ctr">
                        <a:spcBef>
                          <a:spcPts val="600"/>
                        </a:spcBef>
                        <a:spcAft>
                          <a:spcPts val="600"/>
                        </a:spcAft>
                      </a:pPr>
                      <a:r>
                        <a:rPr lang="en-GB" sz="900">
                          <a:effectLst/>
                        </a:rPr>
                        <a:t>D6.3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Results and costs internally verified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08007858"/>
                  </a:ext>
                </a:extLst>
              </a:tr>
              <a:tr h="180777">
                <a:tc>
                  <a:txBody>
                    <a:bodyPr/>
                    <a:lstStyle/>
                    <a:p>
                      <a:pPr algn="ctr">
                        <a:spcBef>
                          <a:spcPts val="600"/>
                        </a:spcBef>
                        <a:spcAft>
                          <a:spcPts val="600"/>
                        </a:spcAft>
                      </a:pPr>
                      <a:r>
                        <a:rPr lang="en-GB" sz="900">
                          <a:effectLst/>
                        </a:rPr>
                        <a:t>D6.4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Independent evaluation report</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70501302"/>
                  </a:ext>
                </a:extLst>
              </a:tr>
            </a:tbl>
          </a:graphicData>
        </a:graphic>
      </p:graphicFrame>
      <p:pic>
        <p:nvPicPr>
          <p:cNvPr id="25" name="Picture 24"/>
          <p:cNvPicPr>
            <a:picLocks noChangeAspect="1"/>
          </p:cNvPicPr>
          <p:nvPr/>
        </p:nvPicPr>
        <p:blipFill>
          <a:blip r:embed="rId7"/>
          <a:stretch>
            <a:fillRect/>
          </a:stretch>
        </p:blipFill>
        <p:spPr>
          <a:xfrm>
            <a:off x="10424160" y="9367"/>
            <a:ext cx="1767840" cy="550639"/>
          </a:xfrm>
          <a:prstGeom prst="rect">
            <a:avLst/>
          </a:prstGeom>
        </p:spPr>
      </p:pic>
      <p:pic>
        <p:nvPicPr>
          <p:cNvPr id="26" name="Picture 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607654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019795003"/>
              </p:ext>
            </p:extLst>
          </p:nvPr>
        </p:nvGraphicFramePr>
        <p:xfrm>
          <a:off x="438913" y="1371602"/>
          <a:ext cx="5946647" cy="3093720"/>
        </p:xfrm>
        <a:graphic>
          <a:graphicData uri="http://schemas.openxmlformats.org/drawingml/2006/table">
            <a:tbl>
              <a:tblPr firstRow="1" firstCol="1" lastRow="1" lastCol="1" bandRow="1" bandCol="1"/>
              <a:tblGrid>
                <a:gridCol w="1042706">
                  <a:extLst>
                    <a:ext uri="{9D8B030D-6E8A-4147-A177-3AD203B41FA5}">
                      <a16:colId xmlns:a16="http://schemas.microsoft.com/office/drawing/2014/main" val="3991612409"/>
                    </a:ext>
                  </a:extLst>
                </a:gridCol>
                <a:gridCol w="4903941">
                  <a:extLst>
                    <a:ext uri="{9D8B030D-6E8A-4147-A177-3AD203B41FA5}">
                      <a16:colId xmlns:a16="http://schemas.microsoft.com/office/drawing/2014/main" val="2108034260"/>
                    </a:ext>
                  </a:extLst>
                </a:gridCol>
              </a:tblGrid>
              <a:tr h="515620">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Kick off meeting, creation of project teams and adoption of implementation documents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260601329"/>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Initial staff training sessions on project implementation, financial management and quality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761312571"/>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Signing of partnership agreements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87038470"/>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‘’Towards green university’’ website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0060213"/>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Update needs analysis of partner WB HEIs to strengthen university green agenda</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20047424"/>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T1.6</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conferences in BA and 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4869530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819601288"/>
              </p:ext>
            </p:extLst>
          </p:nvPr>
        </p:nvGraphicFramePr>
        <p:xfrm>
          <a:off x="1042415" y="4907280"/>
          <a:ext cx="10094977" cy="1203960"/>
        </p:xfrm>
        <a:graphic>
          <a:graphicData uri="http://schemas.openxmlformats.org/drawingml/2006/table">
            <a:tbl>
              <a:tblPr firstRow="1" firstCol="1" lastRow="1" lastCol="1" bandRow="1" bandCol="1"/>
              <a:tblGrid>
                <a:gridCol w="1435506">
                  <a:extLst>
                    <a:ext uri="{9D8B030D-6E8A-4147-A177-3AD203B41FA5}">
                      <a16:colId xmlns:a16="http://schemas.microsoft.com/office/drawing/2014/main" val="4191458762"/>
                    </a:ext>
                  </a:extLst>
                </a:gridCol>
                <a:gridCol w="1324461">
                  <a:extLst>
                    <a:ext uri="{9D8B030D-6E8A-4147-A177-3AD203B41FA5}">
                      <a16:colId xmlns:a16="http://schemas.microsoft.com/office/drawing/2014/main" val="1902914927"/>
                    </a:ext>
                  </a:extLst>
                </a:gridCol>
                <a:gridCol w="1019593">
                  <a:extLst>
                    <a:ext uri="{9D8B030D-6E8A-4147-A177-3AD203B41FA5}">
                      <a16:colId xmlns:a16="http://schemas.microsoft.com/office/drawing/2014/main" val="294762534"/>
                    </a:ext>
                  </a:extLst>
                </a:gridCol>
                <a:gridCol w="1225530">
                  <a:extLst>
                    <a:ext uri="{9D8B030D-6E8A-4147-A177-3AD203B41FA5}">
                      <a16:colId xmlns:a16="http://schemas.microsoft.com/office/drawing/2014/main" val="123186569"/>
                    </a:ext>
                  </a:extLst>
                </a:gridCol>
                <a:gridCol w="2844764">
                  <a:extLst>
                    <a:ext uri="{9D8B030D-6E8A-4147-A177-3AD203B41FA5}">
                      <a16:colId xmlns:a16="http://schemas.microsoft.com/office/drawing/2014/main" val="575947275"/>
                    </a:ext>
                  </a:extLst>
                </a:gridCol>
                <a:gridCol w="621851">
                  <a:extLst>
                    <a:ext uri="{9D8B030D-6E8A-4147-A177-3AD203B41FA5}">
                      <a16:colId xmlns:a16="http://schemas.microsoft.com/office/drawing/2014/main" val="4196353945"/>
                    </a:ext>
                  </a:extLst>
                </a:gridCol>
                <a:gridCol w="1623272">
                  <a:extLst>
                    <a:ext uri="{9D8B030D-6E8A-4147-A177-3AD203B41FA5}">
                      <a16:colId xmlns:a16="http://schemas.microsoft.com/office/drawing/2014/main" val="778461936"/>
                    </a:ext>
                  </a:extLst>
                </a:gridCol>
              </a:tblGrid>
              <a:tr h="0">
                <a:tc>
                  <a:txBody>
                    <a:bodyPr/>
                    <a:lstStyle/>
                    <a:p>
                      <a:pPr algn="ctr">
                        <a:spcBef>
                          <a:spcPts val="600"/>
                        </a:spcBef>
                        <a:spcAft>
                          <a:spcPts val="0"/>
                        </a:spcAft>
                      </a:pPr>
                      <a:r>
                        <a:rPr lang="en-I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389096609"/>
                  </a:ext>
                </a:extLst>
              </a:tr>
              <a:tr h="0">
                <a:tc>
                  <a:txBody>
                    <a:bodyPr/>
                    <a:lstStyle/>
                    <a:p>
                      <a:pPr algn="ctr">
                        <a:spcBef>
                          <a:spcPts val="600"/>
                        </a:spcBef>
                        <a:spcAft>
                          <a:spcPts val="600"/>
                        </a:spcAft>
                      </a:pPr>
                      <a:r>
                        <a:rPr lang="fr-BE"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MS1</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agreements concluded between the coordinator and partner institutions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just">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agreements signed between the project coordinator and each partner. They will regulate the rights and obligations within the partnership, and distribution of tasks and responsibilities relating to project implementation and achievement of project results.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Signed partnership agreements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70657638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665398170"/>
              </p:ext>
            </p:extLst>
          </p:nvPr>
        </p:nvGraphicFramePr>
        <p:xfrm>
          <a:off x="6784847" y="1527414"/>
          <a:ext cx="4925568" cy="2693414"/>
        </p:xfrm>
        <a:graphic>
          <a:graphicData uri="http://schemas.openxmlformats.org/drawingml/2006/table">
            <a:tbl>
              <a:tblPr firstRow="1" firstCol="1" lastRow="1" lastCol="1" bandRow="1" bandCol="1"/>
              <a:tblGrid>
                <a:gridCol w="934935">
                  <a:extLst>
                    <a:ext uri="{9D8B030D-6E8A-4147-A177-3AD203B41FA5}">
                      <a16:colId xmlns:a16="http://schemas.microsoft.com/office/drawing/2014/main" val="818841655"/>
                    </a:ext>
                  </a:extLst>
                </a:gridCol>
                <a:gridCol w="3990633">
                  <a:extLst>
                    <a:ext uri="{9D8B030D-6E8A-4147-A177-3AD203B41FA5}">
                      <a16:colId xmlns:a16="http://schemas.microsoft.com/office/drawing/2014/main" val="2925280168"/>
                    </a:ext>
                  </a:extLst>
                </a:gridCol>
              </a:tblGrid>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Project teams created</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32003933"/>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tools adopted</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07770083"/>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 – model as for 2020</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4034836"/>
                  </a:ext>
                </a:extLst>
              </a:tr>
              <a:tr h="665044">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Teaching and administrative/technical staff improved project implementation, financial management and quality control skills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176858784"/>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Website ’Towards green university’’ created for public use</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85086548"/>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Needs analysis update report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23459649"/>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conferences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73448795"/>
                  </a:ext>
                </a:extLst>
              </a:tr>
            </a:tbl>
          </a:graphicData>
        </a:graphic>
      </p:graphicFrame>
      <p:sp>
        <p:nvSpPr>
          <p:cNvPr id="10" name="Rectangle 9"/>
          <p:cNvSpPr/>
          <p:nvPr/>
        </p:nvSpPr>
        <p:spPr>
          <a:xfrm>
            <a:off x="5290388" y="925146"/>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239286" y="1092160"/>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305828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972627733"/>
              </p:ext>
            </p:extLst>
          </p:nvPr>
        </p:nvGraphicFramePr>
        <p:xfrm>
          <a:off x="838200" y="1200782"/>
          <a:ext cx="10094976" cy="363712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6720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0">
                <a:tc>
                  <a:txBody>
                    <a:bodyPr/>
                    <a:lstStyle/>
                    <a:p>
                      <a:pPr algn="ctr">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T1.1</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Kick off meeting, creation of project teams and adoption of implementation documents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kick-off meeting will be organized in a virtual environment and it will host representatives of all partner institutions. It will be organised by the leading partner UBN in the course of the first month of the project (M1). Activities are planned to last for 2 working days and they will be realised in the following manner: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 the partnership will be acquainted with their respective contractual obligations, the rules of the Action (Erasmus + CBHE), and key aspects of the financial management and administration procedures;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the partnership will be introduced in detail to the project structure, devised activities and interventions, results to be achieved; partnership agreement and project implementation tools will be discussed and agreed upon;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planned project teams will be established and the partnership will agree on pace, type and frequency of communication.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meeting outcomes will be as follows: agreement on further steps and each partner´s tasks and obligations; structuring project teams (Steering Committee, Quality team, Communication team, + lead/co-lead WP teams); approved set of project implementation documents (Communication, Dissemination and Exploitation Plan, Gantt chart, and Rules of Procedure).</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965257052"/>
              </p:ext>
            </p:extLst>
          </p:nvPr>
        </p:nvGraphicFramePr>
        <p:xfrm>
          <a:off x="1095853" y="5068094"/>
          <a:ext cx="9495790" cy="1524000"/>
        </p:xfrm>
        <a:graphic>
          <a:graphicData uri="http://schemas.openxmlformats.org/drawingml/2006/table">
            <a:tbl>
              <a:tblPr firstRow="1" firstCol="1" bandRow="1"/>
              <a:tblGrid>
                <a:gridCol w="1169670">
                  <a:extLst>
                    <a:ext uri="{9D8B030D-6E8A-4147-A177-3AD203B41FA5}">
                      <a16:colId xmlns:a16="http://schemas.microsoft.com/office/drawing/2014/main" val="2980380375"/>
                    </a:ext>
                  </a:extLst>
                </a:gridCol>
                <a:gridCol w="1260475">
                  <a:extLst>
                    <a:ext uri="{9D8B030D-6E8A-4147-A177-3AD203B41FA5}">
                      <a16:colId xmlns:a16="http://schemas.microsoft.com/office/drawing/2014/main" val="4152147654"/>
                    </a:ext>
                  </a:extLst>
                </a:gridCol>
                <a:gridCol w="1215390">
                  <a:extLst>
                    <a:ext uri="{9D8B030D-6E8A-4147-A177-3AD203B41FA5}">
                      <a16:colId xmlns:a16="http://schemas.microsoft.com/office/drawing/2014/main" val="2597051928"/>
                    </a:ext>
                  </a:extLst>
                </a:gridCol>
                <a:gridCol w="1215390">
                  <a:extLst>
                    <a:ext uri="{9D8B030D-6E8A-4147-A177-3AD203B41FA5}">
                      <a16:colId xmlns:a16="http://schemas.microsoft.com/office/drawing/2014/main" val="1706423274"/>
                    </a:ext>
                  </a:extLst>
                </a:gridCol>
                <a:gridCol w="1215390">
                  <a:extLst>
                    <a:ext uri="{9D8B030D-6E8A-4147-A177-3AD203B41FA5}">
                      <a16:colId xmlns:a16="http://schemas.microsoft.com/office/drawing/2014/main" val="1441094198"/>
                    </a:ext>
                  </a:extLst>
                </a:gridCol>
                <a:gridCol w="899795">
                  <a:extLst>
                    <a:ext uri="{9D8B030D-6E8A-4147-A177-3AD203B41FA5}">
                      <a16:colId xmlns:a16="http://schemas.microsoft.com/office/drawing/2014/main" val="373055195"/>
                    </a:ext>
                  </a:extLst>
                </a:gridCol>
                <a:gridCol w="1259840">
                  <a:extLst>
                    <a:ext uri="{9D8B030D-6E8A-4147-A177-3AD203B41FA5}">
                      <a16:colId xmlns:a16="http://schemas.microsoft.com/office/drawing/2014/main" val="324317866"/>
                    </a:ext>
                  </a:extLst>
                </a:gridCol>
                <a:gridCol w="1259840">
                  <a:extLst>
                    <a:ext uri="{9D8B030D-6E8A-4147-A177-3AD203B41FA5}">
                      <a16:colId xmlns:a16="http://schemas.microsoft.com/office/drawing/2014/main" val="10910263"/>
                    </a:ext>
                  </a:extLst>
                </a:gridCol>
              </a:tblGrid>
              <a:tr h="0">
                <a:tc rowSpan="2">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7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007061863"/>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7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413473925"/>
                  </a:ext>
                </a:extLst>
              </a:tr>
              <a:tr h="0">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E1.1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 UBN, SVEHERC, CEPS, AUB, AVMSS, HSWT, SUA, SECCG</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Kick-off meeting (Activity T.1.1)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Meeting]</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Areas: Project description, results, activities, indicators, task division, budget, timeline, grant agreement, partnership agreement, project teams, implementation tools,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24</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UBN, 3 SVEHERC, 3 CEPS, 3 AUB, 3 AVMSS, 3 HSWT, 3 SUA, 3 SECCG)</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817599294"/>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256869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3378</TotalTime>
  <Words>11773</Words>
  <Application>Microsoft Office PowerPoint</Application>
  <PresentationFormat>Widescreen</PresentationFormat>
  <Paragraphs>2469</Paragraphs>
  <Slides>56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Calibri Light</vt:lpstr>
      <vt:lpstr>Times New Roman</vt:lpstr>
      <vt:lpstr>Office Theme</vt:lpstr>
      <vt:lpstr> Greening Relevance in Operations in Western-Balkans Tertiary-Education Habitats</vt:lpstr>
      <vt:lpstr>GROWTH 101083212 Basic information</vt:lpstr>
      <vt:lpstr>GROWTH 101083212 Partners</vt:lpstr>
      <vt:lpstr>GROWTH 101083212 General objective</vt:lpstr>
      <vt:lpstr>GROWTH 101083212 Specific objectives</vt:lpstr>
      <vt:lpstr>GROWTH 101083212 Governance Structure</vt:lpstr>
      <vt:lpstr>GROWTH 101083212 Workpackages Overview and Deliverables</vt:lpstr>
      <vt:lpstr>Work Package 1: Project preparation Lead Beneficiary: UBN, co-lead: SUA</vt:lpstr>
      <vt:lpstr>Work Package 1: Project preparation Lead Beneficiary: UBN, co-lead: SUA</vt:lpstr>
      <vt:lpstr>Work Package 1: Project preparation Lead Beneficiary: UBN, co-lead: SUA</vt:lpstr>
      <vt:lpstr>Work Package 1: Project preparation Lead Beneficiary: UBN, co-lead: SUA</vt:lpstr>
      <vt:lpstr>Work Package 1: Project preparation Lead Beneficiary: UBN, co-lead: SUA</vt:lpstr>
      <vt:lpstr>Work Package 1: Project preparation Lead Beneficiary: UBN, co-lead: SUA</vt:lpstr>
      <vt:lpstr>Work Package 1: Project preparation Lead Beneficiary: UBN, co-lead: SUA</vt:lpstr>
      <vt:lpstr>Work Package 2: Optimization of HEIs environment Lead Beneficiary: HSWT, co-lead: AUB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 Package 3: Green transition in teaching, learning &amp; research Lead Beneficiary: AVMSS, co-lead: SVEHERC</vt:lpstr>
      <vt:lpstr>Work Package 3: Green transition in teaching, learning &amp; research Lead Beneficiary: AVMSS, co-lead: SVEHERC</vt:lpstr>
      <vt:lpstr>Work Package 3: Green transition in teaching, learning &amp; research Lead Beneficiary: AVMSS, co-lead: SVEHERC</vt:lpstr>
      <vt:lpstr>Work Package 3: Green transition in teaching, learning &amp; research Lead Beneficiary: AVMSS, co-lead: SVEHERC</vt:lpstr>
      <vt:lpstr>Work Package 3: Green transition in teaching, learning &amp; research Lead Beneficiary: AVMSS, co-lead: SVEHERC</vt:lpstr>
      <vt:lpstr>PowerPoint Presentation</vt:lpstr>
      <vt:lpstr>Work Package 4: Introduction of digital &amp; sustainable academic mobility Lead Beneficiary: SUA, co-lead: CEPS</vt:lpstr>
      <vt:lpstr>PowerPoint Presentation</vt:lpstr>
      <vt:lpstr>PowerPoint Presentation</vt:lpstr>
      <vt:lpstr>PowerPoint Presentation</vt:lpstr>
      <vt:lpstr>PowerPoint Presentation</vt:lpstr>
      <vt:lpstr>PowerPoint Presentation</vt:lpstr>
      <vt:lpstr>PowerPoint Presentation</vt:lpstr>
      <vt:lpstr>Work Package 5: Communication &amp; exploitation Lead Beneficiary: CEPS,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PowerPoint Presentation</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BIOSINT Strengthening capacities and digital competences in biomedical education through internationalization at home</dc:title>
  <dc:creator>Nenad Markovic</dc:creator>
  <cp:lastModifiedBy>Nenad Markovic</cp:lastModifiedBy>
  <cp:revision>78</cp:revision>
  <dcterms:created xsi:type="dcterms:W3CDTF">2023-01-18T10:51:04Z</dcterms:created>
  <dcterms:modified xsi:type="dcterms:W3CDTF">2023-06-05T10:04:16Z</dcterms:modified>
</cp:coreProperties>
</file>